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503" r:id="rId3"/>
    <p:sldId id="538" r:id="rId4"/>
    <p:sldId id="542" r:id="rId5"/>
    <p:sldId id="470" r:id="rId6"/>
    <p:sldId id="474" r:id="rId7"/>
    <p:sldId id="543" r:id="rId8"/>
    <p:sldId id="541" r:id="rId9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4D9F7030-BD5D-444A-A1C9-FAAE3DCB974E}">
          <p14:sldIdLst>
            <p14:sldId id="256"/>
            <p14:sldId id="503"/>
            <p14:sldId id="538"/>
            <p14:sldId id="542"/>
            <p14:sldId id="470"/>
            <p14:sldId id="474"/>
            <p14:sldId id="543"/>
            <p14:sldId id="5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F38B3C"/>
    <a:srgbClr val="DEEBF7"/>
    <a:srgbClr val="006EB6"/>
    <a:srgbClr val="008000"/>
    <a:srgbClr val="E7F3E1"/>
    <a:srgbClr val="67B346"/>
    <a:srgbClr val="9BCF83"/>
    <a:srgbClr val="4E8735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Stredný štýl 3 - zvýrazneni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256" autoAdjust="0"/>
  </p:normalViewPr>
  <p:slideViewPr>
    <p:cSldViewPr>
      <p:cViewPr varScale="1">
        <p:scale>
          <a:sx n="100" d="100"/>
          <a:sy n="100" d="100"/>
        </p:scale>
        <p:origin x="1896" y="96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412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482"/>
    </p:cViewPr>
  </p:sorterViewPr>
  <p:notesViewPr>
    <p:cSldViewPr showGuides="1">
      <p:cViewPr varScale="1">
        <p:scale>
          <a:sx n="52" d="100"/>
          <a:sy n="52" d="100"/>
        </p:scale>
        <p:origin x="295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Hárok1!$B$24</c:f>
              <c:strCache>
                <c:ptCount val="1"/>
                <c:pt idx="0">
                  <c:v>PO9</c:v>
                </c:pt>
              </c:strCache>
            </c:strRef>
          </c:tx>
          <c:spPr>
            <a:solidFill>
              <a:srgbClr val="E2EFDA"/>
            </a:solidFill>
            <a:ln w="25400">
              <a:solidFill>
                <a:srgbClr val="67B346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E2EFDA"/>
              </a:solidFill>
              <a:ln w="25400">
                <a:solidFill>
                  <a:srgbClr val="67B346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27-41DA-ABDA-B6D1F750264B}"/>
              </c:ext>
            </c:extLst>
          </c:dPt>
          <c:dPt>
            <c:idx val="7"/>
            <c:invertIfNegative val="0"/>
            <c:bubble3D val="0"/>
            <c:spPr>
              <a:solidFill>
                <a:srgbClr val="E2EFDA"/>
              </a:solidFill>
              <a:ln w="25400">
                <a:solidFill>
                  <a:srgbClr val="67B346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27-41DA-ABDA-B6D1F750264B}"/>
              </c:ext>
            </c:extLst>
          </c:dPt>
          <c:cat>
            <c:strRef>
              <c:f>Hárok1!$C$23:$J$23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2023*</c:v>
                </c:pt>
                <c:pt idx="7">
                  <c:v>2023**</c:v>
                </c:pt>
              </c:strCache>
            </c:strRef>
          </c:cat>
          <c:val>
            <c:numRef>
              <c:f>Hárok1!$C$24:$J$24</c:f>
              <c:numCache>
                <c:formatCode>General</c:formatCode>
                <c:ptCount val="8"/>
                <c:pt idx="0">
                  <c:v>68578406.340000004</c:v>
                </c:pt>
                <c:pt idx="1">
                  <c:v>70360426</c:v>
                </c:pt>
                <c:pt idx="2">
                  <c:v>194736337.38</c:v>
                </c:pt>
                <c:pt idx="3">
                  <c:v>365454459.81</c:v>
                </c:pt>
                <c:pt idx="4">
                  <c:v>440587487.75</c:v>
                </c:pt>
                <c:pt idx="5">
                  <c:v>436913740.67000002</c:v>
                </c:pt>
                <c:pt idx="6">
                  <c:v>436793190.75999999</c:v>
                </c:pt>
                <c:pt idx="7" formatCode="#,##0">
                  <c:v>367350653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27-41DA-ABDA-B6D1F750264B}"/>
            </c:ext>
          </c:extLst>
        </c:ser>
        <c:ser>
          <c:idx val="1"/>
          <c:order val="1"/>
          <c:tx>
            <c:strRef>
              <c:f>Hárok1!$B$25</c:f>
              <c:strCache>
                <c:ptCount val="1"/>
                <c:pt idx="0">
                  <c:v>PO10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6-4E27-41DA-ABDA-B6D1F750264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rgbClr val="FF000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8-4E27-41DA-ABDA-B6D1F750264B}"/>
              </c:ext>
            </c:extLst>
          </c:dPt>
          <c:cat>
            <c:strRef>
              <c:f>Hárok1!$C$23:$J$23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2023*</c:v>
                </c:pt>
                <c:pt idx="7">
                  <c:v>2023**</c:v>
                </c:pt>
              </c:strCache>
            </c:strRef>
          </c:cat>
          <c:val>
            <c:numRef>
              <c:f>Hárok1!$C$25:$J$25</c:f>
              <c:numCache>
                <c:formatCode>General</c:formatCode>
                <c:ptCount val="8"/>
                <c:pt idx="0">
                  <c:v>2929496.45</c:v>
                </c:pt>
                <c:pt idx="1">
                  <c:v>2929496.45</c:v>
                </c:pt>
                <c:pt idx="2">
                  <c:v>73383080.549999997</c:v>
                </c:pt>
                <c:pt idx="3">
                  <c:v>80824076.5</c:v>
                </c:pt>
                <c:pt idx="4">
                  <c:v>81706366.810000002</c:v>
                </c:pt>
                <c:pt idx="5">
                  <c:v>88457781.599999994</c:v>
                </c:pt>
                <c:pt idx="6">
                  <c:v>88457781.599999994</c:v>
                </c:pt>
                <c:pt idx="7" formatCode="#,##0">
                  <c:v>93344847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27-41DA-ABDA-B6D1F7502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537989936"/>
        <c:axId val="1411006896"/>
      </c:barChart>
      <c:catAx>
        <c:axId val="15379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1411006896"/>
        <c:crosses val="autoZero"/>
        <c:auto val="1"/>
        <c:lblAlgn val="ctr"/>
        <c:lblOffset val="100"/>
        <c:noMultiLvlLbl val="0"/>
      </c:catAx>
      <c:valAx>
        <c:axId val="1411006896"/>
        <c:scaling>
          <c:orientation val="minMax"/>
          <c:max val="550000000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1537989936"/>
        <c:crosses val="autoZero"/>
        <c:crossBetween val="between"/>
        <c:majorUnit val="50000000"/>
        <c:dispUnits>
          <c:builtInUnit val="millions"/>
          <c:dispUnitsLbl>
            <c:layout>
              <c:manualLayout>
                <c:xMode val="edge"/>
                <c:yMode val="edge"/>
                <c:x val="1.8598451396172555E-2"/>
                <c:y val="0.2651939382621788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r>
                    <a:rPr lang="sk-SK" b="1">
                      <a:solidFill>
                        <a:schemeClr val="tx1"/>
                      </a:solidFill>
                    </a:rPr>
                    <a:t>mil.</a:t>
                  </a:r>
                  <a:r>
                    <a:rPr lang="sk-SK" b="1" baseline="0">
                      <a:solidFill>
                        <a:schemeClr val="tx1"/>
                      </a:solidFill>
                    </a:rPr>
                    <a:t> EUR (zdroj EÚ)</a:t>
                  </a:r>
                  <a:endParaRPr lang="sk-SK" b="1">
                    <a:solidFill>
                      <a:schemeClr val="tx1"/>
                    </a:solidFill>
                  </a:endParaRP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342141088820983"/>
          <c:y val="0.90992135625592441"/>
          <c:w val="0.28686018203117053"/>
          <c:h val="5.8972631211209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sk-S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Hárok1!$B$3</c:f>
              <c:strCache>
                <c:ptCount val="1"/>
                <c:pt idx="0">
                  <c:v>PO9</c:v>
                </c:pt>
              </c:strCache>
            </c:strRef>
          </c:tx>
          <c:spPr>
            <a:solidFill>
              <a:srgbClr val="FCE4D6"/>
            </a:solidFill>
            <a:ln w="25400">
              <a:solidFill>
                <a:srgbClr val="F38B3C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CE4D6"/>
              </a:solidFill>
              <a:ln w="25400">
                <a:solidFill>
                  <a:srgbClr val="F38B3C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47-4310-93D6-3101D30D8663}"/>
              </c:ext>
            </c:extLst>
          </c:dPt>
          <c:dPt>
            <c:idx val="6"/>
            <c:invertIfNegative val="0"/>
            <c:bubble3D val="0"/>
            <c:spPr>
              <a:solidFill>
                <a:srgbClr val="FCE4D6"/>
              </a:solidFill>
              <a:ln w="25400">
                <a:solidFill>
                  <a:srgbClr val="F38B3C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1947-4310-93D6-3101D30D8663}"/>
              </c:ext>
            </c:extLst>
          </c:dPt>
          <c:dPt>
            <c:idx val="7"/>
            <c:invertIfNegative val="0"/>
            <c:bubble3D val="0"/>
            <c:spPr>
              <a:solidFill>
                <a:srgbClr val="FCE4D6"/>
              </a:solidFill>
              <a:ln w="25400">
                <a:solidFill>
                  <a:srgbClr val="F38B3C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A-1947-4310-93D6-3101D30D8663}"/>
              </c:ext>
            </c:extLst>
          </c:dPt>
          <c:cat>
            <c:strRef>
              <c:f>Hárok1!$C$2:$J$2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2023*</c:v>
                </c:pt>
                <c:pt idx="7">
                  <c:v>2023**</c:v>
                </c:pt>
              </c:strCache>
            </c:strRef>
          </c:cat>
          <c:val>
            <c:numRef>
              <c:f>Hárok1!$C$3:$J$3</c:f>
              <c:numCache>
                <c:formatCode>General</c:formatCode>
                <c:ptCount val="8"/>
                <c:pt idx="0">
                  <c:v>28081011.309999995</c:v>
                </c:pt>
                <c:pt idx="1">
                  <c:v>39109253.379999995</c:v>
                </c:pt>
                <c:pt idx="2">
                  <c:v>40232116.409999996</c:v>
                </c:pt>
                <c:pt idx="3">
                  <c:v>99356237.140000015</c:v>
                </c:pt>
                <c:pt idx="4">
                  <c:v>141210009.17000002</c:v>
                </c:pt>
                <c:pt idx="5">
                  <c:v>211608852.33000001</c:v>
                </c:pt>
                <c:pt idx="6">
                  <c:v>242248263.09999999</c:v>
                </c:pt>
                <c:pt idx="7" formatCode="#,##0">
                  <c:v>367350653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47-4310-93D6-3101D30D8663}"/>
            </c:ext>
          </c:extLst>
        </c:ser>
        <c:ser>
          <c:idx val="1"/>
          <c:order val="1"/>
          <c:tx>
            <c:strRef>
              <c:f>Hárok1!$B$4</c:f>
              <c:strCache>
                <c:ptCount val="1"/>
                <c:pt idx="0">
                  <c:v>PO10</c:v>
                </c:pt>
              </c:strCache>
            </c:strRef>
          </c:tx>
          <c:spPr>
            <a:solidFill>
              <a:srgbClr val="D9E1F2"/>
            </a:solidFill>
            <a:ln w="25400">
              <a:solidFill>
                <a:srgbClr val="0070C0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9E1F2"/>
              </a:solidFill>
              <a:ln w="25400">
                <a:solidFill>
                  <a:srgbClr val="0070C0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6-1947-4310-93D6-3101D30D8663}"/>
              </c:ext>
            </c:extLst>
          </c:dPt>
          <c:dPt>
            <c:idx val="6"/>
            <c:invertIfNegative val="0"/>
            <c:bubble3D val="0"/>
            <c:spPr>
              <a:solidFill>
                <a:srgbClr val="D9E1F2"/>
              </a:solidFill>
              <a:ln w="25400">
                <a:solidFill>
                  <a:srgbClr val="0070C0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8-1947-4310-93D6-3101D30D8663}"/>
              </c:ext>
            </c:extLst>
          </c:dPt>
          <c:dPt>
            <c:idx val="7"/>
            <c:invertIfNegative val="0"/>
            <c:bubble3D val="0"/>
            <c:spPr>
              <a:solidFill>
                <a:srgbClr val="D9E1F2"/>
              </a:solidFill>
              <a:ln w="25400">
                <a:solidFill>
                  <a:srgbClr val="0070C0"/>
                </a:solidFill>
                <a:prstDash val="sysDash"/>
              </a:ln>
              <a:effectLst/>
            </c:spPr>
            <c:extLst>
              <c:ext xmlns:c16="http://schemas.microsoft.com/office/drawing/2014/chart" uri="{C3380CC4-5D6E-409C-BE32-E72D297353CC}">
                <c16:uniqueId val="{0000000B-1947-4310-93D6-3101D30D8663}"/>
              </c:ext>
            </c:extLst>
          </c:dPt>
          <c:cat>
            <c:strRef>
              <c:f>Hárok1!$C$2:$J$2</c:f>
              <c:strCach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2023*</c:v>
                </c:pt>
                <c:pt idx="7">
                  <c:v>2023**</c:v>
                </c:pt>
              </c:strCache>
            </c:strRef>
          </c:cat>
          <c:val>
            <c:numRef>
              <c:f>Hárok1!$C$4:$J$4</c:f>
              <c:numCache>
                <c:formatCode>General</c:formatCode>
                <c:ptCount val="8"/>
                <c:pt idx="0">
                  <c:v>2415181.31</c:v>
                </c:pt>
                <c:pt idx="1">
                  <c:v>2488749.94</c:v>
                </c:pt>
                <c:pt idx="2">
                  <c:v>2500156.9300000002</c:v>
                </c:pt>
                <c:pt idx="3">
                  <c:v>6703929.25</c:v>
                </c:pt>
                <c:pt idx="4">
                  <c:v>15890542.520000001</c:v>
                </c:pt>
                <c:pt idx="5">
                  <c:v>33265757.119999997</c:v>
                </c:pt>
                <c:pt idx="6">
                  <c:v>43213901.560000002</c:v>
                </c:pt>
                <c:pt idx="7" formatCode="#,##0">
                  <c:v>93344847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947-4310-93D6-3101D30D86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537989936"/>
        <c:axId val="1411006896"/>
      </c:barChart>
      <c:catAx>
        <c:axId val="153798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1411006896"/>
        <c:crosses val="autoZero"/>
        <c:auto val="1"/>
        <c:lblAlgn val="ctr"/>
        <c:lblOffset val="100"/>
        <c:noMultiLvlLbl val="0"/>
      </c:catAx>
      <c:valAx>
        <c:axId val="1411006896"/>
        <c:scaling>
          <c:orientation val="minMax"/>
          <c:max val="550000000"/>
        </c:scaling>
        <c:delete val="0"/>
        <c:axPos val="l"/>
        <c:majorGridlines>
          <c:spPr>
            <a:ln w="1587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sk-SK"/>
          </a:p>
        </c:txPr>
        <c:crossAx val="1537989936"/>
        <c:crosses val="autoZero"/>
        <c:crossBetween val="between"/>
        <c:majorUnit val="50000000"/>
        <c:dispUnits>
          <c:builtInUnit val="millions"/>
          <c:dispUnitsLbl>
            <c:layout>
              <c:manualLayout>
                <c:xMode val="edge"/>
                <c:yMode val="edge"/>
                <c:x val="1.5609141357175003E-2"/>
                <c:y val="0.26519393826217896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r>
                    <a:rPr lang="sk-SK" b="1">
                      <a:solidFill>
                        <a:schemeClr val="tx1"/>
                      </a:solidFill>
                    </a:rPr>
                    <a:t>mil.</a:t>
                  </a:r>
                  <a:r>
                    <a:rPr lang="sk-SK" b="1" baseline="0">
                      <a:solidFill>
                        <a:schemeClr val="tx1"/>
                      </a:solidFill>
                    </a:rPr>
                    <a:t> EUR (zdroj EÚ)</a:t>
                  </a:r>
                  <a:endParaRPr lang="sk-SK" b="1">
                    <a:solidFill>
                      <a:schemeClr val="tx1"/>
                    </a:solidFill>
                  </a:endParaRP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79007026302533"/>
          <c:y val="0.90992135625592441"/>
          <c:w val="0.29841985947394933"/>
          <c:h val="5.8972631211209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AADA0-950C-407F-AD63-D0310CEBB8D7}" type="datetimeFigureOut">
              <a:rPr lang="sk-SK" smtClean="0"/>
              <a:t>22. 5. 2023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AB6D1-5870-4071-9474-EA60641CAA3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867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CFAEB-53E6-4927-998A-6650F4FC0040}" type="datetimeFigureOut">
              <a:rPr lang="sk-SK" smtClean="0"/>
              <a:t>22. 5. 2023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4E59E-6C78-4A70-A441-5BB517DDF00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00249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E59E-6C78-4A70-A441-5BB517DDF00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1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4E59E-6C78-4A70-A441-5BB517DDF001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930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4E59E-6C78-4A70-A441-5BB517DDF001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621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 userDrawn="1"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DB1C-EF25-4D0C-982A-CC01C720C01C}" type="datetime1">
              <a:rPr lang="sk-SK" smtClean="0"/>
              <a:t>22. 5. 2023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65920"/>
            <a:ext cx="79248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8504-F10A-4F88-99B6-A60898DE92C3}" type="datetime1">
              <a:rPr lang="sk-SK" smtClean="0"/>
              <a:t>22. 5. 2023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pic>
        <p:nvPicPr>
          <p:cNvPr id="6" name="Picture 6" descr="horizon.png"/>
          <p:cNvPicPr>
            <a:picLocks noChangeAspect="1"/>
          </p:cNvPicPr>
          <p:nvPr userDrawn="1"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-603448"/>
            <a:ext cx="9144000" cy="45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gradFill>
          <a:gsLst>
            <a:gs pos="0">
              <a:schemeClr val="tx1"/>
            </a:gs>
            <a:gs pos="58000">
              <a:schemeClr val="tx1"/>
            </a:gs>
            <a:gs pos="100000">
              <a:schemeClr val="tx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textu 6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4000" cy="260648"/>
          </a:xfrm>
          <a:noFill/>
          <a:effectLst/>
        </p:spPr>
        <p:txBody>
          <a:bodyPr vert="horz" anchor="ctr" anchorCtr="0">
            <a:noAutofit/>
          </a:bodyPr>
          <a:lstStyle>
            <a:lvl1pPr marL="0" indent="0" algn="ctr">
              <a:buNone/>
              <a:tabLst>
                <a:tab pos="3403600" algn="l"/>
              </a:tabLst>
              <a:defRPr sz="1200" b="1">
                <a:solidFill>
                  <a:srgbClr val="006EB6"/>
                </a:solidFill>
              </a:defRPr>
            </a:lvl1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10" name="Obdĺžnik 9"/>
          <p:cNvSpPr/>
          <p:nvPr userDrawn="1"/>
        </p:nvSpPr>
        <p:spPr>
          <a:xfrm>
            <a:off x="0" y="260648"/>
            <a:ext cx="9144000" cy="1224136"/>
          </a:xfrm>
          <a:prstGeom prst="rect">
            <a:avLst/>
          </a:prstGeom>
          <a:solidFill>
            <a:srgbClr val="006EB6"/>
          </a:solidFill>
          <a:ln>
            <a:noFill/>
          </a:ln>
          <a:effectLst>
            <a:outerShdw blurRad="190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00" y="404664"/>
            <a:ext cx="7924800" cy="935066"/>
          </a:xfrm>
        </p:spPr>
        <p:txBody>
          <a:bodyPr anchor="ctr" anchorCtr="0"/>
          <a:lstStyle>
            <a:lvl1pPr algn="ctr"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2E7-D5DC-40DC-9C67-0A11E02BA155}" type="datetime1">
              <a:rPr lang="sk-SK" smtClean="0"/>
              <a:t>22. 5. 2023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772816"/>
            <a:ext cx="7924800" cy="3744416"/>
          </a:xfrm>
        </p:spPr>
        <p:txBody>
          <a:bodyPr>
            <a:normAutofit/>
          </a:bodyPr>
          <a:lstStyle>
            <a:lvl1pPr marL="342900" indent="-342900">
              <a:buClrTx/>
              <a:buFont typeface="Century Gothic" panose="020B0502020202020204" pitchFamily="34" charset="0"/>
              <a:buChar char="●"/>
              <a:defRPr sz="1400">
                <a:solidFill>
                  <a:schemeClr val="bg1"/>
                </a:solidFill>
              </a:defRPr>
            </a:lvl1pPr>
            <a:lvl2pPr marL="742950" indent="-285750">
              <a:buClrTx/>
              <a:buFont typeface="Courier New" panose="02070309020205020404" pitchFamily="49" charset="0"/>
              <a:buChar char="o"/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66130"/>
          </a:xfrm>
        </p:spPr>
        <p:txBody>
          <a:bodyPr/>
          <a:lstStyle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12E7-D5DC-40DC-9C67-0A11E02BA155}" type="datetime1">
              <a:rPr lang="sk-SK" smtClean="0"/>
              <a:t>22. 5. 2023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B9B9-7E41-46D9-AB16-ADF84362F6E9}" type="datetime1">
              <a:rPr lang="sk-SK" smtClean="0"/>
              <a:t>22. 5. 2023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 algn="ctr"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 algn="ctr">
              <a:buNone/>
              <a:defRPr sz="1700" b="1" i="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 algn="ctr">
              <a:buNone/>
              <a:defRPr sz="1700" b="1" i="0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4307-BF2E-4735-BC04-02AC95FBFDFF}" type="datetime1">
              <a:rPr lang="sk-SK" smtClean="0"/>
              <a:t>22. 5. 2023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23233-02E4-4C0E-8625-9D13564943A1}" type="datetime1">
              <a:rPr lang="sk-SK" smtClean="0"/>
              <a:t>22. 5. 2023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ctr">
              <a:defRPr sz="1800" b="1" i="0" cap="non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F680-6439-4BEF-89EE-4D9BB979948B}" type="datetime1">
              <a:rPr lang="sk-SK" smtClean="0"/>
              <a:t>22. 5. 2023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ctr">
              <a:defRPr sz="1800" b="1" i="0" cap="none" baseline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E5DF-25F7-45C6-82B9-4472E29C3985}" type="datetime1">
              <a:rPr lang="sk-SK" smtClean="0"/>
              <a:t>22. 5. 2023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B614-BF0A-4A64-ADA2-DE63AAD7B0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EB6"/>
            </a:gs>
            <a:gs pos="31000">
              <a:srgbClr val="006EB6"/>
            </a:gs>
            <a:gs pos="100000">
              <a:srgbClr val="006EB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346090F-141F-47A8-85C8-BD80A6A8C837}" type="datetime1">
              <a:rPr lang="sk-SK" smtClean="0"/>
              <a:t>22. 5. 2023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440" y="0"/>
            <a:ext cx="580378" cy="792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B24EB614-BF0A-4A64-ADA2-DE63AAD7B074}" type="slidenum">
              <a:rPr lang="sk-SK" smtClean="0"/>
              <a:pPr/>
              <a:t>‹#›</a:t>
            </a:fld>
            <a:endParaRPr lang="sk-SK" dirty="0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0" y="5661248"/>
            <a:ext cx="9144000" cy="1196752"/>
            <a:chOff x="0" y="5661248"/>
            <a:chExt cx="9144000" cy="1196752"/>
          </a:xfrm>
          <a:solidFill>
            <a:schemeClr val="tx1"/>
          </a:solidFill>
        </p:grpSpPr>
        <p:sp>
          <p:nvSpPr>
            <p:cNvPr id="8" name="Obdĺžnik 7"/>
            <p:cNvSpPr/>
            <p:nvPr/>
          </p:nvSpPr>
          <p:spPr>
            <a:xfrm>
              <a:off x="0" y="5661248"/>
              <a:ext cx="9144000" cy="119675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610453" y="5965936"/>
              <a:ext cx="7957657" cy="587375"/>
              <a:chOff x="627543" y="6129102"/>
              <a:chExt cx="7957657" cy="587375"/>
            </a:xfrm>
            <a:grpFill/>
          </p:grpSpPr>
          <p:pic>
            <p:nvPicPr>
              <p:cNvPr id="10" name="Obrázok 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27543" y="6129102"/>
                <a:ext cx="4430268" cy="515417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1" name="Obrázok 6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1493" y="6129102"/>
                <a:ext cx="1577975" cy="587375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13" name="Obrázok 9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23150" y="6136929"/>
                <a:ext cx="1162050" cy="304800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86" r:id="rId3"/>
    <p:sldLayoutId id="2147483697" r:id="rId4"/>
    <p:sldLayoutId id="2147483688" r:id="rId5"/>
    <p:sldLayoutId id="2147483689" r:id="rId6"/>
    <p:sldLayoutId id="2147483691" r:id="rId7"/>
    <p:sldLayoutId id="2147483692" r:id="rId8"/>
    <p:sldLayoutId id="2147483693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800" kern="1200" spc="30" baseline="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4850" y="908720"/>
            <a:ext cx="7772400" cy="3528392"/>
          </a:xfrm>
        </p:spPr>
        <p:txBody>
          <a:bodyPr/>
          <a:lstStyle/>
          <a:p>
            <a:r>
              <a:rPr lang="sk-SK" sz="2000" dirty="0"/>
              <a:t>25. Zasadnutie Rady vlády pre vedu techniku a inovácie</a:t>
            </a:r>
            <a:br>
              <a:rPr lang="sk-S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sk-SK" sz="2000" cap="none" dirty="0">
                <a:latin typeface="Century Gothic" panose="020B0502020202020204" pitchFamily="34" charset="0"/>
              </a:rPr>
            </a:br>
            <a:br>
              <a:rPr lang="sk-SK" sz="2000" cap="none" dirty="0"/>
            </a:br>
            <a:br>
              <a:rPr lang="sk-SK" sz="2400" b="1" dirty="0">
                <a:latin typeface="Century Gothic" panose="020B0502020202020204" pitchFamily="34" charset="0"/>
              </a:rPr>
            </a:br>
            <a:endParaRPr lang="sk-SK" sz="24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258762" y="4797152"/>
            <a:ext cx="8664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sk-SK" altLang="sk-SK" sz="1600" dirty="0">
                <a:latin typeface="Century Gothic" pitchFamily="34" charset="0"/>
              </a:rPr>
              <a:t>23. 05. 2023</a:t>
            </a:r>
          </a:p>
        </p:txBody>
      </p:sp>
    </p:spTree>
    <p:extLst>
      <p:ext uri="{BB962C8B-B14F-4D97-AF65-F5344CB8AC3E}">
        <p14:creationId xmlns:p14="http://schemas.microsoft.com/office/powerpoint/2010/main" val="297965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608400" y="404664"/>
            <a:ext cx="7924800" cy="935066"/>
          </a:xfrm>
        </p:spPr>
        <p:txBody>
          <a:bodyPr/>
          <a:lstStyle/>
          <a:p>
            <a:r>
              <a:rPr lang="pt-BR" sz="2800" dirty="0"/>
              <a:t>Stav implementácie OPII v gescii </a:t>
            </a:r>
            <a:r>
              <a:rPr lang="pl-PL" sz="2800" spc="0" dirty="0">
                <a:solidFill>
                  <a:srgbClr val="FFFFFF"/>
                </a:solidFill>
                <a:ea typeface="+mn-ea"/>
                <a:cs typeface="+mn-cs"/>
              </a:rPr>
              <a:t>MŠVV</a:t>
            </a:r>
            <a:r>
              <a:rPr lang="pl-PL" sz="2800" cap="none" spc="0" dirty="0">
                <a:solidFill>
                  <a:srgbClr val="FFFFFF"/>
                </a:solidFill>
                <a:ea typeface="+mn-ea"/>
                <a:cs typeface="+mn-cs"/>
              </a:rPr>
              <a:t>a</a:t>
            </a:r>
            <a:r>
              <a:rPr lang="pl-PL" sz="2800" spc="0" dirty="0">
                <a:solidFill>
                  <a:srgbClr val="FFFFFF"/>
                </a:solidFill>
                <a:ea typeface="+mn-ea"/>
                <a:cs typeface="+mn-cs"/>
              </a:rPr>
              <a:t>Š SR </a:t>
            </a:r>
            <a:endParaRPr lang="pt-BR" sz="2800" dirty="0"/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860FE534-4ADB-477C-B7BA-7DA56B3D7E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09724"/>
              </p:ext>
            </p:extLst>
          </p:nvPr>
        </p:nvGraphicFramePr>
        <p:xfrm>
          <a:off x="178800" y="2063136"/>
          <a:ext cx="8784000" cy="2160000"/>
        </p:xfrm>
        <a:graphic>
          <a:graphicData uri="http://schemas.openxmlformats.org/drawingml/2006/table">
            <a:tbl>
              <a:tblPr/>
              <a:tblGrid>
                <a:gridCol w="1188000">
                  <a:extLst>
                    <a:ext uri="{9D8B030D-6E8A-4147-A177-3AD203B41FA5}">
                      <a16:colId xmlns:a16="http://schemas.microsoft.com/office/drawing/2014/main" val="394791323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89720398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60694563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313851505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537498290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val="2065497178"/>
                    </a:ext>
                  </a:extLst>
                </a:gridCol>
              </a:tblGrid>
              <a:tr h="36000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Prioritná os</a:t>
                      </a:r>
                    </a:p>
                  </a:txBody>
                  <a:tcPr marL="92990" marR="92990" marT="46495" marB="464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Alokácia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Kontrahovanie (Zmluvy o NFP)</a:t>
                      </a:r>
                    </a:p>
                  </a:txBody>
                  <a:tcPr marL="92990" marR="92990" marT="46495" marB="464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B3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Čerpanie na úrovni CO</a:t>
                      </a:r>
                    </a:p>
                  </a:txBody>
                  <a:tcPr marL="92990" marR="92990" marT="46495" marB="4649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85911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EUR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EUR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B3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% z alokácie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7B3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EUR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 z alokácie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5033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 9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442 169 204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436 793 191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98,78%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242 248 263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54,79%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225137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 10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87 434 847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88 457 781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101,17%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43 213 901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49,42%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0371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 13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35 000 000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32 170 036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91,91%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29 275 703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83,64%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114996"/>
                  </a:ext>
                </a:extLst>
              </a:tr>
              <a:tr h="36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SPOLU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564 604 051</a:t>
                      </a:r>
                    </a:p>
                  </a:txBody>
                  <a:tcPr marL="50143" marR="50143" marT="50143" marB="50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557 421 008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98,73%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314 737 867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55,74%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489446"/>
                  </a:ext>
                </a:extLst>
              </a:tr>
            </a:tbl>
          </a:graphicData>
        </a:graphic>
      </p:graphicFrame>
      <p:sp>
        <p:nvSpPr>
          <p:cNvPr id="10" name="Podnadpis 2">
            <a:extLst>
              <a:ext uri="{FF2B5EF4-FFF2-40B4-BE49-F238E27FC236}">
                <a16:creationId xmlns:a16="http://schemas.microsoft.com/office/drawing/2014/main" id="{B0CBE87E-6585-4CE9-868B-03149A7259EC}"/>
              </a:ext>
            </a:extLst>
          </p:cNvPr>
          <p:cNvSpPr txBox="1">
            <a:spLocks/>
          </p:cNvSpPr>
          <p:nvPr/>
        </p:nvSpPr>
        <p:spPr>
          <a:xfrm>
            <a:off x="107504" y="1649151"/>
            <a:ext cx="8928992" cy="41398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800" b="1" dirty="0">
                <a:solidFill>
                  <a:srgbClr val="006EB6"/>
                </a:solidFill>
                <a:latin typeface="Century Gothic" panose="020B0502020202020204" pitchFamily="34" charset="0"/>
              </a:rPr>
              <a:t>Kontrahovanie a čerpanie (zdroj EÚ - EFRR) k 30.04.2023</a:t>
            </a:r>
          </a:p>
        </p:txBody>
      </p:sp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39323F01-95CD-4C2D-8B74-E9F1AC1A58C9}"/>
              </a:ext>
            </a:extLst>
          </p:cNvPr>
          <p:cNvSpPr/>
          <p:nvPr/>
        </p:nvSpPr>
        <p:spPr>
          <a:xfrm>
            <a:off x="178800" y="4365104"/>
            <a:ext cx="8784000" cy="1224137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54A22152-C1DD-4111-9BEF-1243693CD427}"/>
              </a:ext>
            </a:extLst>
          </p:cNvPr>
          <p:cNvSpPr/>
          <p:nvPr/>
        </p:nvSpPr>
        <p:spPr>
          <a:xfrm>
            <a:off x="178800" y="4365104"/>
            <a:ext cx="8784000" cy="307777"/>
          </a:xfrm>
          <a:prstGeom prst="rect">
            <a:avLst/>
          </a:prstGeom>
          <a:ln>
            <a:noFill/>
          </a:ln>
        </p:spPr>
        <p:txBody>
          <a:bodyPr wrap="square" lIns="72000" rIns="72000">
            <a:spAutoFit/>
          </a:bodyPr>
          <a:lstStyle/>
          <a:p>
            <a:pPr algn="ctr">
              <a:spcBef>
                <a:spcPts val="600"/>
              </a:spcBef>
            </a:pPr>
            <a:r>
              <a:rPr lang="sk-SK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Stav projektov</a:t>
            </a:r>
            <a:endParaRPr lang="sk-SK" b="1" dirty="0">
              <a:solidFill>
                <a:srgbClr val="006EB6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Obdĺžnik: zaoblené rohy 15">
            <a:extLst>
              <a:ext uri="{FF2B5EF4-FFF2-40B4-BE49-F238E27FC236}">
                <a16:creationId xmlns:a16="http://schemas.microsoft.com/office/drawing/2014/main" id="{96D9E0A1-4228-4D9B-9C2C-02A1AC6143AD}"/>
              </a:ext>
            </a:extLst>
          </p:cNvPr>
          <p:cNvSpPr/>
          <p:nvPr/>
        </p:nvSpPr>
        <p:spPr>
          <a:xfrm>
            <a:off x="251520" y="4689232"/>
            <a:ext cx="6455457" cy="828000"/>
          </a:xfrm>
          <a:prstGeom prst="roundRect">
            <a:avLst/>
          </a:prstGeom>
          <a:solidFill>
            <a:srgbClr val="DEEBF7"/>
          </a:solidFill>
          <a:ln w="25400">
            <a:solidFill>
              <a:srgbClr val="006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982663" algn="ctr"/>
              </a:tabLst>
            </a:pPr>
            <a:r>
              <a:rPr lang="sk-SK" sz="1400" b="1" dirty="0">
                <a:solidFill>
                  <a:srgbClr val="006EB6"/>
                </a:solidFill>
                <a:latin typeface="Century Gothic" panose="020B0502020202020204" pitchFamily="34" charset="0"/>
              </a:rPr>
              <a:t>	195 ŽoNFP </a:t>
            </a:r>
          </a:p>
          <a:p>
            <a:pPr>
              <a:tabLst>
                <a:tab pos="982663" algn="ctr"/>
              </a:tabLst>
            </a:pPr>
            <a:r>
              <a:rPr lang="sk-SK" sz="1400" b="1" dirty="0">
                <a:solidFill>
                  <a:srgbClr val="006EB6"/>
                </a:solidFill>
                <a:latin typeface="Century Gothic" panose="020B0502020202020204" pitchFamily="34" charset="0"/>
              </a:rPr>
              <a:t>	schválených</a:t>
            </a:r>
          </a:p>
        </p:txBody>
      </p:sp>
      <p:sp>
        <p:nvSpPr>
          <p:cNvPr id="17" name="Obdĺžnik: zaoblené rohy 16">
            <a:extLst>
              <a:ext uri="{FF2B5EF4-FFF2-40B4-BE49-F238E27FC236}">
                <a16:creationId xmlns:a16="http://schemas.microsoft.com/office/drawing/2014/main" id="{B16AEF77-3109-41AB-8197-E5A28F1FDD54}"/>
              </a:ext>
            </a:extLst>
          </p:cNvPr>
          <p:cNvSpPr/>
          <p:nvPr/>
        </p:nvSpPr>
        <p:spPr>
          <a:xfrm>
            <a:off x="6804248" y="4689232"/>
            <a:ext cx="2075187" cy="828000"/>
          </a:xfrm>
          <a:prstGeom prst="roundRect">
            <a:avLst/>
          </a:prstGeom>
          <a:solidFill>
            <a:schemeClr val="tx1"/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7 ŽoNFP</a:t>
            </a:r>
          </a:p>
          <a:p>
            <a:pPr algn="ctr"/>
            <a:r>
              <a:rPr lang="sk-SK" sz="14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v zásobníku projektov</a:t>
            </a:r>
          </a:p>
        </p:txBody>
      </p:sp>
      <p:sp>
        <p:nvSpPr>
          <p:cNvPr id="15" name="Obdĺžnik: zaoblené rohy 14">
            <a:extLst>
              <a:ext uri="{FF2B5EF4-FFF2-40B4-BE49-F238E27FC236}">
                <a16:creationId xmlns:a16="http://schemas.microsoft.com/office/drawing/2014/main" id="{F590397F-D04E-4879-9598-7AA4C72E4373}"/>
              </a:ext>
            </a:extLst>
          </p:cNvPr>
          <p:cNvSpPr/>
          <p:nvPr/>
        </p:nvSpPr>
        <p:spPr>
          <a:xfrm>
            <a:off x="4559782" y="4761232"/>
            <a:ext cx="2075187" cy="684000"/>
          </a:xfrm>
          <a:prstGeom prst="roundRect">
            <a:avLst/>
          </a:prstGeom>
          <a:solidFill>
            <a:schemeClr val="tx1"/>
          </a:solidFill>
          <a:ln w="25400">
            <a:solidFill>
              <a:srgbClr val="67B3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rgbClr val="67B346"/>
                </a:solidFill>
                <a:latin typeface="Century Gothic" panose="020B0502020202020204" pitchFamily="34" charset="0"/>
              </a:rPr>
              <a:t>97 projektov</a:t>
            </a:r>
          </a:p>
          <a:p>
            <a:pPr algn="ctr"/>
            <a:r>
              <a:rPr lang="sk-SK" sz="1400" b="1" dirty="0">
                <a:solidFill>
                  <a:srgbClr val="67B346"/>
                </a:solidFill>
                <a:latin typeface="Century Gothic" panose="020B0502020202020204" pitchFamily="34" charset="0"/>
              </a:rPr>
              <a:t>v implementácii</a:t>
            </a:r>
          </a:p>
        </p:txBody>
      </p:sp>
      <p:sp>
        <p:nvSpPr>
          <p:cNvPr id="14" name="Obdĺžnik: zaoblené rohy 13">
            <a:extLst>
              <a:ext uri="{FF2B5EF4-FFF2-40B4-BE49-F238E27FC236}">
                <a16:creationId xmlns:a16="http://schemas.microsoft.com/office/drawing/2014/main" id="{2495B626-1DEE-4E88-B10C-E9F942AD181F}"/>
              </a:ext>
            </a:extLst>
          </p:cNvPr>
          <p:cNvSpPr/>
          <p:nvPr/>
        </p:nvSpPr>
        <p:spPr>
          <a:xfrm>
            <a:off x="2399542" y="4761005"/>
            <a:ext cx="2075187" cy="684000"/>
          </a:xfrm>
          <a:prstGeom prst="roundRect">
            <a:avLst/>
          </a:prstGeom>
          <a:solidFill>
            <a:schemeClr val="tx1"/>
          </a:solidFill>
          <a:ln w="25400">
            <a:solidFill>
              <a:srgbClr val="F38B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>
                <a:solidFill>
                  <a:srgbClr val="F38B3C"/>
                </a:solidFill>
                <a:latin typeface="Century Gothic" panose="020B0502020202020204" pitchFamily="34" charset="0"/>
              </a:rPr>
              <a:t>98 projektov</a:t>
            </a:r>
          </a:p>
          <a:p>
            <a:pPr algn="ctr"/>
            <a:r>
              <a:rPr lang="sk-SK" sz="1400" b="1" dirty="0">
                <a:solidFill>
                  <a:srgbClr val="F38B3C"/>
                </a:solidFill>
                <a:latin typeface="Century Gothic" panose="020B0502020202020204" pitchFamily="34" charset="0"/>
              </a:rPr>
              <a:t>riadne ukončených</a:t>
            </a:r>
          </a:p>
        </p:txBody>
      </p:sp>
    </p:spTree>
    <p:extLst>
      <p:ext uri="{BB962C8B-B14F-4D97-AF65-F5344CB8AC3E}">
        <p14:creationId xmlns:p14="http://schemas.microsoft.com/office/powerpoint/2010/main" val="385104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textu 1">
            <a:extLst>
              <a:ext uri="{FF2B5EF4-FFF2-40B4-BE49-F238E27FC236}">
                <a16:creationId xmlns:a16="http://schemas.microsoft.com/office/drawing/2014/main" id="{F0CEA78C-157B-47A7-8E1F-18E8891537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4000" cy="26064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6" name="Nadpis 2">
            <a:extLst>
              <a:ext uri="{FF2B5EF4-FFF2-40B4-BE49-F238E27FC236}">
                <a16:creationId xmlns:a16="http://schemas.microsoft.com/office/drawing/2014/main" id="{838BE896-A89E-4FE9-82B2-39DB353ACFDC}"/>
              </a:ext>
            </a:extLst>
          </p:cNvPr>
          <p:cNvSpPr txBox="1">
            <a:spLocks/>
          </p:cNvSpPr>
          <p:nvPr/>
        </p:nvSpPr>
        <p:spPr>
          <a:xfrm>
            <a:off x="608400" y="404664"/>
            <a:ext cx="7924800" cy="9350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1" kern="1200" cap="all" spc="5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pt-BR" dirty="0"/>
          </a:p>
        </p:txBody>
      </p:sp>
      <p:sp>
        <p:nvSpPr>
          <p:cNvPr id="4" name="Obdĺžnik 3"/>
          <p:cNvSpPr/>
          <p:nvPr/>
        </p:nvSpPr>
        <p:spPr>
          <a:xfrm>
            <a:off x="608400" y="426871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Plán čerpania OPII </a:t>
            </a:r>
          </a:p>
          <a:p>
            <a:pPr algn="ctr"/>
            <a:r>
              <a:rPr lang="pl-PL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 gescii MŠVV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r>
              <a:rPr lang="pl-PL" sz="28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Š SR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3BFC23C1-14B4-43D9-90B4-B71A155AF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504164"/>
              </p:ext>
            </p:extLst>
          </p:nvPr>
        </p:nvGraphicFramePr>
        <p:xfrm>
          <a:off x="178800" y="1610320"/>
          <a:ext cx="8784000" cy="2450120"/>
        </p:xfrm>
        <a:graphic>
          <a:graphicData uri="http://schemas.openxmlformats.org/drawingml/2006/table">
            <a:tbl>
              <a:tblPr/>
              <a:tblGrid>
                <a:gridCol w="1188000">
                  <a:extLst>
                    <a:ext uri="{9D8B030D-6E8A-4147-A177-3AD203B41FA5}">
                      <a16:colId xmlns:a16="http://schemas.microsoft.com/office/drawing/2014/main" val="394791323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897203985"/>
                    </a:ext>
                  </a:extLst>
                </a:gridCol>
                <a:gridCol w="1494000">
                  <a:extLst>
                    <a:ext uri="{9D8B030D-6E8A-4147-A177-3AD203B41FA5}">
                      <a16:colId xmlns:a16="http://schemas.microsoft.com/office/drawing/2014/main" val="360694563"/>
                    </a:ext>
                  </a:extLst>
                </a:gridCol>
                <a:gridCol w="1494000">
                  <a:extLst>
                    <a:ext uri="{9D8B030D-6E8A-4147-A177-3AD203B41FA5}">
                      <a16:colId xmlns:a16="http://schemas.microsoft.com/office/drawing/2014/main" val="3138515056"/>
                    </a:ext>
                  </a:extLst>
                </a:gridCol>
                <a:gridCol w="1494000">
                  <a:extLst>
                    <a:ext uri="{9D8B030D-6E8A-4147-A177-3AD203B41FA5}">
                      <a16:colId xmlns:a16="http://schemas.microsoft.com/office/drawing/2014/main" val="537498290"/>
                    </a:ext>
                  </a:extLst>
                </a:gridCol>
                <a:gridCol w="1494000">
                  <a:extLst>
                    <a:ext uri="{9D8B030D-6E8A-4147-A177-3AD203B41FA5}">
                      <a16:colId xmlns:a16="http://schemas.microsoft.com/office/drawing/2014/main" val="2065497178"/>
                    </a:ext>
                  </a:extLst>
                </a:gridCol>
              </a:tblGrid>
              <a:tr h="32400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Prioritná os</a:t>
                      </a: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Alokácia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sk-SK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k-SK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Čerpanie</a:t>
                      </a: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Realokácia</a:t>
                      </a:r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do prioritnej osi 15 (SAFE-CARE)</a:t>
                      </a: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59113"/>
                  </a:ext>
                </a:extLst>
              </a:tr>
              <a:tr h="50612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Aktuálna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 revízii </a:t>
                      </a:r>
                    </a:p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OPII v16.0</a:t>
                      </a:r>
                      <a:endParaRPr lang="sk-SK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 30.04.2023 na úrovni CO</a:t>
                      </a:r>
                    </a:p>
                  </a:txBody>
                  <a:tcPr marL="92990" marR="9299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Zostatok</a:t>
                      </a:r>
                    </a:p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na čerpanie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850336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EUR (EÚ zdroj)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EUR (EÚ zdroj)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E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sk-SK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EUR (EÚ zdroj)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EUR (EÚ zdroj)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8B3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EUR (EÚ zdroj)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35944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 9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442 169 204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367 350 653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242 248 263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</a:t>
                      </a:r>
                      <a:r>
                        <a:rPr lang="sk-SK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102</a:t>
                      </a:r>
                      <a:r>
                        <a:rPr lang="sk-SK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74 818 551</a:t>
                      </a:r>
                    </a:p>
                  </a:txBody>
                  <a:tcPr marL="44450" marR="10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225137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 10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87 434 847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93 344 847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43 213 901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r>
                        <a:rPr lang="sk-SK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</a:t>
                      </a:r>
                      <a:r>
                        <a:rPr lang="sk-SK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946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10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03716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 13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35 000 000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35 000 000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29 275 703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sk-SK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724</a:t>
                      </a:r>
                      <a:r>
                        <a:rPr lang="sk-SK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3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297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10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114996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SPOLU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564 604 051</a:t>
                      </a:r>
                    </a:p>
                  </a:txBody>
                  <a:tcPr marL="50143" marR="50143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495 695 500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314 737 867</a:t>
                      </a:r>
                    </a:p>
                  </a:txBody>
                  <a:tcPr marL="9525" marR="857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36195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180</a:t>
                      </a:r>
                      <a:r>
                        <a:rPr lang="sk-SK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957</a:t>
                      </a:r>
                      <a:r>
                        <a:rPr lang="sk-SK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633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7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74 818 551</a:t>
                      </a:r>
                    </a:p>
                  </a:txBody>
                  <a:tcPr marL="44450" marR="108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489446"/>
                  </a:ext>
                </a:extLst>
              </a:tr>
            </a:tbl>
          </a:graphicData>
        </a:graphic>
      </p:graphicFrame>
      <p:sp>
        <p:nvSpPr>
          <p:cNvPr id="24" name="Zástupný symbol obsahu 3">
            <a:extLst>
              <a:ext uri="{FF2B5EF4-FFF2-40B4-BE49-F238E27FC236}">
                <a16:creationId xmlns:a16="http://schemas.microsoft.com/office/drawing/2014/main" id="{430B76DD-7102-45EA-9C5F-24B3A4040C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4221088"/>
            <a:ext cx="8640960" cy="14401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b="1" dirty="0">
                <a:solidFill>
                  <a:srgbClr val="006EB6"/>
                </a:solidFill>
              </a:rPr>
              <a:t>Žiadosti o platbu predložené na spracovanie na SO/VA k 30.04.2023 (nezaslané na MF SR)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dirty="0"/>
              <a:t>440 žiadostí o platbu v celkovej alokácii 57,8 mil. EUR (celkové oprávnené výdavky)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b="1" dirty="0">
                <a:solidFill>
                  <a:srgbClr val="006EB6"/>
                </a:solidFill>
              </a:rPr>
              <a:t>Zálohové platby a </a:t>
            </a:r>
            <a:r>
              <a:rPr lang="sk-SK" b="1" dirty="0" err="1">
                <a:solidFill>
                  <a:srgbClr val="006EB6"/>
                </a:solidFill>
              </a:rPr>
              <a:t>predfinancovanie</a:t>
            </a:r>
            <a:r>
              <a:rPr lang="sk-SK" b="1" dirty="0">
                <a:solidFill>
                  <a:srgbClr val="006EB6"/>
                </a:solidFill>
              </a:rPr>
              <a:t> doposiaľ nezúčtované v žiadosti o platbu k 30.04.2023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dirty="0"/>
              <a:t>výdavky v celkovej alokácii 18,3 mil. EUR (celkové oprávnené výdavky)</a:t>
            </a:r>
          </a:p>
        </p:txBody>
      </p:sp>
    </p:spTree>
    <p:extLst>
      <p:ext uri="{BB962C8B-B14F-4D97-AF65-F5344CB8AC3E}">
        <p14:creationId xmlns:p14="http://schemas.microsoft.com/office/powerpoint/2010/main" val="256208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608400" y="404664"/>
            <a:ext cx="7924800" cy="935066"/>
          </a:xfrm>
        </p:spPr>
        <p:txBody>
          <a:bodyPr/>
          <a:lstStyle/>
          <a:p>
            <a:r>
              <a:rPr lang="sk-SK" sz="2800" dirty="0"/>
              <a:t>Vývoj kontrahovania a čerpania</a:t>
            </a:r>
            <a:br>
              <a:rPr lang="sk-SK" sz="2800" dirty="0"/>
            </a:br>
            <a:r>
              <a:rPr lang="sk-SK" sz="2800" dirty="0"/>
              <a:t>OPII v gescii MŠVV</a:t>
            </a:r>
            <a:r>
              <a:rPr lang="sk-SK" sz="2800" cap="none" dirty="0"/>
              <a:t>a</a:t>
            </a:r>
            <a:r>
              <a:rPr lang="sk-SK" sz="2800" dirty="0"/>
              <a:t>Š SR</a:t>
            </a:r>
            <a:endParaRPr lang="pt-BR" sz="2800" dirty="0"/>
          </a:p>
        </p:txBody>
      </p:sp>
      <p:sp>
        <p:nvSpPr>
          <p:cNvPr id="6" name="Zástupný symbol obsahu 3">
            <a:extLst>
              <a:ext uri="{FF2B5EF4-FFF2-40B4-BE49-F238E27FC236}">
                <a16:creationId xmlns:a16="http://schemas.microsoft.com/office/drawing/2014/main" id="{5ED84C3B-847D-44D9-86E8-D6538E8CD32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435" y="1628800"/>
            <a:ext cx="8640960" cy="40324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  <a:tabLst>
                <a:tab pos="4397375" algn="l"/>
              </a:tabLst>
            </a:pPr>
            <a:r>
              <a:rPr lang="sk-SK" sz="1800" b="1" dirty="0">
                <a:solidFill>
                  <a:srgbClr val="006EB6"/>
                </a:solidFill>
              </a:rPr>
              <a:t>Kontrahovanie	Čerpanie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endParaRPr lang="sk-SK" sz="1200" b="1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EC706DA6-63EA-4F34-A994-55414BC82CE2}"/>
              </a:ext>
            </a:extLst>
          </p:cNvPr>
          <p:cNvSpPr txBox="1"/>
          <p:nvPr/>
        </p:nvSpPr>
        <p:spPr>
          <a:xfrm>
            <a:off x="3923928" y="526113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* k 30.04.2023</a:t>
            </a:r>
          </a:p>
          <a:p>
            <a:r>
              <a:rPr lang="sk-SK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** odhad k 31.12.2023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D02B10A3-85E9-419B-98D8-2CD242E034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938816"/>
              </p:ext>
            </p:extLst>
          </p:nvPr>
        </p:nvGraphicFramePr>
        <p:xfrm>
          <a:off x="202918" y="2043112"/>
          <a:ext cx="42484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177CFA1A-13F6-40E6-A757-F537D56F3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52118"/>
              </p:ext>
            </p:extLst>
          </p:nvPr>
        </p:nvGraphicFramePr>
        <p:xfrm>
          <a:off x="4570801" y="2043112"/>
          <a:ext cx="424847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952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608400" y="404664"/>
            <a:ext cx="7924800" cy="935066"/>
          </a:xfrm>
        </p:spPr>
        <p:txBody>
          <a:bodyPr/>
          <a:lstStyle/>
          <a:p>
            <a:r>
              <a:rPr lang="sk-SK" sz="2800" dirty="0"/>
              <a:t>Pokrok v implementácii </a:t>
            </a:r>
            <a:endParaRPr lang="pt-BR" sz="2800" dirty="0"/>
          </a:p>
        </p:txBody>
      </p:sp>
      <p:sp>
        <p:nvSpPr>
          <p:cNvPr id="6" name="Zástupný symbol obsahu 3">
            <a:extLst>
              <a:ext uri="{FF2B5EF4-FFF2-40B4-BE49-F238E27FC236}">
                <a16:creationId xmlns:a16="http://schemas.microsoft.com/office/drawing/2014/main" id="{5ED84C3B-847D-44D9-86E8-D6538E8CD32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435" y="1628800"/>
            <a:ext cx="8640960" cy="40324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1800" dirty="0">
                <a:solidFill>
                  <a:srgbClr val="006EB6"/>
                </a:solidFill>
              </a:rPr>
              <a:t>Kontrahovanie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776538" algn="l"/>
              </a:tabLst>
            </a:pPr>
            <a:r>
              <a:rPr lang="sk-SK" sz="1600" dirty="0"/>
              <a:t>október 2022	98,29 % 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sz="1600" dirty="0"/>
              <a:t>31.4.2023		 99,17 % (kontrahovanie mimo TP)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435100" algn="ctr"/>
                <a:tab pos="3136900" algn="ctr"/>
              </a:tabLst>
            </a:pPr>
            <a:endParaRPr lang="sk-SK" sz="1200" dirty="0"/>
          </a:p>
          <a:p>
            <a:pPr marL="0" indent="0" algn="just">
              <a:spcBef>
                <a:spcPts val="600"/>
              </a:spcBef>
              <a:buNone/>
              <a:tabLst>
                <a:tab pos="1435100" algn="ctr"/>
                <a:tab pos="3136900" algn="ctr"/>
              </a:tabLst>
            </a:pPr>
            <a:r>
              <a:rPr lang="sk-SK" sz="1800" dirty="0">
                <a:solidFill>
                  <a:srgbClr val="006EB6"/>
                </a:solidFill>
              </a:rPr>
              <a:t>Čerpanie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nárast čerpania 	               66,77 mil. EUR (zdroj EÚ), </a:t>
            </a:r>
            <a:r>
              <a:rPr lang="sk-SK" sz="1600" dirty="0" err="1"/>
              <a:t>t.j</a:t>
            </a:r>
            <a:r>
              <a:rPr lang="sk-SK" sz="1600" dirty="0"/>
              <a:t>. o 11,83 % 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		                               z celkovej alokácie v gescii MŠVVaŠ SR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endParaRPr lang="sk-SK" sz="1200" dirty="0"/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r>
              <a:rPr lang="sk-SK" sz="1800" dirty="0">
                <a:solidFill>
                  <a:srgbClr val="006EB6"/>
                </a:solidFill>
              </a:rPr>
              <a:t>Projekty / žiadosti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6538" algn="ctr"/>
              </a:tabLst>
              <a:defRPr/>
            </a:pPr>
            <a:r>
              <a:rPr lang="sk-SK" sz="1600" dirty="0"/>
              <a:t>riadne ukončené	                2 projekty s alokáciou 8,2 mil. EUR (EÚ zdroj) 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celkovo ukončené 	           98 projektov s alokáciou 113,1 mil. EUR (EÚ zdroj)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216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9144000" cy="2606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608400" y="404664"/>
            <a:ext cx="7924800" cy="935066"/>
          </a:xfrm>
        </p:spPr>
        <p:txBody>
          <a:bodyPr/>
          <a:lstStyle/>
          <a:p>
            <a:r>
              <a:rPr lang="sk-SK" sz="2800" dirty="0"/>
              <a:t>Veľký projekt ACCORD</a:t>
            </a:r>
            <a:endParaRPr lang="pt-BR" sz="2800" dirty="0"/>
          </a:p>
        </p:txBody>
      </p:sp>
      <p:sp>
        <p:nvSpPr>
          <p:cNvPr id="31" name="Zástupný symbol obsahu 3">
            <a:extLst>
              <a:ext uri="{FF2B5EF4-FFF2-40B4-BE49-F238E27FC236}">
                <a16:creationId xmlns:a16="http://schemas.microsoft.com/office/drawing/2014/main" id="{99941771-4151-4395-95EF-54CA238855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0435" y="1628800"/>
            <a:ext cx="8640960" cy="4032448"/>
          </a:xfrm>
        </p:spPr>
        <p:txBody>
          <a:bodyPr>
            <a:noAutofit/>
          </a:bodyPr>
          <a:lstStyle/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Čerpanie		28,7 mil. EUR (zdroj EÚ) – 51,69 %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endParaRPr lang="sk-SK" sz="1600" dirty="0"/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Reálne vynaložené finančné prostriedky na strane prijímateľa 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			38,88 mil. EUR (zdroj EÚ)- 69,5%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endParaRPr lang="sk-SK" sz="1600" dirty="0"/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Poskytnuté </a:t>
            </a:r>
            <a:r>
              <a:rPr lang="sk-SK" sz="1600" dirty="0" err="1"/>
              <a:t>predfinancovanie</a:t>
            </a:r>
            <a:r>
              <a:rPr lang="sk-SK" sz="1600" dirty="0"/>
              <a:t>	31,37 mil. EUR</a:t>
            </a:r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Nespracované </a:t>
            </a:r>
            <a:r>
              <a:rPr lang="sk-SK" sz="1600" dirty="0" err="1"/>
              <a:t>ŽoP</a:t>
            </a:r>
            <a:r>
              <a:rPr lang="sk-SK" sz="1600" dirty="0"/>
              <a:t>		 1,76 mil. EUR - 3,17 % z rozpočtu projektu 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   (z toho 1,71 </a:t>
            </a:r>
            <a:r>
              <a:rPr lang="sk-SK" sz="1600" dirty="0" err="1"/>
              <a:t>mil</a:t>
            </a:r>
            <a:r>
              <a:rPr lang="sk-SK" sz="1600" dirty="0"/>
              <a:t> EUR - nové </a:t>
            </a:r>
            <a:r>
              <a:rPr lang="sk-SK" sz="1600" dirty="0" err="1"/>
              <a:t>ŽoP</a:t>
            </a:r>
            <a:r>
              <a:rPr lang="sk-SK" sz="1600" dirty="0"/>
              <a:t> pozastavené z dôvodu negatívnej medializácie)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endParaRPr lang="sk-SK" sz="1600" dirty="0"/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Nezúčtované </a:t>
            </a:r>
            <a:r>
              <a:rPr lang="sk-SK" sz="1600" dirty="0" err="1"/>
              <a:t>ŽoP</a:t>
            </a:r>
            <a:r>
              <a:rPr lang="sk-SK" sz="1600" dirty="0"/>
              <a:t> </a:t>
            </a:r>
            <a:r>
              <a:rPr lang="sk-SK" sz="1600" dirty="0" err="1"/>
              <a:t>predfinancovania</a:t>
            </a:r>
            <a:r>
              <a:rPr lang="sk-SK" sz="1600" dirty="0"/>
              <a:t> 3,71 mil. EUR </a:t>
            </a:r>
          </a:p>
          <a:p>
            <a:pPr marL="0" indent="0" algn="just">
              <a:spcBef>
                <a:spcPts val="0"/>
              </a:spcBef>
              <a:buNone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   (z toho 3,63 mil. EUR pozastavených z dôvodu kontroly VO na UVO)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1435100" algn="ctr"/>
                <a:tab pos="3136900" algn="ctr"/>
              </a:tabLst>
            </a:pP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29136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text 1">
            <a:extLst>
              <a:ext uri="{FF2B5EF4-FFF2-40B4-BE49-F238E27FC236}">
                <a16:creationId xmlns:a16="http://schemas.microsoft.com/office/drawing/2014/main" id="{7D2F86ED-6CE5-45C8-B9FB-21DFE5C7B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7CD0454-0792-4F7C-8990-941B3C1B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národné projekty v gescii MŠVVaŠ SR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9BCFC63-5DD4-40D8-9873-EE3FA07728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772816"/>
            <a:ext cx="7924800" cy="3456384"/>
          </a:xfrm>
        </p:spPr>
        <p:txBody>
          <a:bodyPr>
            <a:noAutofit/>
          </a:bodyPr>
          <a:lstStyle/>
          <a:p>
            <a:r>
              <a:rPr lang="sk-SK" sz="1600" dirty="0"/>
              <a:t>NISPEZ IV – čerpanie 23,19 mil. EUR (zdroj EÚ) - 88%</a:t>
            </a:r>
          </a:p>
          <a:p>
            <a:r>
              <a:rPr lang="sk-SK" sz="1600" dirty="0"/>
              <a:t>SK4ERA – čerpanie 1,09 mil. EUR (zdroj EÚ) - 61%</a:t>
            </a:r>
          </a:p>
          <a:p>
            <a:r>
              <a:rPr lang="sk-SK" sz="1600" dirty="0"/>
              <a:t>NITT SK II - čerpanie 4,59 mil. EUR (zdroj EÚ)- 44%, </a:t>
            </a:r>
          </a:p>
          <a:p>
            <a:pPr lvl="1"/>
            <a:r>
              <a:rPr lang="sk-SK" sz="1600" dirty="0"/>
              <a:t>Poskytnutá záloha 6,3 mil. EUR (60,43 % z rozpočtu) </a:t>
            </a:r>
          </a:p>
          <a:p>
            <a:pPr lvl="1"/>
            <a:r>
              <a:rPr lang="sk-SK" sz="1600" dirty="0" err="1"/>
              <a:t>ŽoP</a:t>
            </a:r>
            <a:r>
              <a:rPr lang="sk-SK" sz="1600" dirty="0"/>
              <a:t> na kontrole - 1,03 mil. EUR, </a:t>
            </a:r>
            <a:br>
              <a:rPr lang="sk-SK" sz="1600" dirty="0"/>
            </a:br>
            <a:endParaRPr lang="sk-SK" sz="1600" dirty="0"/>
          </a:p>
          <a:p>
            <a:r>
              <a:rPr lang="sk-SK" sz="1600" dirty="0" err="1"/>
              <a:t>DCVaV</a:t>
            </a:r>
            <a:r>
              <a:rPr lang="sk-SK" sz="1600" dirty="0"/>
              <a:t> II - čerpanie 15,95 </a:t>
            </a:r>
            <a:r>
              <a:rPr lang="sk-SK" sz="1600" dirty="0" err="1"/>
              <a:t>mil</a:t>
            </a:r>
            <a:r>
              <a:rPr lang="sk-SK" sz="1600" dirty="0"/>
              <a:t> EUR (zdroj EÚ) - 56,2%, uhradených</a:t>
            </a:r>
            <a:br>
              <a:rPr lang="sk-SK" sz="1600" dirty="0"/>
            </a:br>
            <a:endParaRPr lang="sk-SK" sz="1600" dirty="0"/>
          </a:p>
          <a:p>
            <a:pPr marL="174625" indent="-174625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95350" algn="ctr"/>
                <a:tab pos="2779713" algn="ctr"/>
              </a:tabLst>
              <a:defRPr/>
            </a:pPr>
            <a:r>
              <a:rPr lang="sk-SK" sz="1600" dirty="0"/>
              <a:t>Všetky ukazovatele v rámci NP sú napĺňané a neevidujeme problém s nenaplnením cieľov projektov</a:t>
            </a:r>
          </a:p>
        </p:txBody>
      </p:sp>
    </p:spTree>
    <p:extLst>
      <p:ext uri="{BB962C8B-B14F-4D97-AF65-F5344CB8AC3E}">
        <p14:creationId xmlns:p14="http://schemas.microsoft.com/office/powerpoint/2010/main" val="8166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4850" y="908720"/>
            <a:ext cx="7772400" cy="2520280"/>
          </a:xfrm>
        </p:spPr>
        <p:txBody>
          <a:bodyPr/>
          <a:lstStyle/>
          <a:p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Ďakujem za pozornosť </a:t>
            </a:r>
            <a:endParaRPr lang="sk-SK" sz="24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258762" y="4797152"/>
            <a:ext cx="86645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sk-SK" altLang="sk-SK" sz="1600" dirty="0">
                <a:latin typeface="Century Gothic" pitchFamily="34" charset="0"/>
              </a:rPr>
              <a:t>29. 05. 2023</a:t>
            </a:r>
          </a:p>
        </p:txBody>
      </p:sp>
    </p:spTree>
    <p:extLst>
      <p:ext uri="{BB962C8B-B14F-4D97-AF65-F5344CB8AC3E}">
        <p14:creationId xmlns:p14="http://schemas.microsoft.com/office/powerpoint/2010/main" val="64492244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E935AE76EEF24AA10FB5D99CAF32AC" ma:contentTypeVersion="17" ma:contentTypeDescription="Create a new document." ma:contentTypeScope="" ma:versionID="3a6851a42e1695d310b680c217916f4d">
  <xsd:schema xmlns:xsd="http://www.w3.org/2001/XMLSchema" xmlns:xs="http://www.w3.org/2001/XMLSchema" xmlns:p="http://schemas.microsoft.com/office/2006/metadata/properties" xmlns:ns2="cc5c8e5f-d5cf-48c3-9b5f-7b6134728260" xmlns:ns3="421375f5-370a-4650-8fe9-f6faac8af305" targetNamespace="http://schemas.microsoft.com/office/2006/metadata/properties" ma:root="true" ma:fieldsID="a038733a40ec491c154922e4d0f503cb" ns2:_="" ns3:_="">
    <xsd:import namespace="cc5c8e5f-d5cf-48c3-9b5f-7b6134728260"/>
    <xsd:import namespace="421375f5-370a-4650-8fe9-f6faac8af3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c8e5f-d5cf-48c3-9b5f-7b6134728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3470ff6-1c61-4f9e-8c6f-d6853ea728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375f5-370a-4650-8fe9-f6faac8af3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f71b4cb-9b21-4841-b525-444442b2f5e8}" ma:internalName="TaxCatchAll" ma:showField="CatchAllData" ma:web="421375f5-370a-4650-8fe9-f6faac8af3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c5c8e5f-d5cf-48c3-9b5f-7b6134728260" xsi:nil="true"/>
    <TaxCatchAll xmlns="421375f5-370a-4650-8fe9-f6faac8af305" xsi:nil="true"/>
    <lcf76f155ced4ddcb4097134ff3c332f xmlns="cc5c8e5f-d5cf-48c3-9b5f-7b613472826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7141B9-9C53-457A-A455-3EE9003A2A97}"/>
</file>

<file path=customXml/itemProps2.xml><?xml version="1.0" encoding="utf-8"?>
<ds:datastoreItem xmlns:ds="http://schemas.openxmlformats.org/officeDocument/2006/customXml" ds:itemID="{B6E7BDF6-9094-49EE-B5F1-E51CEACEC708}"/>
</file>

<file path=customXml/itemProps3.xml><?xml version="1.0" encoding="utf-8"?>
<ds:datastoreItem xmlns:ds="http://schemas.openxmlformats.org/officeDocument/2006/customXml" ds:itemID="{9A0CC4AB-1545-4635-BDED-2C0705A28784}"/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633</Words>
  <Application>Microsoft Office PowerPoint</Application>
  <PresentationFormat>Prezentácia na obrazovke (4:3)</PresentationFormat>
  <Paragraphs>132</Paragraphs>
  <Slides>8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Century Gothic</vt:lpstr>
      <vt:lpstr>Courier New</vt:lpstr>
      <vt:lpstr>Times New Roman</vt:lpstr>
      <vt:lpstr>Horizont</vt:lpstr>
      <vt:lpstr>25. Zasadnutie Rady vlády pre vedu techniku a inovácie    </vt:lpstr>
      <vt:lpstr>Stav implementácie OPII v gescii MŠVVaŠ SR </vt:lpstr>
      <vt:lpstr>Prezentácia programu PowerPoint</vt:lpstr>
      <vt:lpstr>Vývoj kontrahovania a čerpania OPII v gescii MŠVVaŠ SR</vt:lpstr>
      <vt:lpstr>Pokrok v implementácii </vt:lpstr>
      <vt:lpstr>Veľký projekt ACCORD</vt:lpstr>
      <vt:lpstr>národné projekty v gescii MŠVVaŠ SR</vt:lpstr>
      <vt:lpstr>Ďakujem za pozornosť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2022-03-23T08:40:10Z</dcterms:created>
  <dcterms:modified xsi:type="dcterms:W3CDTF">2023-05-22T11:07:10Z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0x01010084E935AE76EEF24AA10FB5D99CAF32AC</vt:lpwstr>
  </property>
</Properties>
</file>