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464" r:id="rId6"/>
    <p:sldId id="466" r:id="rId7"/>
    <p:sldId id="467" r:id="rId8"/>
    <p:sldId id="468" r:id="rId9"/>
    <p:sldId id="438" r:id="rId10"/>
    <p:sldId id="4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gérien" initials="a" lastIdx="1" clrIdx="0">
    <p:extLst>
      <p:ext uri="{19B8F6BF-5375-455C-9EA6-DF929625EA0E}">
        <p15:presenceInfo xmlns:p15="http://schemas.microsoft.com/office/powerpoint/2012/main" userId="algér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A67"/>
    <a:srgbClr val="FFE4E1"/>
    <a:srgbClr val="0289BD"/>
    <a:srgbClr val="C0EDFE"/>
    <a:srgbClr val="C0FAFF"/>
    <a:srgbClr val="01B2C0"/>
    <a:srgbClr val="30EFFE"/>
    <a:srgbClr val="4BBBDF"/>
    <a:srgbClr val="000000"/>
    <a:srgbClr val="027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65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32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50242-972A-4A20-876F-B9197683CEAF}" type="datetimeFigureOut">
              <a:rPr lang="id-ID" smtClean="0"/>
              <a:t>23/05/2023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41742-8373-4AC2-A490-339147CD437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060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235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414713"/>
            <a:ext cx="12192000" cy="344328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076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2523997"/>
            <a:ext cx="5826951" cy="3662491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80960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922587" y="1961207"/>
            <a:ext cx="6346825" cy="265588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03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385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5212" y="2129267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64294" y="2129266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383376" y="2129266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891028" y="2129265"/>
            <a:ext cx="1957387" cy="2507281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71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5212" y="2129267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864294" y="2129266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383376" y="2129266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8902458" y="2129265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268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" y="2825154"/>
            <a:ext cx="3365126" cy="2648022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507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0"/>
          </p:nvPr>
        </p:nvSpPr>
        <p:spPr>
          <a:xfrm>
            <a:off x="1311452" y="1917587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3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2720274" y="1917586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4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4129096" y="1917585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311452" y="3326408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6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720274" y="3326407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7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4129096" y="3326406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28" name="Picture Placeholder 21"/>
          <p:cNvSpPr>
            <a:spLocks noGrp="1"/>
          </p:cNvSpPr>
          <p:nvPr>
            <p:ph type="pic" sz="quarter" idx="16"/>
          </p:nvPr>
        </p:nvSpPr>
        <p:spPr>
          <a:xfrm>
            <a:off x="1311452" y="4735226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9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2720274" y="4735225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0" name="Picture Placeholder 21"/>
          <p:cNvSpPr>
            <a:spLocks noGrp="1"/>
          </p:cNvSpPr>
          <p:nvPr>
            <p:ph type="pic" sz="quarter" idx="18"/>
          </p:nvPr>
        </p:nvSpPr>
        <p:spPr>
          <a:xfrm>
            <a:off x="4129096" y="4735224"/>
            <a:ext cx="1408822" cy="1408823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88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3429000"/>
            <a:ext cx="6131216" cy="342899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05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6660" y="2056801"/>
            <a:ext cx="5393615" cy="250645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184975" y="2056801"/>
            <a:ext cx="5393615" cy="250645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479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4814887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481488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31926"/>
      </p:ext>
    </p:extLst>
  </p:cSld>
  <p:clrMapOvr>
    <a:masterClrMapping/>
  </p:clrMapOvr>
  <p:transition advClick="0">
    <p:push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57313" y="2114546"/>
            <a:ext cx="2614613" cy="261461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805361" y="2114546"/>
            <a:ext cx="2614613" cy="261461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8253409" y="2114546"/>
            <a:ext cx="2614613" cy="2614613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96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57313" y="2114546"/>
            <a:ext cx="2614613" cy="2614613"/>
          </a:xfrm>
          <a:prstGeom prst="diamond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805361" y="2114546"/>
            <a:ext cx="2614613" cy="2614613"/>
          </a:xfrm>
          <a:prstGeom prst="diamond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8253409" y="2114546"/>
            <a:ext cx="2614613" cy="2614613"/>
          </a:xfrm>
          <a:prstGeom prst="diamond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892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849088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849088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2936837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936837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024586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5024586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7112335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7112335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9200084" y="2107733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200084" y="4195482"/>
            <a:ext cx="2087749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010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14627" y="1688952"/>
            <a:ext cx="4135564" cy="482019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750191" y="4421390"/>
            <a:ext cx="2278325" cy="208774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7028516" y="4421391"/>
            <a:ext cx="2278325" cy="208774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9306841" y="4421390"/>
            <a:ext cx="2278325" cy="208774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747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  <p:bldP spid="18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948446"/>
            <a:ext cx="12192000" cy="296110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95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509334"/>
            <a:ext cx="6096000" cy="340995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3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60612" y="2155372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15190" y="2288517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487885" y="3129733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642463" y="3262878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51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  <p:bldP spid="13" grpId="0" animBg="1"/>
      <p:bldP spid="14" grpId="0"/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860612" y="702039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15190" y="835184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6487885" y="3085476"/>
            <a:ext cx="4843503" cy="312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6642463" y="3218621"/>
            <a:ext cx="4535381" cy="1747388"/>
          </a:xfrm>
          <a:prstGeom prst="roundRect">
            <a:avLst>
              <a:gd name="adj" fmla="val 5515"/>
            </a:avLst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10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580702"/>
            <a:ext cx="3497263" cy="5277298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98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4294967295"/>
          </p:nvPr>
        </p:nvSpPr>
        <p:spPr>
          <a:xfrm>
            <a:off x="0" y="2708105"/>
            <a:ext cx="2858707" cy="4149894"/>
          </a:xfrm>
          <a:prstGeom prst="rect">
            <a:avLst/>
          </a:prstGeom>
        </p:spPr>
      </p:sp>
      <p:sp>
        <p:nvSpPr>
          <p:cNvPr id="3" name="Picture Placeholder 5"/>
          <p:cNvSpPr>
            <a:spLocks noGrp="1"/>
          </p:cNvSpPr>
          <p:nvPr>
            <p:ph type="pic" sz="quarter" idx="4294967295"/>
          </p:nvPr>
        </p:nvSpPr>
        <p:spPr>
          <a:xfrm>
            <a:off x="2858707" y="2708106"/>
            <a:ext cx="3213253" cy="4149894"/>
          </a:xfrm>
          <a:prstGeom prst="rect">
            <a:avLst/>
          </a:prstGeom>
        </p:spPr>
      </p:sp>
      <p:sp>
        <p:nvSpPr>
          <p:cNvPr id="4" name="Picture Placeholder 6"/>
          <p:cNvSpPr>
            <a:spLocks noGrp="1"/>
          </p:cNvSpPr>
          <p:nvPr>
            <p:ph type="pic" sz="quarter" idx="4294967295"/>
          </p:nvPr>
        </p:nvSpPr>
        <p:spPr>
          <a:xfrm>
            <a:off x="6096000" y="2700168"/>
            <a:ext cx="3213253" cy="4149894"/>
          </a:xfrm>
          <a:prstGeom prst="rect">
            <a:avLst/>
          </a:prstGeom>
        </p:spPr>
      </p:sp>
      <p:sp>
        <p:nvSpPr>
          <p:cNvPr id="5" name="Picture Placeholder 7"/>
          <p:cNvSpPr>
            <a:spLocks noGrp="1"/>
          </p:cNvSpPr>
          <p:nvPr>
            <p:ph type="pic" sz="quarter" idx="4294967295"/>
          </p:nvPr>
        </p:nvSpPr>
        <p:spPr>
          <a:xfrm>
            <a:off x="9309253" y="2700169"/>
            <a:ext cx="2882747" cy="4149894"/>
          </a:xfrm>
          <a:prstGeom prst="rect">
            <a:avLst/>
          </a:prstGeom>
        </p:spPr>
      </p:sp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0016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217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980455"/>
            <a:ext cx="12192000" cy="239895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1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0016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4328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43952"/>
            <a:ext cx="12192000" cy="348598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8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-2149475" y="-697548"/>
            <a:ext cx="8344219" cy="8344217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09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" y="2054021"/>
            <a:ext cx="8132781" cy="413162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876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59219" y="2054021"/>
            <a:ext cx="8132781" cy="413162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627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782540" y="2054021"/>
            <a:ext cx="5409460" cy="275767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25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-1" y="2357384"/>
            <a:ext cx="4498681" cy="450061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83430" y="2357384"/>
            <a:ext cx="4513385" cy="4500616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173409" y="4653647"/>
            <a:ext cx="3018590" cy="220435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173409" y="2357382"/>
            <a:ext cx="3018591" cy="220435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39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5304565"/>
            <a:ext cx="12192000" cy="155343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3751130"/>
            <a:ext cx="12192000" cy="155343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2197695"/>
            <a:ext cx="12192000" cy="155343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86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056063" y="2057400"/>
            <a:ext cx="8168831" cy="4800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56063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745240" y="2743200"/>
            <a:ext cx="2718550" cy="1371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152967" y="2743200"/>
            <a:ext cx="2718550" cy="1371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28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4" grpId="0"/>
      <p:bldP spid="8" grpId="0"/>
    </p:bld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491663" y="0"/>
            <a:ext cx="4700337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15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85750"/>
            <a:ext cx="12192000" cy="42291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934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00337" cy="68580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7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1883228"/>
            <a:ext cx="12192001" cy="49747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0233" y="2011270"/>
            <a:ext cx="11971533" cy="257148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14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509623" y="1745559"/>
            <a:ext cx="318411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223328" y="1745559"/>
            <a:ext cx="318411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817733" y="1745559"/>
            <a:ext cx="318411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125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52475" y="1746250"/>
            <a:ext cx="3184525" cy="321627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82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057400"/>
            <a:ext cx="4332288" cy="480060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432934" y="2057400"/>
            <a:ext cx="7759066" cy="1688613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Rectangle 4"/>
          <p:cNvSpPr/>
          <p:nvPr userDrawn="1"/>
        </p:nvSpPr>
        <p:spPr>
          <a:xfrm>
            <a:off x="4432934" y="3834581"/>
            <a:ext cx="7759066" cy="30234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2481352"/>
            <a:ext cx="307752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077528" y="2481352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086476" y="2481352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095424" y="2481352"/>
            <a:ext cx="3096576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0" y="4669676"/>
            <a:ext cx="307752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077528" y="4669676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086476" y="4669676"/>
            <a:ext cx="3008948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9095424" y="4669676"/>
            <a:ext cx="3096576" cy="2188324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113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1" grpId="0"/>
      <p:bldP spid="12" grpId="0"/>
      <p:bldP spid="13" grpId="0"/>
      <p:bldP spid="14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777740"/>
            <a:ext cx="12192000" cy="208025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98067" y="2493077"/>
            <a:ext cx="1737594" cy="36986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5984" y="2493077"/>
            <a:ext cx="1737594" cy="3698656"/>
          </a:xfrm>
          <a:prstGeom prst="rect">
            <a:avLst/>
          </a:prstGeom>
        </p:spPr>
      </p:pic>
      <p:sp>
        <p:nvSpPr>
          <p:cNvPr id="5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4332240" y="3030415"/>
            <a:ext cx="1469247" cy="2623979"/>
          </a:xfrm>
          <a:prstGeom prst="rect">
            <a:avLst/>
          </a:prstGeom>
        </p:spPr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386854" y="3042371"/>
            <a:ext cx="1455853" cy="262397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28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ilie\Desktop\flat-iphone-mockup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65" y="2052123"/>
            <a:ext cx="2281163" cy="41385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1475615" y="2747153"/>
            <a:ext cx="1061845" cy="2642839"/>
          </a:xfrm>
          <a:prstGeom prst="rect">
            <a:avLst/>
          </a:prstGeom>
        </p:spPr>
      </p:sp>
      <p:pic>
        <p:nvPicPr>
          <p:cNvPr id="4" name="Picture 2" descr="C:\Users\ilie\Desktop\flat-iphone-mockups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14" y="1711892"/>
            <a:ext cx="2603282" cy="47228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2690677" y="2520281"/>
            <a:ext cx="1712989" cy="3018089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00095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591" y="2337800"/>
            <a:ext cx="1845214" cy="3709209"/>
          </a:xfrm>
          <a:prstGeom prst="rect">
            <a:avLst/>
          </a:prstGeom>
          <a:effectLst>
            <a:outerShdw blurRad="114300" dist="1778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226" y="2337800"/>
            <a:ext cx="1845214" cy="3709209"/>
          </a:xfrm>
          <a:prstGeom prst="rect">
            <a:avLst/>
          </a:prstGeom>
          <a:effectLst>
            <a:outerShdw blurRad="114300" dist="1778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33" y="2013036"/>
            <a:ext cx="2168333" cy="4358736"/>
          </a:xfrm>
          <a:prstGeom prst="rect">
            <a:avLst/>
          </a:prstGeom>
          <a:effectLst>
            <a:outerShdw blurRad="114300" dist="1778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6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5210964" y="2727850"/>
            <a:ext cx="1774783" cy="2653991"/>
          </a:xfrm>
          <a:prstGeom prst="rect">
            <a:avLst/>
          </a:prstGeom>
        </p:spPr>
      </p:sp>
      <p:sp>
        <p:nvSpPr>
          <p:cNvPr id="7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4245325" y="2929547"/>
            <a:ext cx="879477" cy="2274153"/>
          </a:xfrm>
          <a:prstGeom prst="rect">
            <a:avLst/>
          </a:prstGeom>
        </p:spPr>
      </p:sp>
      <p:sp>
        <p:nvSpPr>
          <p:cNvPr id="9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7076908" y="2929547"/>
            <a:ext cx="926781" cy="2274153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96579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0335" y="1962590"/>
            <a:ext cx="1737594" cy="36986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0256" y="1962590"/>
            <a:ext cx="1737594" cy="3698656"/>
          </a:xfrm>
          <a:prstGeom prst="rect">
            <a:avLst/>
          </a:prstGeom>
        </p:spPr>
      </p:pic>
      <p:sp>
        <p:nvSpPr>
          <p:cNvPr id="5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7697368" y="2499928"/>
            <a:ext cx="1469247" cy="2623979"/>
          </a:xfrm>
          <a:prstGeom prst="rect">
            <a:avLst/>
          </a:prstGeom>
        </p:spPr>
      </p:sp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9693986" y="2511884"/>
            <a:ext cx="1455853" cy="2623978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00330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9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pad Bl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06947" y="1861530"/>
            <a:ext cx="3578104" cy="5226999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206240" y="3022899"/>
            <a:ext cx="3722146" cy="28615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2937510" cy="685799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6" name="Picture 5" descr="Ipad Blac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60" y="1420465"/>
            <a:ext cx="3578104" cy="5226999"/>
          </a:xfrm>
          <a:prstGeom prst="rect">
            <a:avLst/>
          </a:prstGeom>
        </p:spPr>
      </p:pic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496658" y="2183801"/>
            <a:ext cx="2861534" cy="37113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9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pa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992" y="1392422"/>
            <a:ext cx="3639282" cy="5308677"/>
          </a:xfrm>
          <a:prstGeom prst="rect">
            <a:avLst/>
          </a:prstGeom>
        </p:spPr>
      </p:pic>
      <p:sp>
        <p:nvSpPr>
          <p:cNvPr id="4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7782052" y="2034540"/>
            <a:ext cx="2962147" cy="392519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8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RIO\Desktop\OUR ITEM\Gadget\macbook_ai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458" y="1236482"/>
            <a:ext cx="10461701" cy="62770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379193" y="2571750"/>
            <a:ext cx="4812807" cy="328269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50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ESIGN\GRAFICRIVER\MY CREATION\2016\01_Rockefeller Creative PowerPoint Template\macbookpr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87" y="2183802"/>
            <a:ext cx="7387487" cy="42107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387735" y="2550246"/>
            <a:ext cx="4909693" cy="31082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373666"/>
            <a:ext cx="12192000" cy="1493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2" descr="C:\Users\ilie\Desktop\flat mac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717" y="2164836"/>
            <a:ext cx="5190565" cy="42502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3967827" y="2617940"/>
            <a:ext cx="4206240" cy="23756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1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705588" y="0"/>
            <a:ext cx="3486411" cy="68673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" name="Picture 1" descr="Ima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72" y="1936376"/>
            <a:ext cx="7369324" cy="4421594"/>
          </a:xfrm>
          <a:prstGeom prst="rect">
            <a:avLst/>
          </a:prstGeom>
        </p:spPr>
      </p:pic>
      <p:sp>
        <p:nvSpPr>
          <p:cNvPr id="3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6651321" y="2550364"/>
            <a:ext cx="4154200" cy="242438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8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icture Placeholder 6"/>
          <p:cNvSpPr>
            <a:spLocks noGrp="1"/>
          </p:cNvSpPr>
          <p:nvPr>
            <p:ph type="pic" sz="quarter" idx="25"/>
          </p:nvPr>
        </p:nvSpPr>
        <p:spPr>
          <a:xfrm>
            <a:off x="4111142" y="1838460"/>
            <a:ext cx="3991468" cy="2261509"/>
          </a:xfrm>
          <a:prstGeom prst="rect">
            <a:avLst/>
          </a:prstGeom>
        </p:spPr>
      </p:sp>
      <p:sp>
        <p:nvSpPr>
          <p:cNvPr id="64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2331915" y="3164202"/>
            <a:ext cx="588156" cy="1209367"/>
          </a:xfrm>
          <a:prstGeom prst="rect">
            <a:avLst/>
          </a:prstGeom>
        </p:spPr>
      </p:sp>
      <p:sp>
        <p:nvSpPr>
          <p:cNvPr id="65" name="Picture Placeholder 5"/>
          <p:cNvSpPr>
            <a:spLocks noGrp="1"/>
          </p:cNvSpPr>
          <p:nvPr>
            <p:ph type="pic" sz="quarter" idx="24"/>
          </p:nvPr>
        </p:nvSpPr>
        <p:spPr>
          <a:xfrm>
            <a:off x="3021322" y="2765064"/>
            <a:ext cx="1285491" cy="1757950"/>
          </a:xfrm>
          <a:prstGeom prst="rect">
            <a:avLst/>
          </a:prstGeom>
        </p:spPr>
      </p:sp>
      <p:sp>
        <p:nvSpPr>
          <p:cNvPr id="67" name="Picture Placeholder 7"/>
          <p:cNvSpPr>
            <a:spLocks noGrp="1"/>
          </p:cNvSpPr>
          <p:nvPr>
            <p:ph type="pic" sz="quarter" idx="26"/>
          </p:nvPr>
        </p:nvSpPr>
        <p:spPr>
          <a:xfrm>
            <a:off x="7927162" y="3065643"/>
            <a:ext cx="2542604" cy="1571942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384321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33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117306" y="2346643"/>
            <a:ext cx="1957387" cy="1958975"/>
          </a:xfrm>
          <a:prstGeom prst="ellipse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971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717062" y="2057400"/>
            <a:ext cx="2758158" cy="4949190"/>
          </a:xfrm>
          <a:prstGeom prst="roundRect">
            <a:avLst>
              <a:gd name="adj" fmla="val 4649"/>
            </a:avLst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980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6745011" y="2412856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1656642" y="3838033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745010" y="5263211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4984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6745011" y="686926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19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1656642" y="2112103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745010" y="3537281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  <p:sp>
        <p:nvSpPr>
          <p:cNvPr id="5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1656642" y="5083903"/>
            <a:ext cx="3820785" cy="1091939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52319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99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5" r:id="rId2"/>
    <p:sldLayoutId id="2147483650" r:id="rId3"/>
    <p:sldLayoutId id="2147483706" r:id="rId4"/>
    <p:sldLayoutId id="2147483705" r:id="rId5"/>
    <p:sldLayoutId id="2147483726" r:id="rId6"/>
    <p:sldLayoutId id="2147483730" r:id="rId7"/>
    <p:sldLayoutId id="2147483708" r:id="rId8"/>
    <p:sldLayoutId id="2147483731" r:id="rId9"/>
    <p:sldLayoutId id="2147483651" r:id="rId10"/>
    <p:sldLayoutId id="2147483719" r:id="rId11"/>
    <p:sldLayoutId id="2147483652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  <p:sldLayoutId id="2147483732" r:id="rId20"/>
    <p:sldLayoutId id="2147483734" r:id="rId21"/>
    <p:sldLayoutId id="2147483663" r:id="rId22"/>
    <p:sldLayoutId id="2147483664" r:id="rId23"/>
    <p:sldLayoutId id="2147483665" r:id="rId24"/>
    <p:sldLayoutId id="2147483666" r:id="rId25"/>
    <p:sldLayoutId id="2147483667" r:id="rId26"/>
    <p:sldLayoutId id="2147483668" r:id="rId27"/>
    <p:sldLayoutId id="2147483669" r:id="rId28"/>
    <p:sldLayoutId id="2147483671" r:id="rId29"/>
    <p:sldLayoutId id="2147483733" r:id="rId30"/>
    <p:sldLayoutId id="2147483672" r:id="rId31"/>
    <p:sldLayoutId id="2147483673" r:id="rId32"/>
    <p:sldLayoutId id="2147483675" r:id="rId33"/>
    <p:sldLayoutId id="2147483676" r:id="rId34"/>
    <p:sldLayoutId id="2147483739" r:id="rId35"/>
    <p:sldLayoutId id="2147483674" r:id="rId36"/>
    <p:sldLayoutId id="2147483677" r:id="rId37"/>
    <p:sldLayoutId id="2147483740" r:id="rId38"/>
    <p:sldLayoutId id="2147483727" r:id="rId39"/>
    <p:sldLayoutId id="2147483728" r:id="rId40"/>
    <p:sldLayoutId id="2147483679" r:id="rId41"/>
    <p:sldLayoutId id="2147483680" r:id="rId42"/>
    <p:sldLayoutId id="2147483741" r:id="rId43"/>
    <p:sldLayoutId id="2147483683" r:id="rId44"/>
    <p:sldLayoutId id="2147483684" r:id="rId45"/>
    <p:sldLayoutId id="2147483709" r:id="rId46"/>
    <p:sldLayoutId id="2147483710" r:id="rId47"/>
    <p:sldLayoutId id="2147483711" r:id="rId48"/>
    <p:sldLayoutId id="2147483722" r:id="rId49"/>
    <p:sldLayoutId id="2147483712" r:id="rId50"/>
    <p:sldLayoutId id="2147483723" r:id="rId51"/>
    <p:sldLayoutId id="2147483724" r:id="rId52"/>
    <p:sldLayoutId id="2147483713" r:id="rId53"/>
    <p:sldLayoutId id="2147483714" r:id="rId54"/>
    <p:sldLayoutId id="2147483716" r:id="rId55"/>
    <p:sldLayoutId id="2147483717" r:id="rId56"/>
    <p:sldLayoutId id="2147483718" r:id="rId57"/>
    <p:sldLayoutId id="2147483747" r:id="rId5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8693" y="2534263"/>
            <a:ext cx="7156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b="1" dirty="0" err="1">
                <a:solidFill>
                  <a:srgbClr val="0289BD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VaI</a:t>
            </a:r>
            <a:r>
              <a:rPr lang="sk-SK" sz="4800" b="1" dirty="0">
                <a:solidFill>
                  <a:srgbClr val="0289BD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 v gescii MH SR</a:t>
            </a:r>
            <a:endParaRPr lang="en-US" sz="4800" b="1" dirty="0">
              <a:solidFill>
                <a:srgbClr val="0289BD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2752" y="3821342"/>
            <a:ext cx="444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0289B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25. rokovanie RVVTI</a:t>
            </a:r>
            <a:endParaRPr lang="en-US" dirty="0">
              <a:solidFill>
                <a:srgbClr val="0289B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2188" y="6046006"/>
            <a:ext cx="18276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4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mhsr</a:t>
            </a:r>
            <a:r>
              <a:rPr lang="id-ID" sz="14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14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endParaRPr lang="en-US" sz="1400" spc="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" name="Group 14"/>
          <p:cNvGrpSpPr/>
          <p:nvPr/>
        </p:nvGrpSpPr>
        <p:grpSpPr>
          <a:xfrm>
            <a:off x="5282452" y="3482788"/>
            <a:ext cx="1627092" cy="103498"/>
            <a:chOff x="1" y="1671514"/>
            <a:chExt cx="1627092" cy="103498"/>
          </a:xfrm>
        </p:grpSpPr>
        <p:sp>
          <p:nvSpPr>
            <p:cNvPr id="19" name="Rectangle 11"/>
            <p:cNvSpPr/>
            <p:nvPr/>
          </p:nvSpPr>
          <p:spPr>
            <a:xfrm>
              <a:off x="1" y="1671514"/>
              <a:ext cx="542364" cy="10349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12"/>
            <p:cNvSpPr/>
            <p:nvPr/>
          </p:nvSpPr>
          <p:spPr>
            <a:xfrm>
              <a:off x="542365" y="1671514"/>
              <a:ext cx="542364" cy="103498"/>
            </a:xfrm>
            <a:prstGeom prst="rect">
              <a:avLst/>
            </a:prstGeom>
            <a:solidFill>
              <a:srgbClr val="4472C4">
                <a:lumMod val="5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13"/>
            <p:cNvSpPr/>
            <p:nvPr/>
          </p:nvSpPr>
          <p:spPr>
            <a:xfrm>
              <a:off x="1084729" y="1671514"/>
              <a:ext cx="542364" cy="103498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22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77" y="5785401"/>
            <a:ext cx="3009395" cy="82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197884" y="5924737"/>
            <a:ext cx="2374159" cy="54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328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2462570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AKTUÁLNY STAV PO9-PO10 (MH SR)</a:t>
              </a:r>
              <a:endParaRPr lang="en-US" sz="2800" b="1" dirty="0">
                <a:solidFill>
                  <a:srgbClr val="494949"/>
                </a:solidFill>
                <a:latin typeface="Calibri" panose="020F0502020204030204" pitchFamily="34" charset="0"/>
                <a:ea typeface="Lato Heavy" charset="0"/>
                <a:cs typeface="Calibri" panose="020F0502020204030204" pitchFamily="34" charset="0"/>
              </a:endParaRP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" name="Skupina 34"/>
          <p:cNvGrpSpPr/>
          <p:nvPr/>
        </p:nvGrpSpPr>
        <p:grpSpPr>
          <a:xfrm>
            <a:off x="2653091" y="2240198"/>
            <a:ext cx="2880000" cy="944182"/>
            <a:chOff x="1043747" y="2962800"/>
            <a:chExt cx="2880000" cy="2880000"/>
          </a:xfrm>
        </p:grpSpPr>
        <p:sp>
          <p:nvSpPr>
            <p:cNvPr id="39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1043747" y="2962800"/>
              <a:ext cx="2880000" cy="2880000"/>
            </a:xfrm>
            <a:prstGeom prst="roundRect">
              <a:avLst>
                <a:gd name="adj" fmla="val 974"/>
              </a:avLst>
            </a:prstGeom>
            <a:solidFill>
              <a:srgbClr val="FF7A6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1043747" y="3675231"/>
              <a:ext cx="2880000" cy="1455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k-SK" sz="2500" b="1" dirty="0">
                  <a:solidFill>
                    <a:srgbClr val="FFE4E1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KONTRAHOVANIE</a:t>
              </a:r>
              <a:endParaRPr lang="sk-SK" sz="1400" dirty="0">
                <a:solidFill>
                  <a:srgbClr val="FFE4E1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2653091" y="3204623"/>
            <a:ext cx="2880000" cy="1275937"/>
            <a:chOff x="1043747" y="2962800"/>
            <a:chExt cx="2880000" cy="2880000"/>
          </a:xfrm>
        </p:grpSpPr>
        <p:sp>
          <p:nvSpPr>
            <p:cNvPr id="23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1043747" y="2962800"/>
              <a:ext cx="2880000" cy="2880000"/>
            </a:xfrm>
            <a:prstGeom prst="roundRect">
              <a:avLst>
                <a:gd name="adj" fmla="val 974"/>
              </a:avLst>
            </a:prstGeom>
            <a:solidFill>
              <a:srgbClr val="FFE4E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1043747" y="3956487"/>
              <a:ext cx="2880000" cy="903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2000" b="1" dirty="0">
                  <a:solidFill>
                    <a:srgbClr val="FF7A67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1,4 mld. eur (96 %) </a:t>
              </a:r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6229463" y="2240198"/>
            <a:ext cx="2880000" cy="944182"/>
            <a:chOff x="4194594" y="2962800"/>
            <a:chExt cx="2880000" cy="2880000"/>
          </a:xfrm>
          <a:solidFill>
            <a:srgbClr val="0289BD"/>
          </a:solidFill>
        </p:grpSpPr>
        <p:sp>
          <p:nvSpPr>
            <p:cNvPr id="48" name="Rectangle: Rounded Corners 48">
              <a:extLst>
                <a:ext uri="{FF2B5EF4-FFF2-40B4-BE49-F238E27FC236}">
                  <a16:creationId xmlns:a16="http://schemas.microsoft.com/office/drawing/2014/main" id="{51E14730-BA51-7741-85CE-41CA7940BE47}"/>
                </a:ext>
              </a:extLst>
            </p:cNvPr>
            <p:cNvSpPr/>
            <p:nvPr/>
          </p:nvSpPr>
          <p:spPr>
            <a:xfrm>
              <a:off x="4194594" y="2962800"/>
              <a:ext cx="2880000" cy="2880000"/>
            </a:xfrm>
            <a:prstGeom prst="roundRect">
              <a:avLst>
                <a:gd name="adj" fmla="val 974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id="{C8B799A3-4A4D-FA45-8455-092327A42908}"/>
                </a:ext>
              </a:extLst>
            </p:cNvPr>
            <p:cNvSpPr/>
            <p:nvPr/>
          </p:nvSpPr>
          <p:spPr>
            <a:xfrm flipH="1">
              <a:off x="4240611" y="3675231"/>
              <a:ext cx="2759723" cy="145513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sk-SK" sz="2500" b="1" dirty="0">
                  <a:solidFill>
                    <a:srgbClr val="C0EDFE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ČERPANIE</a:t>
              </a:r>
              <a:endParaRPr lang="en-US" sz="2500" b="1" dirty="0">
                <a:solidFill>
                  <a:srgbClr val="C0EDFE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</p:grpSp>
      <p:sp>
        <p:nvSpPr>
          <p:cNvPr id="27" name="Rectangle: Rounded Corners 48">
            <a:extLst>
              <a:ext uri="{FF2B5EF4-FFF2-40B4-BE49-F238E27FC236}">
                <a16:creationId xmlns:a16="http://schemas.microsoft.com/office/drawing/2014/main" id="{A0694953-2E72-654B-AE27-742E715B3E07}"/>
              </a:ext>
            </a:extLst>
          </p:cNvPr>
          <p:cNvSpPr/>
          <p:nvPr/>
        </p:nvSpPr>
        <p:spPr>
          <a:xfrm>
            <a:off x="6229463" y="3204623"/>
            <a:ext cx="2880000" cy="1275937"/>
          </a:xfrm>
          <a:prstGeom prst="roundRect">
            <a:avLst>
              <a:gd name="adj" fmla="val 974"/>
            </a:avLst>
          </a:prstGeom>
          <a:solidFill>
            <a:srgbClr val="C0ED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9">
            <a:extLst>
              <a:ext uri="{FF2B5EF4-FFF2-40B4-BE49-F238E27FC236}">
                <a16:creationId xmlns:a16="http://schemas.microsoft.com/office/drawing/2014/main" id="{B20DCD11-521A-F840-AB77-358D10EDAC4C}"/>
              </a:ext>
            </a:extLst>
          </p:cNvPr>
          <p:cNvSpPr/>
          <p:nvPr/>
        </p:nvSpPr>
        <p:spPr>
          <a:xfrm flipH="1">
            <a:off x="6215341" y="3537730"/>
            <a:ext cx="288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932,9 mil. eur (65 %)</a:t>
            </a:r>
          </a:p>
          <a:p>
            <a:r>
              <a:rPr lang="sk-SK" sz="2000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1 170 mil. eur (80 %)</a:t>
            </a:r>
            <a:endParaRPr lang="sk-SK" sz="1400" b="1" dirty="0">
              <a:solidFill>
                <a:srgbClr val="0289BD"/>
              </a:solidFill>
              <a:latin typeface="Calibri" panose="020F0502020204030204" pitchFamily="34" charset="0"/>
              <a:ea typeface="Roboto Medium" panose="02000000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2653091" y="4536213"/>
            <a:ext cx="2880000" cy="771908"/>
            <a:chOff x="1043747" y="2962800"/>
            <a:chExt cx="2880000" cy="2880000"/>
          </a:xfrm>
        </p:grpSpPr>
        <p:sp>
          <p:nvSpPr>
            <p:cNvPr id="34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1043747" y="2962800"/>
              <a:ext cx="2880000" cy="2880000"/>
            </a:xfrm>
            <a:prstGeom prst="roundRect">
              <a:avLst>
                <a:gd name="adj" fmla="val 974"/>
              </a:avLst>
            </a:prstGeom>
            <a:solidFill>
              <a:srgbClr val="FFE4E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1043747" y="3339875"/>
              <a:ext cx="2880000" cy="14928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2000" b="1" dirty="0">
                  <a:solidFill>
                    <a:srgbClr val="FF7A67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44 mil. eur (do 2023)</a:t>
              </a:r>
            </a:p>
          </p:txBody>
        </p:sp>
      </p:grpSp>
      <p:sp>
        <p:nvSpPr>
          <p:cNvPr id="37" name="Rectangle: Rounded Corners 48">
            <a:extLst>
              <a:ext uri="{FF2B5EF4-FFF2-40B4-BE49-F238E27FC236}">
                <a16:creationId xmlns:a16="http://schemas.microsoft.com/office/drawing/2014/main" id="{A0694953-2E72-654B-AE27-742E715B3E07}"/>
              </a:ext>
            </a:extLst>
          </p:cNvPr>
          <p:cNvSpPr/>
          <p:nvPr/>
        </p:nvSpPr>
        <p:spPr>
          <a:xfrm>
            <a:off x="6215341" y="4561733"/>
            <a:ext cx="2880000" cy="746388"/>
          </a:xfrm>
          <a:prstGeom prst="roundRect">
            <a:avLst>
              <a:gd name="adj" fmla="val 974"/>
            </a:avLst>
          </a:prstGeom>
          <a:solidFill>
            <a:srgbClr val="C0EDF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sk-SK" sz="2000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270 mil. eur (do 2023)</a:t>
            </a:r>
          </a:p>
          <a:p>
            <a:r>
              <a:rPr lang="sk-SK" sz="2000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89,5 mil. eur (v 2024)</a:t>
            </a:r>
          </a:p>
        </p:txBody>
      </p:sp>
    </p:spTree>
    <p:extLst>
      <p:ext uri="{BB962C8B-B14F-4D97-AF65-F5344CB8AC3E}">
        <p14:creationId xmlns:p14="http://schemas.microsoft.com/office/powerpoint/2010/main" val="158165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2462570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AKTUÁLNY STAV PO9-PO10 (MH SR)</a:t>
              </a:r>
              <a:endParaRPr lang="en-US" sz="2800" b="1" dirty="0">
                <a:solidFill>
                  <a:srgbClr val="494949"/>
                </a:solidFill>
                <a:latin typeface="Calibri" panose="020F0502020204030204" pitchFamily="34" charset="0"/>
                <a:ea typeface="Lato Heavy" charset="0"/>
                <a:cs typeface="Calibri" panose="020F0502020204030204" pitchFamily="34" charset="0"/>
              </a:endParaRP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640" y="2753868"/>
            <a:ext cx="10599420" cy="2301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945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6" y="4508162"/>
            <a:ext cx="11207987" cy="1836000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2739981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2462570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AKTUÁLNY STAV PO9-PO10 (MH SR)</a:t>
              </a:r>
              <a:endParaRPr lang="en-US" sz="2800" b="1" dirty="0">
                <a:solidFill>
                  <a:srgbClr val="494949"/>
                </a:solidFill>
                <a:latin typeface="Calibri" panose="020F0502020204030204" pitchFamily="34" charset="0"/>
                <a:ea typeface="Lato Heavy" charset="0"/>
                <a:cs typeface="Calibri" panose="020F0502020204030204" pitchFamily="34" charset="0"/>
              </a:endParaRP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: Rounded Corners 48">
            <a:extLst>
              <a:ext uri="{FF2B5EF4-FFF2-40B4-BE49-F238E27FC236}">
                <a16:creationId xmlns:a16="http://schemas.microsoft.com/office/drawing/2014/main" id="{A0694953-2E72-654B-AE27-742E715B3E07}"/>
              </a:ext>
            </a:extLst>
          </p:cNvPr>
          <p:cNvSpPr/>
          <p:nvPr/>
        </p:nvSpPr>
        <p:spPr>
          <a:xfrm>
            <a:off x="704850" y="4750458"/>
            <a:ext cx="10782300" cy="1440030"/>
          </a:xfrm>
          <a:prstGeom prst="roundRect">
            <a:avLst>
              <a:gd name="adj" fmla="val 974"/>
            </a:avLst>
          </a:prstGeom>
          <a:solidFill>
            <a:srgbClr val="FFE4E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>
                <a:solidFill>
                  <a:srgbClr val="FF7A67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Dopytovo orientované projekty (DOP): 627 mil. eur – z toho </a:t>
            </a:r>
            <a:r>
              <a:rPr lang="sk-SK" b="1" dirty="0">
                <a:solidFill>
                  <a:srgbClr val="FF7A67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rPr>
              <a:t>PO9/PO10: 467 mil. eur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Finančné</a:t>
            </a:r>
            <a:r>
              <a:rPr lang="en-ID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nástroje</a:t>
            </a:r>
            <a:r>
              <a:rPr lang="en-ID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(FN): 628 mil. € - z </a:t>
            </a:r>
            <a:r>
              <a:rPr lang="en-ID" dirty="0" err="1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toho</a:t>
            </a:r>
            <a:r>
              <a:rPr lang="en-ID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b="1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PO9/10: 44 mil. 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dirty="0" err="1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Národné</a:t>
            </a:r>
            <a:r>
              <a:rPr lang="en-ID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dirty="0" err="1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</a:t>
            </a:r>
            <a:r>
              <a:rPr lang="en-ID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(NP): 97 mil. € - z </a:t>
            </a:r>
            <a:r>
              <a:rPr lang="en-ID" dirty="0" err="1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toho</a:t>
            </a:r>
            <a:r>
              <a:rPr lang="en-ID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D" b="1" dirty="0">
                <a:solidFill>
                  <a:srgbClr val="FF7A6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PO9/10: 16 mil. €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23" y="2020147"/>
            <a:ext cx="10782300" cy="20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8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7449020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POKROK V DOSAHOVANÍ VÝKONOSTNÉHO RÁMCA</a:t>
              </a:r>
              <a:endParaRPr lang="en-US" sz="2800" b="1" dirty="0">
                <a:solidFill>
                  <a:srgbClr val="494949"/>
                </a:solidFill>
                <a:latin typeface="Calibri" panose="020F0502020204030204" pitchFamily="34" charset="0"/>
                <a:ea typeface="Lato Heavy" charset="0"/>
                <a:cs typeface="Calibri" panose="020F0502020204030204" pitchFamily="34" charset="0"/>
              </a:endParaRP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860" y="2194165"/>
            <a:ext cx="11018520" cy="3604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50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13933609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AKTUÁLNY STAV PO9-PO10 V GESCII MH</a:t>
              </a:r>
              <a:endParaRPr lang="en-US" sz="2800" b="1" dirty="0">
                <a:solidFill>
                  <a:srgbClr val="494949"/>
                </a:solidFill>
                <a:latin typeface="Calibri" panose="020F0502020204030204" pitchFamily="34" charset="0"/>
                <a:ea typeface="Lato Heavy" charset="0"/>
                <a:cs typeface="Calibri" panose="020F0502020204030204" pitchFamily="34" charset="0"/>
              </a:endParaRP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5" name="Skupina 34"/>
          <p:cNvGrpSpPr/>
          <p:nvPr/>
        </p:nvGrpSpPr>
        <p:grpSpPr>
          <a:xfrm>
            <a:off x="1043747" y="2962800"/>
            <a:ext cx="2880000" cy="944182"/>
            <a:chOff x="1043747" y="2962800"/>
            <a:chExt cx="2880000" cy="2880000"/>
          </a:xfrm>
        </p:grpSpPr>
        <p:sp>
          <p:nvSpPr>
            <p:cNvPr id="39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1043747" y="2962800"/>
              <a:ext cx="2880000" cy="2880000"/>
            </a:xfrm>
            <a:prstGeom prst="roundRect">
              <a:avLst>
                <a:gd name="adj" fmla="val 974"/>
              </a:avLst>
            </a:prstGeom>
            <a:solidFill>
              <a:srgbClr val="FF7A6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40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1043747" y="3675231"/>
              <a:ext cx="2880000" cy="14551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25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Odhad </a:t>
              </a:r>
              <a:r>
                <a:rPr lang="sk-SK" sz="2500" b="1" dirty="0" err="1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čeprania</a:t>
              </a:r>
              <a:r>
                <a:rPr lang="sk-SK" sz="2500" b="1" dirty="0">
                  <a:solidFill>
                    <a:srgbClr val="FFE4E1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 </a:t>
              </a:r>
              <a:endParaRPr lang="sk-SK" sz="1400" dirty="0">
                <a:solidFill>
                  <a:srgbClr val="FFE4E1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8196491" y="2962800"/>
            <a:ext cx="2880000" cy="944182"/>
            <a:chOff x="7414823" y="2962800"/>
            <a:chExt cx="2880000" cy="2880000"/>
          </a:xfrm>
          <a:solidFill>
            <a:srgbClr val="01B2C0"/>
          </a:solidFill>
        </p:grpSpPr>
        <p:sp>
          <p:nvSpPr>
            <p:cNvPr id="54" name="Rectangle: Rounded Corners 48">
              <a:extLst>
                <a:ext uri="{FF2B5EF4-FFF2-40B4-BE49-F238E27FC236}">
                  <a16:creationId xmlns:a16="http://schemas.microsoft.com/office/drawing/2014/main" id="{667FD47A-69CA-3F4F-9A02-7F7F90B924A7}"/>
                </a:ext>
              </a:extLst>
            </p:cNvPr>
            <p:cNvSpPr/>
            <p:nvPr/>
          </p:nvSpPr>
          <p:spPr>
            <a:xfrm>
              <a:off x="7414823" y="2962800"/>
              <a:ext cx="2880000" cy="2880000"/>
            </a:xfrm>
            <a:prstGeom prst="roundRect">
              <a:avLst>
                <a:gd name="adj" fmla="val 974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5" name="Rectangle 19">
              <a:extLst>
                <a:ext uri="{FF2B5EF4-FFF2-40B4-BE49-F238E27FC236}">
                  <a16:creationId xmlns:a16="http://schemas.microsoft.com/office/drawing/2014/main" id="{480BC32F-4035-6146-A7A7-EADC2DD49535}"/>
                </a:ext>
              </a:extLst>
            </p:cNvPr>
            <p:cNvSpPr/>
            <p:nvPr/>
          </p:nvSpPr>
          <p:spPr>
            <a:xfrm flipH="1">
              <a:off x="7499210" y="3113443"/>
              <a:ext cx="2711223" cy="262863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sk-SK" sz="2500" b="1" dirty="0">
                  <a:solidFill>
                    <a:srgbClr val="C0FAFF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rPr>
                <a:t>Potrebné zadministrovať</a:t>
              </a:r>
              <a:endParaRPr lang="en-US" sz="2500" b="1" dirty="0">
                <a:solidFill>
                  <a:srgbClr val="C0FAFF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1043747" y="3927225"/>
            <a:ext cx="2880000" cy="1759281"/>
            <a:chOff x="1043747" y="2962800"/>
            <a:chExt cx="2880000" cy="2880000"/>
          </a:xfrm>
        </p:grpSpPr>
        <p:sp>
          <p:nvSpPr>
            <p:cNvPr id="23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1043747" y="2962800"/>
              <a:ext cx="2880000" cy="2880000"/>
            </a:xfrm>
            <a:prstGeom prst="roundRect">
              <a:avLst>
                <a:gd name="adj" fmla="val 974"/>
              </a:avLst>
            </a:prstGeom>
            <a:solidFill>
              <a:srgbClr val="FFE4E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1043747" y="3339877"/>
              <a:ext cx="2880000" cy="1158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2000" b="1" dirty="0">
                  <a:solidFill>
                    <a:srgbClr val="FF7A67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359,5 mil. eur</a:t>
              </a:r>
            </a:p>
            <a:p>
              <a:r>
                <a:rPr lang="sk-SK" sz="2000" b="1" dirty="0">
                  <a:solidFill>
                    <a:srgbClr val="FF7A67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150 mil. eur (SAFE)</a:t>
              </a:r>
              <a:endParaRPr lang="sk-SK" sz="2000" dirty="0">
                <a:solidFill>
                  <a:srgbClr val="FF7A67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4620119" y="2962800"/>
            <a:ext cx="2926017" cy="2723706"/>
            <a:chOff x="4620119" y="2962800"/>
            <a:chExt cx="2926017" cy="2723706"/>
          </a:xfrm>
        </p:grpSpPr>
        <p:grpSp>
          <p:nvGrpSpPr>
            <p:cNvPr id="47" name="Skupina 46"/>
            <p:cNvGrpSpPr/>
            <p:nvPr/>
          </p:nvGrpSpPr>
          <p:grpSpPr>
            <a:xfrm>
              <a:off x="4620119" y="2962800"/>
              <a:ext cx="2880000" cy="944182"/>
              <a:chOff x="4194594" y="2962800"/>
              <a:chExt cx="2880000" cy="2880000"/>
            </a:xfrm>
            <a:solidFill>
              <a:srgbClr val="0289BD"/>
            </a:solidFill>
          </p:grpSpPr>
          <p:sp>
            <p:nvSpPr>
              <p:cNvPr id="48" name="Rectangle: Rounded Corners 48">
                <a:extLst>
                  <a:ext uri="{FF2B5EF4-FFF2-40B4-BE49-F238E27FC236}">
                    <a16:creationId xmlns:a16="http://schemas.microsoft.com/office/drawing/2014/main" id="{51E14730-BA51-7741-85CE-41CA7940BE47}"/>
                  </a:ext>
                </a:extLst>
              </p:cNvPr>
              <p:cNvSpPr/>
              <p:nvPr/>
            </p:nvSpPr>
            <p:spPr>
              <a:xfrm>
                <a:off x="4194594" y="2962800"/>
                <a:ext cx="2880000" cy="2880000"/>
              </a:xfrm>
              <a:prstGeom prst="roundRect">
                <a:avLst>
                  <a:gd name="adj" fmla="val 974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D"/>
              </a:p>
            </p:txBody>
          </p:sp>
          <p:sp>
            <p:nvSpPr>
              <p:cNvPr id="52" name="Rectangle 12">
                <a:extLst>
                  <a:ext uri="{FF2B5EF4-FFF2-40B4-BE49-F238E27FC236}">
                    <a16:creationId xmlns:a16="http://schemas.microsoft.com/office/drawing/2014/main" id="{C8B799A3-4A4D-FA45-8455-092327A42908}"/>
                  </a:ext>
                </a:extLst>
              </p:cNvPr>
              <p:cNvSpPr/>
              <p:nvPr/>
            </p:nvSpPr>
            <p:spPr>
              <a:xfrm flipH="1">
                <a:off x="4240611" y="3675231"/>
                <a:ext cx="2759723" cy="1455138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sk-SK" sz="2500" b="1" dirty="0">
                    <a:solidFill>
                      <a:srgbClr val="C0EDFE"/>
                    </a:solidFill>
                    <a:latin typeface="Lato Light" panose="020F0502020204030203"/>
                    <a:ea typeface="Roboto Medium" panose="02000000000000000000" pitchFamily="2" charset="0"/>
                    <a:cs typeface="Montserrat" charset="0"/>
                  </a:rPr>
                  <a:t>Potreba čerpania</a:t>
                </a:r>
                <a:endParaRPr lang="en-US" sz="2500" b="1" dirty="0">
                  <a:solidFill>
                    <a:srgbClr val="C0EDFE"/>
                  </a:solidFill>
                  <a:latin typeface="Lato Light" panose="020F0502020204030203"/>
                  <a:ea typeface="Roboto Medium" panose="02000000000000000000" pitchFamily="2" charset="0"/>
                  <a:cs typeface="Montserrat" charset="0"/>
                </a:endParaRPr>
              </a:p>
            </p:txBody>
          </p:sp>
        </p:grpSp>
        <p:sp>
          <p:nvSpPr>
            <p:cNvPr id="27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4620119" y="3927225"/>
              <a:ext cx="2880000" cy="1759281"/>
            </a:xfrm>
            <a:prstGeom prst="roundRect">
              <a:avLst>
                <a:gd name="adj" fmla="val 974"/>
              </a:avLst>
            </a:prstGeom>
            <a:solidFill>
              <a:srgbClr val="C0EDF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6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4666136" y="4311455"/>
              <a:ext cx="288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2000" b="1" dirty="0">
                  <a:solidFill>
                    <a:srgbClr val="0289BD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250 mil. eur </a:t>
              </a:r>
              <a:endParaRPr lang="en-US" sz="2000" b="1" dirty="0">
                <a:solidFill>
                  <a:srgbClr val="0289BD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" name="Skupina 2"/>
          <p:cNvGrpSpPr/>
          <p:nvPr/>
        </p:nvGrpSpPr>
        <p:grpSpPr>
          <a:xfrm>
            <a:off x="8196490" y="3927223"/>
            <a:ext cx="2880000" cy="1759281"/>
            <a:chOff x="8196490" y="3927223"/>
            <a:chExt cx="2880000" cy="1759281"/>
          </a:xfrm>
        </p:grpSpPr>
        <p:sp>
          <p:nvSpPr>
            <p:cNvPr id="32" name="Rectangle: Rounded Corners 48">
              <a:extLst>
                <a:ext uri="{FF2B5EF4-FFF2-40B4-BE49-F238E27FC236}">
                  <a16:creationId xmlns:a16="http://schemas.microsoft.com/office/drawing/2014/main" id="{A0694953-2E72-654B-AE27-742E715B3E07}"/>
                </a:ext>
              </a:extLst>
            </p:cNvPr>
            <p:cNvSpPr/>
            <p:nvPr/>
          </p:nvSpPr>
          <p:spPr>
            <a:xfrm>
              <a:off x="8196490" y="3927223"/>
              <a:ext cx="2880000" cy="1759281"/>
            </a:xfrm>
            <a:prstGeom prst="roundRect">
              <a:avLst>
                <a:gd name="adj" fmla="val 974"/>
              </a:avLst>
            </a:prstGeom>
            <a:solidFill>
              <a:srgbClr val="C0FA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D"/>
            </a:p>
          </p:txBody>
        </p:sp>
        <p:sp>
          <p:nvSpPr>
            <p:cNvPr id="58" name="Rectangle 9">
              <a:extLst>
                <a:ext uri="{FF2B5EF4-FFF2-40B4-BE49-F238E27FC236}">
                  <a16:creationId xmlns:a16="http://schemas.microsoft.com/office/drawing/2014/main" id="{B20DCD11-521A-F840-AB77-358D10EDAC4C}"/>
                </a:ext>
              </a:extLst>
            </p:cNvPr>
            <p:cNvSpPr/>
            <p:nvPr/>
          </p:nvSpPr>
          <p:spPr>
            <a:xfrm flipH="1">
              <a:off x="8196490" y="4358110"/>
              <a:ext cx="28800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k-SK" sz="2000" b="1" dirty="0">
                  <a:solidFill>
                    <a:srgbClr val="01B2C0"/>
                  </a:solidFill>
                  <a:latin typeface="Calibri" panose="020F0502020204030204" pitchFamily="34" charset="0"/>
                  <a:ea typeface="Roboto Medium" panose="02000000000000000000" pitchFamily="2" charset="0"/>
                  <a:cs typeface="Calibri" panose="020F0502020204030204" pitchFamily="34" charset="0"/>
                </a:rPr>
                <a:t>567 projektov</a:t>
              </a:r>
              <a:endParaRPr lang="en-US" sz="2000" b="1" dirty="0">
                <a:solidFill>
                  <a:srgbClr val="01B2C0"/>
                </a:solidFill>
                <a:latin typeface="Calibri" panose="020F0502020204030204" pitchFamily="34" charset="0"/>
                <a:ea typeface="Roboto Medium" panose="02000000000000000000" pitchFamily="2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927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: Rounded Corners 48">
            <a:extLst>
              <a:ext uri="{FF2B5EF4-FFF2-40B4-BE49-F238E27FC236}">
                <a16:creationId xmlns:a16="http://schemas.microsoft.com/office/drawing/2014/main" id="{3AD99CAE-2047-C940-B181-5BC07E4EF140}"/>
              </a:ext>
            </a:extLst>
          </p:cNvPr>
          <p:cNvSpPr/>
          <p:nvPr/>
        </p:nvSpPr>
        <p:spPr>
          <a:xfrm>
            <a:off x="456127" y="1667427"/>
            <a:ext cx="11207987" cy="4657737"/>
          </a:xfrm>
          <a:prstGeom prst="roundRect">
            <a:avLst>
              <a:gd name="adj" fmla="val 97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17"/>
            <a:endParaRPr lang="en-ID">
              <a:solidFill>
                <a:srgbClr val="FFFFFF"/>
              </a:solidFill>
              <a:latin typeface="Calibri" panose="020F0502020204030204"/>
            </a:endParaRPr>
          </a:p>
        </p:txBody>
      </p:sp>
      <p:grpSp>
        <p:nvGrpSpPr>
          <p:cNvPr id="43" name="Grupo 349">
            <a:extLst>
              <a:ext uri="{FF2B5EF4-FFF2-40B4-BE49-F238E27FC236}">
                <a16:creationId xmlns:a16="http://schemas.microsoft.com/office/drawing/2014/main" id="{348927B2-11EF-9B43-8F14-3C6D5FC962C2}"/>
              </a:ext>
            </a:extLst>
          </p:cNvPr>
          <p:cNvGrpSpPr/>
          <p:nvPr/>
        </p:nvGrpSpPr>
        <p:grpSpPr>
          <a:xfrm>
            <a:off x="456127" y="335305"/>
            <a:ext cx="8420018" cy="847973"/>
            <a:chOff x="909078" y="520861"/>
            <a:chExt cx="19041035" cy="1695946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EB85846B-B4DD-D346-BE0C-37F878C3F360}"/>
                </a:ext>
              </a:extLst>
            </p:cNvPr>
            <p:cNvSpPr txBox="1"/>
            <p:nvPr/>
          </p:nvSpPr>
          <p:spPr>
            <a:xfrm>
              <a:off x="909078" y="520861"/>
              <a:ext cx="2636124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217"/>
              <a:r>
                <a:rPr lang="sk-SK" sz="2800" b="1" dirty="0">
                  <a:solidFill>
                    <a:srgbClr val="494949"/>
                  </a:solidFill>
                  <a:latin typeface="Calibri" panose="020F0502020204030204" pitchFamily="34" charset="0"/>
                  <a:ea typeface="Lato Heavy" charset="0"/>
                  <a:cs typeface="Calibri" panose="020F0502020204030204" pitchFamily="34" charset="0"/>
                </a:rPr>
                <a:t>RIZIKÁ</a:t>
              </a:r>
              <a:endParaRPr lang="en-US" sz="2800" b="1" dirty="0">
                <a:solidFill>
                  <a:srgbClr val="494949"/>
                </a:solidFill>
                <a:latin typeface="Calibri" panose="020F0502020204030204" pitchFamily="34" charset="0"/>
                <a:ea typeface="Lato Heavy" charset="0"/>
                <a:cs typeface="Calibri" panose="020F0502020204030204" pitchFamily="34" charset="0"/>
              </a:endParaRPr>
            </a:p>
          </p:txBody>
        </p:sp>
        <p:sp>
          <p:nvSpPr>
            <p:cNvPr id="45" name="CuadroTexto 351">
              <a:extLst>
                <a:ext uri="{FF2B5EF4-FFF2-40B4-BE49-F238E27FC236}">
                  <a16:creationId xmlns:a16="http://schemas.microsoft.com/office/drawing/2014/main" id="{14CCF53B-4E8A-804A-9EAC-C1FF6A3EC7E9}"/>
                </a:ext>
              </a:extLst>
            </p:cNvPr>
            <p:cNvSpPr txBox="1"/>
            <p:nvPr/>
          </p:nvSpPr>
          <p:spPr>
            <a:xfrm>
              <a:off x="909078" y="1478143"/>
              <a:ext cx="1904103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endParaRPr lang="en-US" dirty="0">
                <a:solidFill>
                  <a:srgbClr val="999999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9" name="TextBox 8"/>
          <p:cNvSpPr txBox="1"/>
          <p:nvPr/>
        </p:nvSpPr>
        <p:spPr>
          <a:xfrm>
            <a:off x="4990972" y="6462371"/>
            <a:ext cx="1827621" cy="294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mhsr</a:t>
            </a:r>
            <a:r>
              <a:rPr lang="id-ID" sz="1000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sk-SK" sz="1000" spc="3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sk</a:t>
            </a:r>
            <a:endParaRPr lang="en-US" sz="1000" spc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3" descr="C:\Users\skalicka\AppData\Local\Temp\7zO087AD72F\logo OPII_EF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" y="6418166"/>
            <a:ext cx="1319122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5" descr="T:\PO2014-2020\Prierezove_Procesy\Informovanie_Komunikacia\Logá a grafika\MHSR\Nové logo\Ministerstvo hospodarstva S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" t="16116" r="7001" b="26299"/>
          <a:stretch>
            <a:fillRect/>
          </a:stretch>
        </p:blipFill>
        <p:spPr bwMode="auto">
          <a:xfrm>
            <a:off x="9846921" y="6418166"/>
            <a:ext cx="157513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Rovná spojnica 27"/>
          <p:cNvCxnSpPr/>
          <p:nvPr/>
        </p:nvCxnSpPr>
        <p:spPr>
          <a:xfrm>
            <a:off x="2004450" y="2572374"/>
            <a:ext cx="0" cy="2639027"/>
          </a:xfrm>
          <a:prstGeom prst="line">
            <a:avLst/>
          </a:prstGeom>
          <a:ln w="76200">
            <a:solidFill>
              <a:srgbClr val="01B2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9">
            <a:extLst>
              <a:ext uri="{FF2B5EF4-FFF2-40B4-BE49-F238E27FC236}">
                <a16:creationId xmlns:a16="http://schemas.microsoft.com/office/drawing/2014/main" id="{B20DCD11-521A-F840-AB77-358D10EDAC4C}"/>
              </a:ext>
            </a:extLst>
          </p:cNvPr>
          <p:cNvSpPr/>
          <p:nvPr/>
        </p:nvSpPr>
        <p:spPr>
          <a:xfrm flipH="1">
            <a:off x="2168189" y="2922391"/>
            <a:ext cx="89063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rgbClr val="01B2C0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dopad kríz – vojna na Ukrajine, energetická kríza, inflácia... </a:t>
            </a:r>
          </a:p>
          <a:p>
            <a:r>
              <a:rPr lang="sk-SK" sz="2400" b="1" dirty="0">
                <a:solidFill>
                  <a:srgbClr val="01B2C0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narušenie/zmeny dodávateľsko-odberateľských reťazcov </a:t>
            </a:r>
          </a:p>
          <a:p>
            <a:r>
              <a:rPr lang="sk-SK" sz="2400" b="1" dirty="0">
                <a:solidFill>
                  <a:srgbClr val="01B2C0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problémy s dodávateľmi a termínmi dodania technológií</a:t>
            </a:r>
          </a:p>
          <a:p>
            <a:r>
              <a:rPr lang="sk-SK" sz="2400" b="1" dirty="0">
                <a:solidFill>
                  <a:srgbClr val="01B2C0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zmeny/posuny v harmonograme realizácie projektov</a:t>
            </a:r>
          </a:p>
          <a:p>
            <a:r>
              <a:rPr lang="sk-SK" sz="2400" b="1" dirty="0">
                <a:solidFill>
                  <a:srgbClr val="01B2C0"/>
                </a:solidFill>
                <a:latin typeface="Lato Light" panose="020F0502020204030203"/>
                <a:ea typeface="Roboto Medium" panose="02000000000000000000" pitchFamily="2" charset="0"/>
                <a:cs typeface="Montserrat" charset="0"/>
              </a:rPr>
              <a:t>odstupovanie od zmlúv, mimoriadne ukončovanie DOP projektov</a:t>
            </a:r>
          </a:p>
        </p:txBody>
      </p:sp>
    </p:spTree>
    <p:extLst>
      <p:ext uri="{BB962C8B-B14F-4D97-AF65-F5344CB8AC3E}">
        <p14:creationId xmlns:p14="http://schemas.microsoft.com/office/powerpoint/2010/main" val="236777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porate">
      <a:majorFont>
        <a:latin typeface="Lato Black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edd2207-c41c-489a-954f-7918b928ca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C1C85C65061D04D853D79EB325D6A9B" ma:contentTypeVersion="14" ma:contentTypeDescription="Umožňuje vytvoriť nový dokument." ma:contentTypeScope="" ma:versionID="c96e589a31ae5b041493cf3227d841e9">
  <xsd:schema xmlns:xsd="http://www.w3.org/2001/XMLSchema" xmlns:xs="http://www.w3.org/2001/XMLSchema" xmlns:p="http://schemas.microsoft.com/office/2006/metadata/properties" xmlns:ns3="8edd2207-c41c-489a-954f-7918b928ca3a" xmlns:ns4="8df365d8-110c-4411-ac2f-fc844b73463a" targetNamespace="http://schemas.microsoft.com/office/2006/metadata/properties" ma:root="true" ma:fieldsID="3749c7a522e1c252ade8185913bbe804" ns3:_="" ns4:_="">
    <xsd:import namespace="8edd2207-c41c-489a-954f-7918b928ca3a"/>
    <xsd:import namespace="8df365d8-110c-4411-ac2f-fc844b7346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d2207-c41c-489a-954f-7918b928ca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365d8-110c-4411-ac2f-fc844b73463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9C82DA-C917-47A4-8AA2-12A10676ABA1}">
  <ds:schemaRefs>
    <ds:schemaRef ds:uri="http://purl.org/dc/elements/1.1/"/>
    <ds:schemaRef ds:uri="http://schemas.microsoft.com/office/2006/metadata/properties"/>
    <ds:schemaRef ds:uri="8edd2207-c41c-489a-954f-7918b928ca3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df365d8-110c-4411-ac2f-fc844b73463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FEC46A1-06C2-47D4-83BD-C2DEA5D79C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9B8B8F-5D50-4C48-BA92-890D44B21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dd2207-c41c-489a-954f-7918b928ca3a"/>
    <ds:schemaRef ds:uri="8df365d8-110c-4411-ac2f-fc844b734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10854</TotalTime>
  <Words>244</Words>
  <Application>Microsoft Office PowerPoint</Application>
  <PresentationFormat>Širokouhlá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Lato Light</vt:lpstr>
      <vt:lpstr>Open Sans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O</dc:creator>
  <cp:lastModifiedBy>Dömösová Katarína</cp:lastModifiedBy>
  <cp:revision>469</cp:revision>
  <dcterms:created xsi:type="dcterms:W3CDTF">2017-08-11T01:27:19Z</dcterms:created>
  <dcterms:modified xsi:type="dcterms:W3CDTF">2023-05-23T07:21:10Z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0x0101002C1C85C65061D04D853D79EB325D6A9B</vt:lpwstr>
  </property>
</Properties>
</file>