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437" r:id="rId5"/>
    <p:sldId id="442" r:id="rId6"/>
    <p:sldId id="443" r:id="rId7"/>
    <p:sldId id="470" r:id="rId8"/>
    <p:sldId id="471" r:id="rId9"/>
    <p:sldId id="472" r:id="rId10"/>
    <p:sldId id="455" r:id="rId11"/>
    <p:sldId id="459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7E0CEC-96A7-F278-E5BF-7E780B938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D4A8F2-5F2F-2268-C1B0-FC54220BB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GB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81D4E26-6CDD-10BC-03D1-1F7CEBD0E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C99C-1B7C-4B11-B024-B04B5EE7AC4E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2F8CA14-6E2D-E701-BE5E-D9B8AC65C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1D40836-5094-3B31-FBA1-69FE6C34A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3752-1976-42B7-A67A-558ACC48C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84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53279-12F3-C777-7397-555CC4A85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EFF396B-81B3-C75E-B040-0E5CC4891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7AEA20E-508C-205C-1190-A81DF9973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C99C-1B7C-4B11-B024-B04B5EE7AC4E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B6C5666-772E-3BBD-7A6D-614393924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10A1771-4D98-5DF5-67E2-65D287915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3752-1976-42B7-A67A-558ACC48C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49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E509C00-52B3-595F-AF66-CDAE3AD2BA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C7D410AA-0C2E-3D6A-FCFE-955D2FCF2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4D88BCE-F6BD-801B-2131-1E89D0BD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C99C-1B7C-4B11-B024-B04B5EE7AC4E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3816FD4-B680-610E-93ED-2249BABF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C62CD5-674B-EDDE-21A1-811F17008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3752-1976-42B7-A67A-558ACC48C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356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6090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2019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F55FCC-6958-BA44-4F7B-1E7B6F26D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F92382E-95C4-5BE6-823A-52CD55152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3AAF8A-9D0A-DBB8-C670-1ED0CE472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C99C-1B7C-4B11-B024-B04B5EE7AC4E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E4BA448-DE7B-D82B-CAA7-CABAF196C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ACCBDCD-5800-ADDF-58C3-FCABEC66B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3752-1976-42B7-A67A-558ACC48C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549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5019C-E351-8186-1633-E28E9395C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3F4931-F79E-274E-F9FB-3A2A5C2F2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4CEE675-291F-0B01-255D-9DFF1DE33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C99C-1B7C-4B11-B024-B04B5EE7AC4E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90C7992-69DA-8060-E8BF-72307D721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591F17D-E097-4AF5-7677-7F30AEEB0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3752-1976-42B7-A67A-558ACC48C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8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CEA1E4-31ED-506B-7645-8C9A2502A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2E2677C-6802-3A43-0844-BBB18D731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0B129D0-A4B1-0F00-0A51-D7F71EF31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39EA612-5718-E7AC-81FE-BBCA1E90F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C99C-1B7C-4B11-B024-B04B5EE7AC4E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8AFAAE2-9486-AD75-BA35-04F49FABD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CDEDF39-3C7D-F200-6F65-E70357EA4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3752-1976-42B7-A67A-558ACC48C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1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450DB-6D40-C4E6-2E89-3AB6B0258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5BD0ED-032A-A89F-C123-67BCCBCFF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B5E3ED7-5CF0-FA5D-3399-8FC598895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813B99B-2C20-466E-2F95-5D360F89F6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38DBDD64-7455-B467-9D32-D3DF6E0E1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32979CA3-B7FE-7F29-F1EE-AD146003C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C99C-1B7C-4B11-B024-B04B5EE7AC4E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8F918205-399D-B62F-6851-9D8D99E4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9463F813-AF1A-48E1-AC49-E65216B17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3752-1976-42B7-A67A-558ACC48C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23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BC7F4-7EF5-EB3A-CA60-6DCBC6481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B84C8B9D-A4CE-AF92-011A-C9F96E850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C99C-1B7C-4B11-B024-B04B5EE7AC4E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24FF8DFC-3489-849C-35D0-3A822D15E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3FADCAE-88A2-889D-69E5-40F922E46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3752-1976-42B7-A67A-558ACC48C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97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52E1A25C-0449-F9A4-4BF9-80D30A213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C99C-1B7C-4B11-B024-B04B5EE7AC4E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2A1A1552-C6D5-02AD-F090-41F6847D1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6985D6C2-E467-E178-7C0C-3476CBB09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3752-1976-42B7-A67A-558ACC48C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32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3EB87C-917F-0E2F-5B25-C5D7BFFAF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97A6534-B92E-8750-A4F6-3FBC13D99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A7CAEF-D0E6-0BD7-97C6-317B6B9F6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F5D1702-2A66-991F-A9DB-5C6390A3E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C99C-1B7C-4B11-B024-B04B5EE7AC4E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748A9DC-761D-EB27-ADC9-0640F0FDB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1DDC09A-4153-5515-99D8-B82A8DE20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3752-1976-42B7-A67A-558ACC48C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69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CABC50-FC3A-84CE-CC7D-FBCB8A5BC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1B76E9D-BE5D-7BA9-2F6B-923E80BCFB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4C860FE-ED7A-A005-D4D8-9BB19F25F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9CBF0C4-1952-B370-8E59-7CF8E1E5C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C99C-1B7C-4B11-B024-B04B5EE7AC4E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797C5D9-E383-A5B6-1E7C-5290A60A0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D4FCE94-D53C-C6B8-1BCF-44215DFD4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3752-1976-42B7-A67A-558ACC48C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70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797BF3D2-425E-E0DE-CC99-7A9B79851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4EA011A-E70E-B00A-4E61-B144F263D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3E405B4-AA7A-2D8A-C140-38EDFC392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C99C-1B7C-4B11-B024-B04B5EE7AC4E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265385F-8DD8-1352-AA14-3C11BC229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03B6655-8684-0B7E-A2F3-D339054626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33752-1976-42B7-A67A-558ACC48C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6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456127" y="1661919"/>
            <a:ext cx="11207987" cy="4657737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56127" y="335305"/>
            <a:ext cx="4828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217"/>
            <a:r>
              <a:rPr lang="sk-SK" sz="2800" b="1" dirty="0">
                <a:solidFill>
                  <a:srgbClr val="494949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PSK – ZÁKLADNÉ PRINCÍPY</a:t>
            </a:r>
            <a:endParaRPr lang="en-US" sz="2800" b="1" dirty="0">
              <a:solidFill>
                <a:srgbClr val="494949"/>
              </a:solidFill>
              <a:latin typeface="Poppins" pitchFamily="2" charset="77"/>
              <a:ea typeface="Lato Heavy" charset="0"/>
              <a:cs typeface="Poppins" pitchFamily="2" charset="77"/>
            </a:endParaRPr>
          </a:p>
        </p:txBody>
      </p:sp>
      <p:sp>
        <p:nvSpPr>
          <p:cNvPr id="29" name="TextBox 8"/>
          <p:cNvSpPr txBox="1"/>
          <p:nvPr/>
        </p:nvSpPr>
        <p:spPr>
          <a:xfrm>
            <a:off x="4990972" y="6462371"/>
            <a:ext cx="1827621" cy="294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mhsr</a:t>
            </a: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</a:t>
            </a:r>
            <a:endParaRPr lang="en-US" sz="10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" y="6418166"/>
            <a:ext cx="1319122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846921" y="6418166"/>
            <a:ext cx="157513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Skupina 3"/>
          <p:cNvGrpSpPr/>
          <p:nvPr/>
        </p:nvGrpSpPr>
        <p:grpSpPr>
          <a:xfrm>
            <a:off x="821345" y="3146215"/>
            <a:ext cx="10363117" cy="2100142"/>
            <a:chOff x="821345" y="3718874"/>
            <a:chExt cx="10363117" cy="2100142"/>
          </a:xfrm>
        </p:grpSpPr>
        <p:sp>
          <p:nvSpPr>
            <p:cNvPr id="39" name="Rectangle: Rounded Corners 48">
              <a:extLst>
                <a:ext uri="{FF2B5EF4-FFF2-40B4-BE49-F238E27FC236}">
                  <a16:creationId xmlns:a16="http://schemas.microsoft.com/office/drawing/2014/main" id="{A0694953-2E72-654B-AE27-742E715B3E07}"/>
                </a:ext>
              </a:extLst>
            </p:cNvPr>
            <p:cNvSpPr/>
            <p:nvPr/>
          </p:nvSpPr>
          <p:spPr>
            <a:xfrm>
              <a:off x="821345" y="4199016"/>
              <a:ext cx="1620000" cy="1620000"/>
            </a:xfrm>
            <a:prstGeom prst="ellipse">
              <a:avLst/>
            </a:prstGeom>
            <a:solidFill>
              <a:srgbClr val="FF7A6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sk-SK" sz="1400" b="1" dirty="0">
                  <a:solidFill>
                    <a:srgbClr val="FFE4E1"/>
                  </a:solidFill>
                  <a:latin typeface="+mj-lt"/>
                </a:rPr>
                <a:t>EŠIF + POO + ŠR</a:t>
              </a:r>
              <a:endParaRPr lang="en-ID" sz="1400" b="1" dirty="0">
                <a:solidFill>
                  <a:srgbClr val="FFE4E1"/>
                </a:solidFill>
                <a:latin typeface="Lato Light" panose="020F0502020204030203"/>
              </a:endParaRPr>
            </a:p>
          </p:txBody>
        </p:sp>
        <p:sp>
          <p:nvSpPr>
            <p:cNvPr id="24" name="Rectangle 9">
              <a:extLst>
                <a:ext uri="{FF2B5EF4-FFF2-40B4-BE49-F238E27FC236}">
                  <a16:creationId xmlns:a16="http://schemas.microsoft.com/office/drawing/2014/main" id="{B20DCD11-521A-F840-AB77-358D10EDAC4C}"/>
                </a:ext>
              </a:extLst>
            </p:cNvPr>
            <p:cNvSpPr/>
            <p:nvPr/>
          </p:nvSpPr>
          <p:spPr>
            <a:xfrm flipH="1">
              <a:off x="1005641" y="3720375"/>
              <a:ext cx="12514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k-SK" b="1" dirty="0">
                  <a:solidFill>
                    <a:srgbClr val="FF7A67"/>
                  </a:solidFill>
                  <a:latin typeface="Calibri" panose="020F0502020204030204" pitchFamily="34" charset="0"/>
                  <a:ea typeface="Roboto Medium" panose="02000000000000000000" pitchFamily="2" charset="0"/>
                  <a:cs typeface="Calibri" panose="020F0502020204030204" pitchFamily="34" charset="0"/>
                </a:rPr>
                <a:t>SYNERGIA</a:t>
              </a:r>
              <a:endParaRPr lang="sk-SK" dirty="0">
                <a:solidFill>
                  <a:srgbClr val="FF7A67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Rectangle: Rounded Corners 48">
              <a:extLst>
                <a:ext uri="{FF2B5EF4-FFF2-40B4-BE49-F238E27FC236}">
                  <a16:creationId xmlns:a16="http://schemas.microsoft.com/office/drawing/2014/main" id="{A0694953-2E72-654B-AE27-742E715B3E07}"/>
                </a:ext>
              </a:extLst>
            </p:cNvPr>
            <p:cNvSpPr/>
            <p:nvPr/>
          </p:nvSpPr>
          <p:spPr>
            <a:xfrm>
              <a:off x="3007124" y="4199016"/>
              <a:ext cx="1620000" cy="1620000"/>
            </a:xfrm>
            <a:prstGeom prst="ellipse">
              <a:avLst/>
            </a:prstGeom>
            <a:solidFill>
              <a:srgbClr val="0289B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sk-SK" sz="1400" b="1" dirty="0">
                  <a:solidFill>
                    <a:srgbClr val="C0EDFE"/>
                  </a:solidFill>
                </a:rPr>
                <a:t>Každý, kto splní podmienky</a:t>
              </a:r>
              <a:endParaRPr lang="en-ID" sz="1400" b="1" dirty="0">
                <a:solidFill>
                  <a:srgbClr val="C0EDFE"/>
                </a:solidFill>
                <a:latin typeface="Lato Light" panose="020F0502020204030203"/>
              </a:endParaRPr>
            </a:p>
          </p:txBody>
        </p:sp>
        <p:sp>
          <p:nvSpPr>
            <p:cNvPr id="38" name="Rectangle 9">
              <a:extLst>
                <a:ext uri="{FF2B5EF4-FFF2-40B4-BE49-F238E27FC236}">
                  <a16:creationId xmlns:a16="http://schemas.microsoft.com/office/drawing/2014/main" id="{B20DCD11-521A-F840-AB77-358D10EDAC4C}"/>
                </a:ext>
              </a:extLst>
            </p:cNvPr>
            <p:cNvSpPr/>
            <p:nvPr/>
          </p:nvSpPr>
          <p:spPr>
            <a:xfrm flipH="1">
              <a:off x="2756742" y="3718874"/>
              <a:ext cx="212076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k-SK" b="1" dirty="0">
                  <a:solidFill>
                    <a:srgbClr val="0289BD"/>
                  </a:solidFill>
                  <a:latin typeface="Calibri" panose="020F0502020204030204" pitchFamily="34" charset="0"/>
                  <a:ea typeface="Roboto Medium" panose="02000000000000000000" pitchFamily="2" charset="0"/>
                  <a:cs typeface="Calibri" panose="020F0502020204030204" pitchFamily="34" charset="0"/>
                </a:rPr>
                <a:t>NÁROKOVATEĽNOSŤ</a:t>
              </a:r>
              <a:endParaRPr lang="sk-SK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: Rounded Corners 48">
              <a:extLst>
                <a:ext uri="{FF2B5EF4-FFF2-40B4-BE49-F238E27FC236}">
                  <a16:creationId xmlns:a16="http://schemas.microsoft.com/office/drawing/2014/main" id="{A0694953-2E72-654B-AE27-742E715B3E07}"/>
                </a:ext>
              </a:extLst>
            </p:cNvPr>
            <p:cNvSpPr/>
            <p:nvPr/>
          </p:nvSpPr>
          <p:spPr>
            <a:xfrm>
              <a:off x="5192903" y="4199016"/>
              <a:ext cx="1620000" cy="1620000"/>
            </a:xfrm>
            <a:prstGeom prst="ellipse">
              <a:avLst/>
            </a:prstGeom>
            <a:solidFill>
              <a:srgbClr val="01B2C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sk-SK" sz="1600" b="1" dirty="0">
                  <a:solidFill>
                    <a:srgbClr val="C0FAFF"/>
                  </a:solidFill>
                </a:rPr>
                <a:t>Dlhodobé výzvy</a:t>
              </a:r>
              <a:endParaRPr lang="en-ID" sz="1600" b="1" dirty="0">
                <a:solidFill>
                  <a:srgbClr val="C0FAFF"/>
                </a:solidFill>
                <a:latin typeface="Lato Light" panose="020F0502020204030203"/>
              </a:endParaRPr>
            </a:p>
          </p:txBody>
        </p:sp>
        <p:sp>
          <p:nvSpPr>
            <p:cNvPr id="51" name="Rectangle 9">
              <a:extLst>
                <a:ext uri="{FF2B5EF4-FFF2-40B4-BE49-F238E27FC236}">
                  <a16:creationId xmlns:a16="http://schemas.microsoft.com/office/drawing/2014/main" id="{B20DCD11-521A-F840-AB77-358D10EDAC4C}"/>
                </a:ext>
              </a:extLst>
            </p:cNvPr>
            <p:cNvSpPr/>
            <p:nvPr/>
          </p:nvSpPr>
          <p:spPr>
            <a:xfrm flipH="1">
              <a:off x="5061225" y="3718874"/>
              <a:ext cx="19977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k-SK" b="1" dirty="0">
                  <a:solidFill>
                    <a:srgbClr val="01B2C0"/>
                  </a:solidFill>
                  <a:latin typeface="Calibri" panose="020F0502020204030204" pitchFamily="34" charset="0"/>
                  <a:ea typeface="Roboto Medium" panose="02000000000000000000" pitchFamily="2" charset="0"/>
                  <a:cs typeface="Calibri" panose="020F0502020204030204" pitchFamily="34" charset="0"/>
                </a:rPr>
                <a:t>PREDVÍDATEĽNOSŤ</a:t>
              </a:r>
              <a:endParaRPr lang="sk-SK" dirty="0">
                <a:solidFill>
                  <a:srgbClr val="01B2C0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: Rounded Corners 48">
              <a:extLst>
                <a:ext uri="{FF2B5EF4-FFF2-40B4-BE49-F238E27FC236}">
                  <a16:creationId xmlns:a16="http://schemas.microsoft.com/office/drawing/2014/main" id="{A0694953-2E72-654B-AE27-742E715B3E07}"/>
                </a:ext>
              </a:extLst>
            </p:cNvPr>
            <p:cNvSpPr/>
            <p:nvPr/>
          </p:nvSpPr>
          <p:spPr>
            <a:xfrm>
              <a:off x="7417772" y="4199016"/>
              <a:ext cx="1620000" cy="1620000"/>
            </a:xfrm>
            <a:prstGeom prst="ellipse">
              <a:avLst/>
            </a:prstGeom>
            <a:solidFill>
              <a:srgbClr val="0289B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sk-SK" sz="1600" b="1" dirty="0">
                  <a:solidFill>
                    <a:srgbClr val="C0EDFE"/>
                  </a:solidFill>
                </a:rPr>
                <a:t>Bez externej podpory</a:t>
              </a:r>
              <a:endParaRPr lang="en-ID" sz="1600" b="1" dirty="0">
                <a:solidFill>
                  <a:srgbClr val="C0EDFE"/>
                </a:solidFill>
                <a:latin typeface="Lato Light" panose="020F0502020204030203"/>
              </a:endParaRPr>
            </a:p>
          </p:txBody>
        </p:sp>
        <p:sp>
          <p:nvSpPr>
            <p:cNvPr id="62" name="Rectangle 9">
              <a:extLst>
                <a:ext uri="{FF2B5EF4-FFF2-40B4-BE49-F238E27FC236}">
                  <a16:creationId xmlns:a16="http://schemas.microsoft.com/office/drawing/2014/main" id="{B20DCD11-521A-F840-AB77-358D10EDAC4C}"/>
                </a:ext>
              </a:extLst>
            </p:cNvPr>
            <p:cNvSpPr/>
            <p:nvPr/>
          </p:nvSpPr>
          <p:spPr>
            <a:xfrm flipH="1">
              <a:off x="7322799" y="3731174"/>
              <a:ext cx="180994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k-SK" b="1" dirty="0">
                  <a:solidFill>
                    <a:srgbClr val="0289BD"/>
                  </a:solidFill>
                  <a:latin typeface="Calibri" panose="020F0502020204030204" pitchFamily="34" charset="0"/>
                  <a:ea typeface="Roboto Medium" panose="02000000000000000000" pitchFamily="2" charset="0"/>
                  <a:cs typeface="Calibri" panose="020F0502020204030204" pitchFamily="34" charset="0"/>
                </a:rPr>
                <a:t>JEDNODUCHOSŤ</a:t>
              </a:r>
              <a:endParaRPr lang="sk-SK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64" name="Rectangle: Rounded Corners 48">
              <a:extLst>
                <a:ext uri="{FF2B5EF4-FFF2-40B4-BE49-F238E27FC236}">
                  <a16:creationId xmlns:a16="http://schemas.microsoft.com/office/drawing/2014/main" id="{A0694953-2E72-654B-AE27-742E715B3E07}"/>
                </a:ext>
              </a:extLst>
            </p:cNvPr>
            <p:cNvSpPr/>
            <p:nvPr/>
          </p:nvSpPr>
          <p:spPr>
            <a:xfrm>
              <a:off x="9564462" y="4199016"/>
              <a:ext cx="1620000" cy="1620000"/>
            </a:xfrm>
            <a:prstGeom prst="ellipse">
              <a:avLst/>
            </a:prstGeom>
            <a:solidFill>
              <a:srgbClr val="FF7A6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sk-SK" sz="1600" b="1" dirty="0">
                  <a:solidFill>
                    <a:srgbClr val="FFE4E1"/>
                  </a:solidFill>
                </a:rPr>
                <a:t>Žiadosť do 2 mesiacov</a:t>
              </a:r>
              <a:endParaRPr lang="en-ID" sz="1600" b="1" dirty="0">
                <a:solidFill>
                  <a:srgbClr val="FFE4E1"/>
                </a:solidFill>
                <a:latin typeface="Lato Light" panose="020F0502020204030203"/>
              </a:endParaRPr>
            </a:p>
          </p:txBody>
        </p:sp>
        <p:sp>
          <p:nvSpPr>
            <p:cNvPr id="65" name="Rectangle 9">
              <a:extLst>
                <a:ext uri="{FF2B5EF4-FFF2-40B4-BE49-F238E27FC236}">
                  <a16:creationId xmlns:a16="http://schemas.microsoft.com/office/drawing/2014/main" id="{B20DCD11-521A-F840-AB77-358D10EDAC4C}"/>
                </a:ext>
              </a:extLst>
            </p:cNvPr>
            <p:cNvSpPr/>
            <p:nvPr/>
          </p:nvSpPr>
          <p:spPr>
            <a:xfrm flipH="1">
              <a:off x="9732394" y="3725426"/>
              <a:ext cx="128413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k-SK" b="1" dirty="0">
                  <a:solidFill>
                    <a:srgbClr val="FF7A67"/>
                  </a:solidFill>
                  <a:latin typeface="Calibri" panose="020F0502020204030204" pitchFamily="34" charset="0"/>
                  <a:ea typeface="Roboto Medium" panose="02000000000000000000" pitchFamily="2" charset="0"/>
                  <a:cs typeface="Calibri" panose="020F0502020204030204" pitchFamily="34" charset="0"/>
                </a:rPr>
                <a:t>RÝCHLOSŤ</a:t>
              </a:r>
              <a:endParaRPr lang="sk-SK" dirty="0">
                <a:solidFill>
                  <a:srgbClr val="FF7A67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568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456127" y="1661919"/>
            <a:ext cx="11207987" cy="4657737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9" name="TextBox 8"/>
          <p:cNvSpPr txBox="1"/>
          <p:nvPr/>
        </p:nvSpPr>
        <p:spPr>
          <a:xfrm>
            <a:off x="4990972" y="6462371"/>
            <a:ext cx="1827621" cy="294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mhsr</a:t>
            </a: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</a:t>
            </a:r>
            <a:endParaRPr lang="en-US" sz="10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" y="6418166"/>
            <a:ext cx="1319122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846921" y="6418166"/>
            <a:ext cx="157513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upo 349">
            <a:extLst>
              <a:ext uri="{FF2B5EF4-FFF2-40B4-BE49-F238E27FC236}">
                <a16:creationId xmlns:a16="http://schemas.microsoft.com/office/drawing/2014/main" id="{348927B2-11EF-9B43-8F14-3C6D5FC962C2}"/>
              </a:ext>
            </a:extLst>
          </p:cNvPr>
          <p:cNvGrpSpPr/>
          <p:nvPr/>
        </p:nvGrpSpPr>
        <p:grpSpPr>
          <a:xfrm>
            <a:off x="456127" y="340813"/>
            <a:ext cx="9520518" cy="847973"/>
            <a:chOff x="909078" y="520861"/>
            <a:chExt cx="19041035" cy="1695946"/>
          </a:xfrm>
        </p:grpSpPr>
        <p:sp>
          <p:nvSpPr>
            <p:cNvPr id="20" name="CuadroTexto 350">
              <a:extLst>
                <a:ext uri="{FF2B5EF4-FFF2-40B4-BE49-F238E27FC236}">
                  <a16:creationId xmlns:a16="http://schemas.microsoft.com/office/drawing/2014/main" id="{EB85846B-B4DD-D346-BE0C-37F878C3F360}"/>
                </a:ext>
              </a:extLst>
            </p:cNvPr>
            <p:cNvSpPr txBox="1"/>
            <p:nvPr/>
          </p:nvSpPr>
          <p:spPr>
            <a:xfrm>
              <a:off x="909078" y="520861"/>
              <a:ext cx="14652087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217"/>
              <a:r>
                <a:rPr lang="sk-SK" sz="2800" b="1" dirty="0">
                  <a:solidFill>
                    <a:srgbClr val="494949"/>
                  </a:solidFill>
                  <a:latin typeface="Poppins" pitchFamily="2" charset="77"/>
                  <a:ea typeface="Lato Heavy" charset="0"/>
                  <a:cs typeface="Poppins" pitchFamily="2" charset="77"/>
                </a:rPr>
                <a:t>PSK - ŠTRUKTÚRA ZAMERANIA PODPORY</a:t>
              </a:r>
              <a:endParaRPr lang="en-US" sz="2800" b="1" dirty="0">
                <a:solidFill>
                  <a:srgbClr val="494949"/>
                </a:solidFill>
                <a:latin typeface="Poppins" pitchFamily="2" charset="77"/>
                <a:ea typeface="Lato Heavy" charset="0"/>
                <a:cs typeface="Poppins" pitchFamily="2" charset="77"/>
              </a:endParaRPr>
            </a:p>
          </p:txBody>
        </p:sp>
        <p:sp>
          <p:nvSpPr>
            <p:cNvPr id="21" name="CuadroTexto 351">
              <a:extLst>
                <a:ext uri="{FF2B5EF4-FFF2-40B4-BE49-F238E27FC236}">
                  <a16:creationId xmlns:a16="http://schemas.microsoft.com/office/drawing/2014/main" id="{14CCF53B-4E8A-804A-9EAC-C1FF6A3EC7E9}"/>
                </a:ext>
              </a:extLst>
            </p:cNvPr>
            <p:cNvSpPr txBox="1"/>
            <p:nvPr/>
          </p:nvSpPr>
          <p:spPr>
            <a:xfrm>
              <a:off x="909078" y="1478143"/>
              <a:ext cx="1904103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endParaRPr lang="en-US" dirty="0">
                <a:solidFill>
                  <a:srgbClr val="999999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1577446" y="2759030"/>
            <a:ext cx="2808000" cy="2808000"/>
            <a:chOff x="1179312" y="2901300"/>
            <a:chExt cx="2808000" cy="2808000"/>
          </a:xfrm>
        </p:grpSpPr>
        <p:sp>
          <p:nvSpPr>
            <p:cNvPr id="11" name="Ovál 10"/>
            <p:cNvSpPr/>
            <p:nvPr/>
          </p:nvSpPr>
          <p:spPr>
            <a:xfrm>
              <a:off x="1179312" y="2901300"/>
              <a:ext cx="2808000" cy="2808000"/>
            </a:xfrm>
            <a:prstGeom prst="ellipse">
              <a:avLst/>
            </a:prstGeom>
            <a:solidFill>
              <a:srgbClr val="0289BD"/>
            </a:solidFill>
            <a:ln w="22225">
              <a:solidFill>
                <a:srgbClr val="C0FA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" name="Ovál 11"/>
            <p:cNvSpPr/>
            <p:nvPr/>
          </p:nvSpPr>
          <p:spPr>
            <a:xfrm>
              <a:off x="1510162" y="3270250"/>
              <a:ext cx="2146300" cy="2070100"/>
            </a:xfrm>
            <a:prstGeom prst="ellipse">
              <a:avLst/>
            </a:prstGeom>
            <a:solidFill>
              <a:srgbClr val="FF7A67"/>
            </a:solidFill>
            <a:ln w="22225">
              <a:solidFill>
                <a:srgbClr val="FFE4E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5857903" y="2712807"/>
            <a:ext cx="4495800" cy="1270000"/>
            <a:chOff x="5905500" y="2755900"/>
            <a:chExt cx="4495800" cy="1270000"/>
          </a:xfrm>
          <a:solidFill>
            <a:srgbClr val="FF7A67"/>
          </a:solidFill>
        </p:grpSpPr>
        <p:sp>
          <p:nvSpPr>
            <p:cNvPr id="15" name="BlokTextu 14"/>
            <p:cNvSpPr txBox="1"/>
            <p:nvPr/>
          </p:nvSpPr>
          <p:spPr>
            <a:xfrm>
              <a:off x="5905500" y="2755900"/>
              <a:ext cx="4495800" cy="1270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sk-SK" dirty="0"/>
            </a:p>
          </p:txBody>
        </p:sp>
        <p:sp>
          <p:nvSpPr>
            <p:cNvPr id="16" name="BlokTextu 15"/>
            <p:cNvSpPr txBox="1"/>
            <p:nvPr/>
          </p:nvSpPr>
          <p:spPr>
            <a:xfrm>
              <a:off x="6060120" y="3035300"/>
              <a:ext cx="125508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sk-SK" sz="3600" b="1" dirty="0">
                  <a:solidFill>
                    <a:srgbClr val="FFE4E1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90 %</a:t>
              </a:r>
            </a:p>
          </p:txBody>
        </p:sp>
        <p:sp>
          <p:nvSpPr>
            <p:cNvPr id="17" name="BlokTextu 16"/>
            <p:cNvSpPr txBox="1"/>
            <p:nvPr/>
          </p:nvSpPr>
          <p:spPr>
            <a:xfrm>
              <a:off x="7358540" y="3035300"/>
              <a:ext cx="299942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sk-SK" sz="2000" b="1" dirty="0">
                  <a:solidFill>
                    <a:srgbClr val="FFE4E1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PRÍSTUP K INVESTÍCIAM</a:t>
              </a:r>
            </a:p>
            <a:p>
              <a:r>
                <a:rPr lang="sk-SK" sz="1600" dirty="0">
                  <a:solidFill>
                    <a:srgbClr val="FFE4E1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FN + Granty</a:t>
              </a:r>
            </a:p>
          </p:txBody>
        </p:sp>
      </p:grpSp>
      <p:grpSp>
        <p:nvGrpSpPr>
          <p:cNvPr id="18" name="Skupina 17"/>
          <p:cNvGrpSpPr/>
          <p:nvPr/>
        </p:nvGrpSpPr>
        <p:grpSpPr>
          <a:xfrm>
            <a:off x="5857903" y="4215984"/>
            <a:ext cx="4495800" cy="1270000"/>
            <a:chOff x="5905500" y="4259077"/>
            <a:chExt cx="4495800" cy="1270000"/>
          </a:xfrm>
        </p:grpSpPr>
        <p:sp>
          <p:nvSpPr>
            <p:cNvPr id="22" name="BlokTextu 21"/>
            <p:cNvSpPr txBox="1"/>
            <p:nvPr/>
          </p:nvSpPr>
          <p:spPr>
            <a:xfrm>
              <a:off x="5905500" y="4259077"/>
              <a:ext cx="4495800" cy="1270000"/>
            </a:xfrm>
            <a:prstGeom prst="rect">
              <a:avLst/>
            </a:prstGeom>
            <a:solidFill>
              <a:srgbClr val="0289BD"/>
            </a:solidFill>
          </p:spPr>
          <p:txBody>
            <a:bodyPr wrap="square" rtlCol="0">
              <a:spAutoFit/>
            </a:bodyPr>
            <a:lstStyle/>
            <a:p>
              <a:endParaRPr lang="sk-SK" dirty="0"/>
            </a:p>
          </p:txBody>
        </p:sp>
        <p:sp>
          <p:nvSpPr>
            <p:cNvPr id="23" name="BlokTextu 22"/>
            <p:cNvSpPr txBox="1"/>
            <p:nvPr/>
          </p:nvSpPr>
          <p:spPr>
            <a:xfrm>
              <a:off x="6060120" y="4584700"/>
              <a:ext cx="12550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600" b="1" dirty="0">
                  <a:solidFill>
                    <a:srgbClr val="C0FAFF"/>
                  </a:solidFill>
                  <a:latin typeface="Calibri" panose="020F0502020204030204" pitchFamily="34" charset="0"/>
                  <a:ea typeface="Roboto Medium" panose="02000000000000000000" pitchFamily="2" charset="0"/>
                  <a:cs typeface="Calibri" panose="020F0502020204030204" pitchFamily="34" charset="0"/>
                </a:rPr>
                <a:t>10 %</a:t>
              </a:r>
            </a:p>
          </p:txBody>
        </p:sp>
        <p:sp>
          <p:nvSpPr>
            <p:cNvPr id="24" name="BlokTextu 23"/>
            <p:cNvSpPr txBox="1"/>
            <p:nvPr/>
          </p:nvSpPr>
          <p:spPr>
            <a:xfrm>
              <a:off x="7377704" y="4570909"/>
              <a:ext cx="29994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000" b="1" dirty="0">
                  <a:solidFill>
                    <a:srgbClr val="C0FAFF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PRÍSTUP K SLUŽBÁM</a:t>
              </a:r>
            </a:p>
            <a:p>
              <a:r>
                <a:rPr lang="sk-SK" sz="1600" dirty="0" err="1">
                  <a:solidFill>
                    <a:srgbClr val="C0FAFF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Vouchre</a:t>
              </a:r>
              <a:r>
                <a:rPr lang="sk-SK" sz="1600" dirty="0">
                  <a:solidFill>
                    <a:srgbClr val="C0FAFF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, nefinančná podpora</a:t>
              </a:r>
            </a:p>
          </p:txBody>
        </p:sp>
      </p:grpSp>
      <p:cxnSp>
        <p:nvCxnSpPr>
          <p:cNvPr id="25" name="Zalomená spojnica 24"/>
          <p:cNvCxnSpPr/>
          <p:nvPr/>
        </p:nvCxnSpPr>
        <p:spPr>
          <a:xfrm rot="10800000" flipV="1">
            <a:off x="2994146" y="3391010"/>
            <a:ext cx="2863250" cy="772019"/>
          </a:xfrm>
          <a:prstGeom prst="bentConnector3">
            <a:avLst/>
          </a:prstGeom>
          <a:ln w="25400">
            <a:solidFill>
              <a:srgbClr val="FF7A67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Zalomená spojnica 25"/>
          <p:cNvCxnSpPr/>
          <p:nvPr/>
        </p:nvCxnSpPr>
        <p:spPr>
          <a:xfrm rot="10800000" flipV="1">
            <a:off x="4054597" y="4850982"/>
            <a:ext cx="1803053" cy="1"/>
          </a:xfrm>
          <a:prstGeom prst="bentConnector3">
            <a:avLst/>
          </a:prstGeom>
          <a:ln w="25400">
            <a:solidFill>
              <a:srgbClr val="0289BD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94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7870843" y="4015785"/>
            <a:ext cx="3821265" cy="2303871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3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456128" y="1661919"/>
            <a:ext cx="7287336" cy="4657737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9" name="TextBox 8"/>
          <p:cNvSpPr txBox="1"/>
          <p:nvPr/>
        </p:nvSpPr>
        <p:spPr>
          <a:xfrm>
            <a:off x="4990972" y="6462371"/>
            <a:ext cx="1827621" cy="294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mhsr</a:t>
            </a: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</a:t>
            </a:r>
            <a:endParaRPr lang="en-US" sz="10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" y="6418166"/>
            <a:ext cx="1319122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846921" y="6418166"/>
            <a:ext cx="157513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Freeform 35"/>
          <p:cNvSpPr/>
          <p:nvPr/>
        </p:nvSpPr>
        <p:spPr>
          <a:xfrm rot="10800000">
            <a:off x="456127" y="3600755"/>
            <a:ext cx="6630473" cy="568966"/>
          </a:xfrm>
          <a:custGeom>
            <a:avLst/>
            <a:gdLst>
              <a:gd name="connsiteX0" fmla="*/ 500030 w 22687572"/>
              <a:gd name="connsiteY0" fmla="*/ 0 h 1000060"/>
              <a:gd name="connsiteX1" fmla="*/ 22687572 w 22687572"/>
              <a:gd name="connsiteY1" fmla="*/ 0 h 1000060"/>
              <a:gd name="connsiteX2" fmla="*/ 22687572 w 22687572"/>
              <a:gd name="connsiteY2" fmla="*/ 1000060 h 1000060"/>
              <a:gd name="connsiteX3" fmla="*/ 500030 w 22687572"/>
              <a:gd name="connsiteY3" fmla="*/ 1000060 h 1000060"/>
              <a:gd name="connsiteX4" fmla="*/ 0 w 22687572"/>
              <a:gd name="connsiteY4" fmla="*/ 500030 h 1000060"/>
              <a:gd name="connsiteX5" fmla="*/ 500030 w 22687572"/>
              <a:gd name="connsiteY5" fmla="*/ 0 h 100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87572" h="1000060">
                <a:moveTo>
                  <a:pt x="500030" y="0"/>
                </a:moveTo>
                <a:lnTo>
                  <a:pt x="22687572" y="0"/>
                </a:lnTo>
                <a:lnTo>
                  <a:pt x="22687572" y="1000060"/>
                </a:lnTo>
                <a:lnTo>
                  <a:pt x="500030" y="1000060"/>
                </a:lnTo>
                <a:cubicBezTo>
                  <a:pt x="223871" y="1000060"/>
                  <a:pt x="0" y="776189"/>
                  <a:pt x="0" y="500030"/>
                </a:cubicBezTo>
                <a:cubicBezTo>
                  <a:pt x="0" y="223871"/>
                  <a:pt x="223871" y="0"/>
                  <a:pt x="500030" y="0"/>
                </a:cubicBezTo>
                <a:close/>
              </a:path>
            </a:pathLst>
          </a:custGeom>
          <a:solidFill>
            <a:srgbClr val="028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8" name="Skupina 27"/>
          <p:cNvGrpSpPr/>
          <p:nvPr/>
        </p:nvGrpSpPr>
        <p:grpSpPr>
          <a:xfrm>
            <a:off x="940279" y="2684239"/>
            <a:ext cx="1190446" cy="1200999"/>
            <a:chOff x="940279" y="3077778"/>
            <a:chExt cx="1190446" cy="1200999"/>
          </a:xfrm>
        </p:grpSpPr>
        <p:sp>
          <p:nvSpPr>
            <p:cNvPr id="32" name="BlokTextu 31"/>
            <p:cNvSpPr txBox="1"/>
            <p:nvPr/>
          </p:nvSpPr>
          <p:spPr>
            <a:xfrm>
              <a:off x="1078302" y="3077778"/>
              <a:ext cx="10524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000" dirty="0">
                  <a:solidFill>
                    <a:srgbClr val="0289BD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NÁPAD</a:t>
              </a:r>
            </a:p>
          </p:txBody>
        </p:sp>
        <p:cxnSp>
          <p:nvCxnSpPr>
            <p:cNvPr id="34" name="Rovná spojnica 33"/>
            <p:cNvCxnSpPr/>
            <p:nvPr/>
          </p:nvCxnSpPr>
          <p:spPr>
            <a:xfrm>
              <a:off x="940279" y="3262444"/>
              <a:ext cx="0" cy="1016333"/>
            </a:xfrm>
            <a:prstGeom prst="line">
              <a:avLst/>
            </a:prstGeom>
            <a:ln w="34925">
              <a:solidFill>
                <a:srgbClr val="C0EDFE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Skupina 34"/>
          <p:cNvGrpSpPr/>
          <p:nvPr/>
        </p:nvGrpSpPr>
        <p:grpSpPr>
          <a:xfrm>
            <a:off x="2945202" y="2684239"/>
            <a:ext cx="3211902" cy="1200998"/>
            <a:chOff x="3516702" y="3077778"/>
            <a:chExt cx="3211902" cy="1200998"/>
          </a:xfrm>
        </p:grpSpPr>
        <p:sp>
          <p:nvSpPr>
            <p:cNvPr id="36" name="BlokTextu 35"/>
            <p:cNvSpPr txBox="1"/>
            <p:nvPr/>
          </p:nvSpPr>
          <p:spPr>
            <a:xfrm>
              <a:off x="3628846" y="3077778"/>
              <a:ext cx="30997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000" dirty="0">
                  <a:solidFill>
                    <a:srgbClr val="0289BD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TESTOVANIE</a:t>
              </a:r>
            </a:p>
            <a:p>
              <a:r>
                <a:rPr lang="sk-SK" sz="2000" dirty="0">
                  <a:solidFill>
                    <a:srgbClr val="0289BD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PROTOTYP</a:t>
              </a:r>
            </a:p>
          </p:txBody>
        </p:sp>
        <p:cxnSp>
          <p:nvCxnSpPr>
            <p:cNvPr id="37" name="Rovná spojnica 36"/>
            <p:cNvCxnSpPr/>
            <p:nvPr/>
          </p:nvCxnSpPr>
          <p:spPr>
            <a:xfrm>
              <a:off x="3516702" y="3262443"/>
              <a:ext cx="0" cy="1016333"/>
            </a:xfrm>
            <a:prstGeom prst="line">
              <a:avLst/>
            </a:prstGeom>
            <a:ln w="34925">
              <a:solidFill>
                <a:srgbClr val="C0EDFE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Skupina 37"/>
          <p:cNvGrpSpPr/>
          <p:nvPr/>
        </p:nvGrpSpPr>
        <p:grpSpPr>
          <a:xfrm>
            <a:off x="5423540" y="2680832"/>
            <a:ext cx="1487298" cy="1200997"/>
            <a:chOff x="7471415" y="3074371"/>
            <a:chExt cx="1487298" cy="1200997"/>
          </a:xfrm>
        </p:grpSpPr>
        <p:sp>
          <p:nvSpPr>
            <p:cNvPr id="39" name="BlokTextu 38"/>
            <p:cNvSpPr txBox="1"/>
            <p:nvPr/>
          </p:nvSpPr>
          <p:spPr>
            <a:xfrm>
              <a:off x="7604131" y="3074371"/>
              <a:ext cx="13545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000" dirty="0">
                  <a:solidFill>
                    <a:srgbClr val="0289BD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EXPANZIA</a:t>
              </a:r>
            </a:p>
          </p:txBody>
        </p:sp>
        <p:cxnSp>
          <p:nvCxnSpPr>
            <p:cNvPr id="40" name="Rovná spojnica 39"/>
            <p:cNvCxnSpPr/>
            <p:nvPr/>
          </p:nvCxnSpPr>
          <p:spPr>
            <a:xfrm>
              <a:off x="7471415" y="3259035"/>
              <a:ext cx="0" cy="1016333"/>
            </a:xfrm>
            <a:prstGeom prst="line">
              <a:avLst/>
            </a:prstGeom>
            <a:ln w="34925">
              <a:solidFill>
                <a:srgbClr val="C0EDFE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Skupina 40"/>
          <p:cNvGrpSpPr/>
          <p:nvPr/>
        </p:nvGrpSpPr>
        <p:grpSpPr>
          <a:xfrm>
            <a:off x="1824307" y="3885236"/>
            <a:ext cx="2633932" cy="1542602"/>
            <a:chOff x="2024332" y="4278775"/>
            <a:chExt cx="2633932" cy="1542602"/>
          </a:xfrm>
        </p:grpSpPr>
        <p:sp>
          <p:nvSpPr>
            <p:cNvPr id="42" name="BlokTextu 41"/>
            <p:cNvSpPr txBox="1"/>
            <p:nvPr/>
          </p:nvSpPr>
          <p:spPr>
            <a:xfrm>
              <a:off x="2055962" y="5113491"/>
              <a:ext cx="26023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000" dirty="0">
                  <a:solidFill>
                    <a:srgbClr val="0289BD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ANALÝZA </a:t>
              </a:r>
            </a:p>
            <a:p>
              <a:r>
                <a:rPr lang="sk-SK" sz="2000" dirty="0">
                  <a:solidFill>
                    <a:srgbClr val="0289BD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KONCEPT</a:t>
              </a:r>
            </a:p>
          </p:txBody>
        </p:sp>
        <p:cxnSp>
          <p:nvCxnSpPr>
            <p:cNvPr id="43" name="Rovná spojnica 42"/>
            <p:cNvCxnSpPr/>
            <p:nvPr/>
          </p:nvCxnSpPr>
          <p:spPr>
            <a:xfrm>
              <a:off x="2024332" y="4278775"/>
              <a:ext cx="0" cy="1016333"/>
            </a:xfrm>
            <a:prstGeom prst="line">
              <a:avLst/>
            </a:prstGeom>
            <a:ln w="34925">
              <a:solidFill>
                <a:srgbClr val="C0EDFE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Skupina 43"/>
          <p:cNvGrpSpPr/>
          <p:nvPr/>
        </p:nvGrpSpPr>
        <p:grpSpPr>
          <a:xfrm>
            <a:off x="4242796" y="3885236"/>
            <a:ext cx="3001417" cy="1542602"/>
            <a:chOff x="5957296" y="4278775"/>
            <a:chExt cx="3001417" cy="1542602"/>
          </a:xfrm>
        </p:grpSpPr>
        <p:sp>
          <p:nvSpPr>
            <p:cNvPr id="45" name="BlokTextu 44"/>
            <p:cNvSpPr txBox="1"/>
            <p:nvPr/>
          </p:nvSpPr>
          <p:spPr>
            <a:xfrm>
              <a:off x="6056682" y="5113491"/>
              <a:ext cx="29020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000" dirty="0">
                  <a:solidFill>
                    <a:srgbClr val="0289BD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UMIESTNENIE NA TRH / ZAHÁJENIE VÝROBY</a:t>
              </a:r>
            </a:p>
          </p:txBody>
        </p:sp>
        <p:cxnSp>
          <p:nvCxnSpPr>
            <p:cNvPr id="46" name="Rovná spojnica 45"/>
            <p:cNvCxnSpPr/>
            <p:nvPr/>
          </p:nvCxnSpPr>
          <p:spPr>
            <a:xfrm>
              <a:off x="5957296" y="4278775"/>
              <a:ext cx="0" cy="1016333"/>
            </a:xfrm>
            <a:prstGeom prst="line">
              <a:avLst/>
            </a:prstGeom>
            <a:ln w="34925">
              <a:solidFill>
                <a:srgbClr val="C0EDFE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7842849" y="1661919"/>
            <a:ext cx="3821265" cy="2295604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/>
            </a:endParaRPr>
          </a:p>
        </p:txBody>
      </p:sp>
      <p:grpSp>
        <p:nvGrpSpPr>
          <p:cNvPr id="48" name="Grupo 349">
            <a:extLst>
              <a:ext uri="{FF2B5EF4-FFF2-40B4-BE49-F238E27FC236}">
                <a16:creationId xmlns:a16="http://schemas.microsoft.com/office/drawing/2014/main" id="{348927B2-11EF-9B43-8F14-3C6D5FC962C2}"/>
              </a:ext>
            </a:extLst>
          </p:cNvPr>
          <p:cNvGrpSpPr/>
          <p:nvPr/>
        </p:nvGrpSpPr>
        <p:grpSpPr>
          <a:xfrm>
            <a:off x="456127" y="340813"/>
            <a:ext cx="9520518" cy="940306"/>
            <a:chOff x="909078" y="520861"/>
            <a:chExt cx="19041035" cy="1880612"/>
          </a:xfrm>
        </p:grpSpPr>
        <p:sp>
          <p:nvSpPr>
            <p:cNvPr id="49" name="CuadroTexto 350">
              <a:extLst>
                <a:ext uri="{FF2B5EF4-FFF2-40B4-BE49-F238E27FC236}">
                  <a16:creationId xmlns:a16="http://schemas.microsoft.com/office/drawing/2014/main" id="{EB85846B-B4DD-D346-BE0C-37F878C3F360}"/>
                </a:ext>
              </a:extLst>
            </p:cNvPr>
            <p:cNvSpPr txBox="1"/>
            <p:nvPr/>
          </p:nvSpPr>
          <p:spPr>
            <a:xfrm>
              <a:off x="909078" y="520861"/>
              <a:ext cx="12048811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217"/>
              <a:r>
                <a:rPr lang="sk-SK" sz="2800" b="1" dirty="0">
                  <a:solidFill>
                    <a:srgbClr val="494949"/>
                  </a:solidFill>
                  <a:latin typeface="Poppins" pitchFamily="2" charset="77"/>
                  <a:ea typeface="Lato Heavy" charset="0"/>
                  <a:cs typeface="Poppins" pitchFamily="2" charset="77"/>
                </a:rPr>
                <a:t>PSK - TEMATICKÉ ZAMERANIE VVI</a:t>
              </a:r>
            </a:p>
          </p:txBody>
        </p:sp>
        <p:sp>
          <p:nvSpPr>
            <p:cNvPr id="50" name="CuadroTexto 351">
              <a:extLst>
                <a:ext uri="{FF2B5EF4-FFF2-40B4-BE49-F238E27FC236}">
                  <a16:creationId xmlns:a16="http://schemas.microsoft.com/office/drawing/2014/main" id="{14CCF53B-4E8A-804A-9EAC-C1FF6A3EC7E9}"/>
                </a:ext>
              </a:extLst>
            </p:cNvPr>
            <p:cNvSpPr txBox="1"/>
            <p:nvPr/>
          </p:nvSpPr>
          <p:spPr>
            <a:xfrm>
              <a:off x="909078" y="1478143"/>
              <a:ext cx="1904103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endParaRPr lang="sk-SK" sz="2400" dirty="0">
                <a:solidFill>
                  <a:srgbClr val="999999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51" name="Rectangle: Rounded Corners 48">
            <a:extLst>
              <a:ext uri="{FF2B5EF4-FFF2-40B4-BE49-F238E27FC236}">
                <a16:creationId xmlns:a16="http://schemas.microsoft.com/office/drawing/2014/main" id="{A0694953-2E72-654B-AE27-742E715B3E07}"/>
              </a:ext>
            </a:extLst>
          </p:cNvPr>
          <p:cNvSpPr/>
          <p:nvPr/>
        </p:nvSpPr>
        <p:spPr>
          <a:xfrm>
            <a:off x="8386192" y="1826615"/>
            <a:ext cx="2724388" cy="1966209"/>
          </a:xfrm>
          <a:prstGeom prst="roundRect">
            <a:avLst>
              <a:gd name="adj" fmla="val 974"/>
            </a:avLst>
          </a:prstGeom>
          <a:solidFill>
            <a:srgbClr val="FFE4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>
              <a:solidFill>
                <a:srgbClr val="FF7A67"/>
              </a:solidFill>
            </a:endParaRPr>
          </a:p>
        </p:txBody>
      </p:sp>
      <p:sp>
        <p:nvSpPr>
          <p:cNvPr id="52" name="BlokTextu 51"/>
          <p:cNvSpPr txBox="1"/>
          <p:nvPr/>
        </p:nvSpPr>
        <p:spPr>
          <a:xfrm>
            <a:off x="8557941" y="2578886"/>
            <a:ext cx="2489767" cy="461665"/>
          </a:xfrm>
          <a:prstGeom prst="rect">
            <a:avLst/>
          </a:prstGeom>
          <a:solidFill>
            <a:srgbClr val="FFE4E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FF7A67"/>
                </a:solidFill>
                <a:latin typeface="Lato Light" panose="020F0502020204030203"/>
                <a:ea typeface="Roboto Medium" panose="02000000000000000000" pitchFamily="2" charset="0"/>
                <a:cs typeface="Montserrat" charset="0"/>
              </a:rPr>
              <a:t>282 588 554 €</a:t>
            </a:r>
          </a:p>
        </p:txBody>
      </p:sp>
      <p:grpSp>
        <p:nvGrpSpPr>
          <p:cNvPr id="53" name="Skupina 52"/>
          <p:cNvGrpSpPr/>
          <p:nvPr/>
        </p:nvGrpSpPr>
        <p:grpSpPr>
          <a:xfrm>
            <a:off x="8386192" y="4184615"/>
            <a:ext cx="2724388" cy="1966209"/>
            <a:chOff x="8293974" y="3080942"/>
            <a:chExt cx="2724388" cy="1966209"/>
          </a:xfrm>
        </p:grpSpPr>
        <p:sp>
          <p:nvSpPr>
            <p:cNvPr id="54" name="Rectangle: Rounded Corners 48">
              <a:extLst>
                <a:ext uri="{FF2B5EF4-FFF2-40B4-BE49-F238E27FC236}">
                  <a16:creationId xmlns:a16="http://schemas.microsoft.com/office/drawing/2014/main" id="{A0694953-2E72-654B-AE27-742E715B3E07}"/>
                </a:ext>
              </a:extLst>
            </p:cNvPr>
            <p:cNvSpPr/>
            <p:nvPr/>
          </p:nvSpPr>
          <p:spPr>
            <a:xfrm>
              <a:off x="8293974" y="3080942"/>
              <a:ext cx="2724388" cy="1966209"/>
            </a:xfrm>
            <a:prstGeom prst="roundRect">
              <a:avLst>
                <a:gd name="adj" fmla="val 974"/>
              </a:avLst>
            </a:prstGeom>
            <a:solidFill>
              <a:srgbClr val="FF7A6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55" name="BlokTextu 54"/>
            <p:cNvSpPr txBox="1"/>
            <p:nvPr/>
          </p:nvSpPr>
          <p:spPr>
            <a:xfrm>
              <a:off x="8384193" y="3108159"/>
              <a:ext cx="248976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000" b="1" dirty="0">
                  <a:solidFill>
                    <a:srgbClr val="FFE4E1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Technológie</a:t>
              </a:r>
            </a:p>
            <a:p>
              <a:r>
                <a:rPr lang="sk-SK" sz="2000" b="1" dirty="0">
                  <a:solidFill>
                    <a:srgbClr val="FFE4E1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Materiál</a:t>
              </a:r>
            </a:p>
            <a:p>
              <a:r>
                <a:rPr lang="sk-SK" sz="2000" b="1" dirty="0">
                  <a:solidFill>
                    <a:srgbClr val="FFE4E1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Ľudia</a:t>
              </a:r>
            </a:p>
            <a:p>
              <a:r>
                <a:rPr lang="sk-SK" sz="2000" b="1" dirty="0">
                  <a:solidFill>
                    <a:srgbClr val="FFE4E1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Know-how (VŠ)</a:t>
              </a:r>
            </a:p>
            <a:p>
              <a:r>
                <a:rPr lang="sk-SK" sz="2000" b="1" dirty="0">
                  <a:solidFill>
                    <a:srgbClr val="FFE4E1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Patenty a licencie</a:t>
              </a:r>
            </a:p>
            <a:p>
              <a:r>
                <a:rPr lang="sk-SK" sz="2000" b="1" dirty="0">
                  <a:solidFill>
                    <a:srgbClr val="FFE4E1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SoE a IPCEI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942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456127" y="1667427"/>
            <a:ext cx="11207987" cy="4657737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/>
            </a:endParaRPr>
          </a:p>
        </p:txBody>
      </p:sp>
      <p:grpSp>
        <p:nvGrpSpPr>
          <p:cNvPr id="43" name="Grupo 349">
            <a:extLst>
              <a:ext uri="{FF2B5EF4-FFF2-40B4-BE49-F238E27FC236}">
                <a16:creationId xmlns:a16="http://schemas.microsoft.com/office/drawing/2014/main" id="{348927B2-11EF-9B43-8F14-3C6D5FC962C2}"/>
              </a:ext>
            </a:extLst>
          </p:cNvPr>
          <p:cNvGrpSpPr/>
          <p:nvPr/>
        </p:nvGrpSpPr>
        <p:grpSpPr>
          <a:xfrm>
            <a:off x="456127" y="335305"/>
            <a:ext cx="8420018" cy="847973"/>
            <a:chOff x="909078" y="520861"/>
            <a:chExt cx="19041035" cy="1695946"/>
          </a:xfrm>
        </p:grpSpPr>
        <p:sp>
          <p:nvSpPr>
            <p:cNvPr id="44" name="CuadroTexto 350">
              <a:extLst>
                <a:ext uri="{FF2B5EF4-FFF2-40B4-BE49-F238E27FC236}">
                  <a16:creationId xmlns:a16="http://schemas.microsoft.com/office/drawing/2014/main" id="{EB85846B-B4DD-D346-BE0C-37F878C3F360}"/>
                </a:ext>
              </a:extLst>
            </p:cNvPr>
            <p:cNvSpPr txBox="1"/>
            <p:nvPr/>
          </p:nvSpPr>
          <p:spPr>
            <a:xfrm>
              <a:off x="909078" y="520861"/>
              <a:ext cx="12577848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217"/>
              <a:r>
                <a:rPr lang="sk-SK" sz="2800" b="1" dirty="0">
                  <a:solidFill>
                    <a:srgbClr val="494949"/>
                  </a:solidFill>
                  <a:latin typeface="Calibri" panose="020F0502020204030204" pitchFamily="34" charset="0"/>
                  <a:ea typeface="Lato Heavy" charset="0"/>
                  <a:cs typeface="Calibri" panose="020F0502020204030204" pitchFamily="34" charset="0"/>
                </a:rPr>
                <a:t>PSK – Rozvoj a rozšírenie </a:t>
              </a:r>
              <a:r>
                <a:rPr lang="sk-SK" sz="2800" b="1" dirty="0" err="1">
                  <a:solidFill>
                    <a:srgbClr val="494949"/>
                  </a:solidFill>
                  <a:latin typeface="Calibri" panose="020F0502020204030204" pitchFamily="34" charset="0"/>
                  <a:ea typeface="Lato Heavy" charset="0"/>
                  <a:cs typeface="Calibri" panose="020F0502020204030204" pitchFamily="34" charset="0"/>
                </a:rPr>
                <a:t>VaI</a:t>
              </a:r>
              <a:r>
                <a:rPr lang="sk-SK" sz="2800" b="1" dirty="0">
                  <a:solidFill>
                    <a:srgbClr val="494949"/>
                  </a:solidFill>
                  <a:latin typeface="Calibri" panose="020F0502020204030204" pitchFamily="34" charset="0"/>
                  <a:ea typeface="Lato Heavy" charset="0"/>
                  <a:cs typeface="Calibri" panose="020F0502020204030204" pitchFamily="34" charset="0"/>
                </a:rPr>
                <a:t> kapacít</a:t>
              </a:r>
            </a:p>
          </p:txBody>
        </p:sp>
        <p:sp>
          <p:nvSpPr>
            <p:cNvPr id="45" name="CuadroTexto 351">
              <a:extLst>
                <a:ext uri="{FF2B5EF4-FFF2-40B4-BE49-F238E27FC236}">
                  <a16:creationId xmlns:a16="http://schemas.microsoft.com/office/drawing/2014/main" id="{14CCF53B-4E8A-804A-9EAC-C1FF6A3EC7E9}"/>
                </a:ext>
              </a:extLst>
            </p:cNvPr>
            <p:cNvSpPr txBox="1"/>
            <p:nvPr/>
          </p:nvSpPr>
          <p:spPr>
            <a:xfrm>
              <a:off x="909078" y="1478143"/>
              <a:ext cx="1904103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endParaRPr lang="en-US" dirty="0">
                <a:solidFill>
                  <a:srgbClr val="999999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29" name="TextBox 8"/>
          <p:cNvSpPr txBox="1"/>
          <p:nvPr/>
        </p:nvSpPr>
        <p:spPr>
          <a:xfrm>
            <a:off x="4990972" y="6462371"/>
            <a:ext cx="1827621" cy="294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mhsr</a:t>
            </a: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</a:t>
            </a:r>
            <a:endParaRPr lang="en-US" sz="10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" y="6418166"/>
            <a:ext cx="1319122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846921" y="6418166"/>
            <a:ext cx="157513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580" y="2468485"/>
            <a:ext cx="10927080" cy="30556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192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456127" y="1667427"/>
            <a:ext cx="11207987" cy="4657737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/>
            </a:endParaRPr>
          </a:p>
        </p:txBody>
      </p:sp>
      <p:grpSp>
        <p:nvGrpSpPr>
          <p:cNvPr id="43" name="Grupo 349">
            <a:extLst>
              <a:ext uri="{FF2B5EF4-FFF2-40B4-BE49-F238E27FC236}">
                <a16:creationId xmlns:a16="http://schemas.microsoft.com/office/drawing/2014/main" id="{348927B2-11EF-9B43-8F14-3C6D5FC962C2}"/>
              </a:ext>
            </a:extLst>
          </p:cNvPr>
          <p:cNvGrpSpPr/>
          <p:nvPr/>
        </p:nvGrpSpPr>
        <p:grpSpPr>
          <a:xfrm>
            <a:off x="456127" y="335305"/>
            <a:ext cx="8420018" cy="847973"/>
            <a:chOff x="909078" y="520861"/>
            <a:chExt cx="19041035" cy="1695946"/>
          </a:xfrm>
        </p:grpSpPr>
        <p:sp>
          <p:nvSpPr>
            <p:cNvPr id="44" name="CuadroTexto 350">
              <a:extLst>
                <a:ext uri="{FF2B5EF4-FFF2-40B4-BE49-F238E27FC236}">
                  <a16:creationId xmlns:a16="http://schemas.microsoft.com/office/drawing/2014/main" id="{EB85846B-B4DD-D346-BE0C-37F878C3F360}"/>
                </a:ext>
              </a:extLst>
            </p:cNvPr>
            <p:cNvSpPr txBox="1"/>
            <p:nvPr/>
          </p:nvSpPr>
          <p:spPr>
            <a:xfrm>
              <a:off x="909078" y="520861"/>
              <a:ext cx="6998778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217"/>
              <a:r>
                <a:rPr lang="sk-SK" sz="2800" b="1" dirty="0">
                  <a:solidFill>
                    <a:srgbClr val="494949"/>
                  </a:solidFill>
                  <a:latin typeface="Calibri" panose="020F0502020204030204" pitchFamily="34" charset="0"/>
                  <a:ea typeface="Lato Heavy" charset="0"/>
                  <a:cs typeface="Calibri" panose="020F0502020204030204" pitchFamily="34" charset="0"/>
                </a:rPr>
                <a:t>PSK – Podpora MSP</a:t>
              </a:r>
            </a:p>
          </p:txBody>
        </p:sp>
        <p:sp>
          <p:nvSpPr>
            <p:cNvPr id="45" name="CuadroTexto 351">
              <a:extLst>
                <a:ext uri="{FF2B5EF4-FFF2-40B4-BE49-F238E27FC236}">
                  <a16:creationId xmlns:a16="http://schemas.microsoft.com/office/drawing/2014/main" id="{14CCF53B-4E8A-804A-9EAC-C1FF6A3EC7E9}"/>
                </a:ext>
              </a:extLst>
            </p:cNvPr>
            <p:cNvSpPr txBox="1"/>
            <p:nvPr/>
          </p:nvSpPr>
          <p:spPr>
            <a:xfrm>
              <a:off x="909078" y="1478143"/>
              <a:ext cx="1904103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endParaRPr lang="en-US" dirty="0">
                <a:solidFill>
                  <a:srgbClr val="999999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29" name="TextBox 8"/>
          <p:cNvSpPr txBox="1"/>
          <p:nvPr/>
        </p:nvSpPr>
        <p:spPr>
          <a:xfrm>
            <a:off x="4990972" y="6462371"/>
            <a:ext cx="1827621" cy="294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mhsr</a:t>
            </a: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</a:t>
            </a:r>
            <a:endParaRPr lang="en-US" sz="10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" y="6418166"/>
            <a:ext cx="1319122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846921" y="6418166"/>
            <a:ext cx="157513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o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580" y="2468485"/>
            <a:ext cx="10927080" cy="30556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4815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456127" y="1667427"/>
            <a:ext cx="11207987" cy="4657737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/>
            </a:endParaRPr>
          </a:p>
        </p:txBody>
      </p:sp>
      <p:grpSp>
        <p:nvGrpSpPr>
          <p:cNvPr id="43" name="Grupo 349">
            <a:extLst>
              <a:ext uri="{FF2B5EF4-FFF2-40B4-BE49-F238E27FC236}">
                <a16:creationId xmlns:a16="http://schemas.microsoft.com/office/drawing/2014/main" id="{348927B2-11EF-9B43-8F14-3C6D5FC962C2}"/>
              </a:ext>
            </a:extLst>
          </p:cNvPr>
          <p:cNvGrpSpPr/>
          <p:nvPr/>
        </p:nvGrpSpPr>
        <p:grpSpPr>
          <a:xfrm>
            <a:off x="456127" y="335305"/>
            <a:ext cx="8420018" cy="847973"/>
            <a:chOff x="909078" y="520861"/>
            <a:chExt cx="19041035" cy="1695946"/>
          </a:xfrm>
        </p:grpSpPr>
        <p:sp>
          <p:nvSpPr>
            <p:cNvPr id="44" name="CuadroTexto 350">
              <a:extLst>
                <a:ext uri="{FF2B5EF4-FFF2-40B4-BE49-F238E27FC236}">
                  <a16:creationId xmlns:a16="http://schemas.microsoft.com/office/drawing/2014/main" id="{EB85846B-B4DD-D346-BE0C-37F878C3F360}"/>
                </a:ext>
              </a:extLst>
            </p:cNvPr>
            <p:cNvSpPr txBox="1"/>
            <p:nvPr/>
          </p:nvSpPr>
          <p:spPr>
            <a:xfrm>
              <a:off x="909078" y="520861"/>
              <a:ext cx="3596179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217"/>
              <a:r>
                <a:rPr lang="sk-SK" sz="2800" b="1" dirty="0">
                  <a:solidFill>
                    <a:srgbClr val="494949"/>
                  </a:solidFill>
                  <a:latin typeface="Calibri" panose="020F0502020204030204" pitchFamily="34" charset="0"/>
                  <a:ea typeface="Lato Heavy" charset="0"/>
                  <a:cs typeface="Calibri" panose="020F0502020204030204" pitchFamily="34" charset="0"/>
                </a:rPr>
                <a:t>PSK – FST</a:t>
              </a:r>
            </a:p>
          </p:txBody>
        </p:sp>
        <p:sp>
          <p:nvSpPr>
            <p:cNvPr id="45" name="CuadroTexto 351">
              <a:extLst>
                <a:ext uri="{FF2B5EF4-FFF2-40B4-BE49-F238E27FC236}">
                  <a16:creationId xmlns:a16="http://schemas.microsoft.com/office/drawing/2014/main" id="{14CCF53B-4E8A-804A-9EAC-C1FF6A3EC7E9}"/>
                </a:ext>
              </a:extLst>
            </p:cNvPr>
            <p:cNvSpPr txBox="1"/>
            <p:nvPr/>
          </p:nvSpPr>
          <p:spPr>
            <a:xfrm>
              <a:off x="909078" y="1478143"/>
              <a:ext cx="1904103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endParaRPr lang="en-US" dirty="0">
                <a:solidFill>
                  <a:srgbClr val="999999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29" name="TextBox 8"/>
          <p:cNvSpPr txBox="1"/>
          <p:nvPr/>
        </p:nvSpPr>
        <p:spPr>
          <a:xfrm>
            <a:off x="4990972" y="6462371"/>
            <a:ext cx="1827621" cy="294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mhsr</a:t>
            </a: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</a:t>
            </a:r>
            <a:endParaRPr lang="en-US" sz="10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" y="6418166"/>
            <a:ext cx="1319122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846921" y="6418166"/>
            <a:ext cx="157513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4170" y="2364105"/>
            <a:ext cx="5798050" cy="3036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5641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8"/>
          <p:cNvSpPr txBox="1"/>
          <p:nvPr/>
        </p:nvSpPr>
        <p:spPr>
          <a:xfrm>
            <a:off x="4990972" y="6462371"/>
            <a:ext cx="1827621" cy="294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mhsr</a:t>
            </a: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</a:t>
            </a:r>
            <a:endParaRPr lang="en-US" sz="10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" y="6418166"/>
            <a:ext cx="1319122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846921" y="6418166"/>
            <a:ext cx="157513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521808" y="1703279"/>
            <a:ext cx="11207986" cy="4657737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7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56127" y="340813"/>
            <a:ext cx="4878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2800" b="1" dirty="0">
                <a:solidFill>
                  <a:srgbClr val="494949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PSK – implementačné úlohy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Poppins" pitchFamily="2" charset="77"/>
              <a:ea typeface="Lato Heavy" charset="0"/>
              <a:cs typeface="Poppins" pitchFamily="2" charset="77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2195424" y="3280510"/>
            <a:ext cx="93497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0289BD"/>
                </a:solidFill>
                <a:latin typeface="Lato Light" panose="020F0502020204030203"/>
                <a:ea typeface="Roboto Medium" panose="02000000000000000000" pitchFamily="2" charset="0"/>
                <a:cs typeface="Montserrat" charset="0"/>
              </a:rPr>
              <a:t>Zjednodušovanie procesov.</a:t>
            </a:r>
          </a:p>
          <a:p>
            <a:r>
              <a:rPr lang="sk-SK" sz="3200" b="1" dirty="0">
                <a:solidFill>
                  <a:srgbClr val="0289BD"/>
                </a:solidFill>
                <a:latin typeface="Lato Light" panose="020F0502020204030203"/>
                <a:ea typeface="Roboto Medium" panose="02000000000000000000" pitchFamily="2" charset="0"/>
                <a:cs typeface="Montserrat" charset="0"/>
              </a:rPr>
              <a:t>Využívanie ZVV.</a:t>
            </a:r>
          </a:p>
          <a:p>
            <a:r>
              <a:rPr lang="sk-SK" sz="3200" b="1" dirty="0">
                <a:solidFill>
                  <a:srgbClr val="0289BD"/>
                </a:solidFill>
                <a:latin typeface="Lato Light" panose="020F0502020204030203"/>
                <a:ea typeface="Roboto Medium" panose="02000000000000000000" pitchFamily="2" charset="0"/>
                <a:cs typeface="Montserrat" charset="0"/>
              </a:rPr>
              <a:t>Synergia s POO.</a:t>
            </a:r>
          </a:p>
          <a:p>
            <a:r>
              <a:rPr lang="sk-SK" sz="3200" b="1" dirty="0">
                <a:solidFill>
                  <a:srgbClr val="0289BD"/>
                </a:solidFill>
                <a:latin typeface="Lato Light" panose="020F0502020204030203"/>
                <a:ea typeface="Roboto Medium" panose="02000000000000000000" pitchFamily="2" charset="0"/>
                <a:cs typeface="Montserrat" charset="0"/>
              </a:rPr>
              <a:t>Zahraniční odborní hodnotitelia.</a:t>
            </a:r>
          </a:p>
        </p:txBody>
      </p:sp>
      <p:cxnSp>
        <p:nvCxnSpPr>
          <p:cNvPr id="21" name="Rovná spojnica 20"/>
          <p:cNvCxnSpPr/>
          <p:nvPr/>
        </p:nvCxnSpPr>
        <p:spPr>
          <a:xfrm flipH="1">
            <a:off x="2006551" y="2968451"/>
            <a:ext cx="4292" cy="2554545"/>
          </a:xfrm>
          <a:prstGeom prst="line">
            <a:avLst/>
          </a:prstGeom>
          <a:ln w="76200">
            <a:solidFill>
              <a:srgbClr val="0289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85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5494" y="2834640"/>
            <a:ext cx="4061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>
                <a:solidFill>
                  <a:srgbClr val="0289BD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Ďakujeme za pozornosť</a:t>
            </a:r>
            <a:r>
              <a:rPr lang="sk-SK" sz="2800" b="1" dirty="0">
                <a:solidFill>
                  <a:srgbClr val="FF7A67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.</a:t>
            </a:r>
            <a:endParaRPr lang="en-US" sz="2800" b="1" dirty="0">
              <a:solidFill>
                <a:srgbClr val="FF7A67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4331" y="6046006"/>
            <a:ext cx="1851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6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</a:t>
            </a:r>
            <a:r>
              <a:rPr lang="sk-SK" sz="16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mhsr</a:t>
            </a:r>
            <a:r>
              <a:rPr lang="id-ID" sz="16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k-SK" sz="16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</a:t>
            </a:r>
            <a:endParaRPr lang="en-US" sz="16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2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565" y="5686380"/>
            <a:ext cx="3009395" cy="82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8711852" y="5869577"/>
            <a:ext cx="2374159" cy="54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69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cc5c8e5f-d5cf-48c3-9b5f-7b6134728260" xsi:nil="true"/>
    <TaxCatchAll xmlns="421375f5-370a-4650-8fe9-f6faac8af305" xsi:nil="true"/>
    <lcf76f155ced4ddcb4097134ff3c332f xmlns="cc5c8e5f-d5cf-48c3-9b5f-7b613472826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4E935AE76EEF24AA10FB5D99CAF32AC" ma:contentTypeVersion="17" ma:contentTypeDescription="Umožňuje vytvoriť nový dokument." ma:contentTypeScope="" ma:versionID="d0ef47ce5d905b3ecd12d4dbe207d47a">
  <xsd:schema xmlns:xsd="http://www.w3.org/2001/XMLSchema" xmlns:xs="http://www.w3.org/2001/XMLSchema" xmlns:p="http://schemas.microsoft.com/office/2006/metadata/properties" xmlns:ns2="cc5c8e5f-d5cf-48c3-9b5f-7b6134728260" xmlns:ns3="421375f5-370a-4650-8fe9-f6faac8af305" targetNamespace="http://schemas.microsoft.com/office/2006/metadata/properties" ma:root="true" ma:fieldsID="a510534de250409a2c7efa6e2801461d" ns2:_="" ns3:_="">
    <xsd:import namespace="cc5c8e5f-d5cf-48c3-9b5f-7b6134728260"/>
    <xsd:import namespace="421375f5-370a-4650-8fe9-f6faac8af3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5c8e5f-d5cf-48c3-9b5f-7b61347282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Značky obrázka" ma:readOnly="false" ma:fieldId="{5cf76f15-5ced-4ddc-b409-7134ff3c332f}" ma:taxonomyMulti="true" ma:sspId="53470ff6-1c61-4f9e-8c6f-d6853ea728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375f5-370a-4650-8fe9-f6faac8af30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f71b4cb-9b21-4841-b525-444442b2f5e8}" ma:internalName="TaxCatchAll" ma:showField="CatchAllData" ma:web="421375f5-370a-4650-8fe9-f6faac8af3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A03850-6BD3-4B18-AEDA-9364409D2C4D}">
  <ds:schemaRefs>
    <ds:schemaRef ds:uri="http://schemas.microsoft.com/office/2006/metadata/properties"/>
    <ds:schemaRef ds:uri="http://schemas.microsoft.com/office/infopath/2007/PartnerControls"/>
    <ds:schemaRef ds:uri="cc5c8e5f-d5cf-48c3-9b5f-7b6134728260"/>
    <ds:schemaRef ds:uri="421375f5-370a-4650-8fe9-f6faac8af305"/>
  </ds:schemaRefs>
</ds:datastoreItem>
</file>

<file path=customXml/itemProps2.xml><?xml version="1.0" encoding="utf-8"?>
<ds:datastoreItem xmlns:ds="http://schemas.openxmlformats.org/officeDocument/2006/customXml" ds:itemID="{527C8EFB-E7F4-4E26-8E3D-34B3D2A7E7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20F173-E6B7-4E6D-8A1D-875E662BB7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5c8e5f-d5cf-48c3-9b5f-7b6134728260"/>
    <ds:schemaRef ds:uri="421375f5-370a-4650-8fe9-f6faac8af3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160</Words>
  <Application>Microsoft Office PowerPoint</Application>
  <PresentationFormat>Širokouhlá</PresentationFormat>
  <Paragraphs>50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Lato Black</vt:lpstr>
      <vt:lpstr>Lato Light</vt:lpstr>
      <vt:lpstr>Poppins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Jando Matej</dc:creator>
  <cp:lastModifiedBy>Dömösová Katarína</cp:lastModifiedBy>
  <cp:revision>2</cp:revision>
  <dcterms:created xsi:type="dcterms:W3CDTF">2023-05-22T11:19:57Z</dcterms:created>
  <dcterms:modified xsi:type="dcterms:W3CDTF">2023-05-23T07:21:33Z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0x01010084E935AE76EEF24AA10FB5D99CAF32AC</vt:lpwstr>
  </property>
</Properties>
</file>