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90" r:id="rId5"/>
    <p:sldMasterId id="2147483670" r:id="rId6"/>
    <p:sldMasterId id="2147483694" r:id="rId7"/>
  </p:sldMasterIdLst>
  <p:notesMasterIdLst>
    <p:notesMasterId r:id="rId22"/>
  </p:notesMasterIdLst>
  <p:handoutMasterIdLst>
    <p:handoutMasterId r:id="rId23"/>
  </p:handoutMasterIdLst>
  <p:sldIdLst>
    <p:sldId id="256" r:id="rId8"/>
    <p:sldId id="257" r:id="rId9"/>
    <p:sldId id="307" r:id="rId10"/>
    <p:sldId id="334" r:id="rId11"/>
    <p:sldId id="324" r:id="rId12"/>
    <p:sldId id="293" r:id="rId13"/>
    <p:sldId id="331" r:id="rId14"/>
    <p:sldId id="320" r:id="rId15"/>
    <p:sldId id="329" r:id="rId16"/>
    <p:sldId id="328" r:id="rId17"/>
    <p:sldId id="321" r:id="rId18"/>
    <p:sldId id="335" r:id="rId19"/>
    <p:sldId id="333" r:id="rId20"/>
    <p:sldId id="322" r:id="rId21"/>
  </p:sldIdLst>
  <p:sldSz cx="12192000" cy="6858000"/>
  <p:notesSz cx="6858000" cy="9144000"/>
  <p:embeddedFontLst>
    <p:embeddedFont>
      <p:font typeface="Segoe UI" panose="020B0502040204020203" pitchFamily="34" charset="0"/>
      <p:regular r:id="rId24"/>
      <p:bold r:id="rId25"/>
      <p:italic r:id="rId26"/>
      <p:boldItalic r:id="rId27"/>
    </p:embeddedFont>
    <p:embeddedFont>
      <p:font typeface="Source Sans Pro" panose="020B0503030403020204" pitchFamily="34" charset="0"/>
      <p:regular r:id="rId28"/>
      <p:bold r:id="rId29"/>
      <p:italic r:id="rId30"/>
      <p:boldItalic r:id="rId31"/>
    </p:embeddedFont>
  </p:embeddedFontLst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93EA786-7D7E-D31D-2E11-5252EA6C127C}" name="Procházka Martin" initials="PM" userId="S::martin.prochazka@vlada.gov.sk::b3966125-bb7d-4bc8-94e0-97141c15a55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5DB"/>
    <a:srgbClr val="1E22AA"/>
    <a:srgbClr val="F47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8B4AFC-FC6A-1CB9-1468-583BA1952D26}" v="152" dt="2024-02-13T09:26:41.535"/>
    <p1510:client id="{31D6B3F4-6CAF-C360-D45C-DFCE5EAA61E0}" v="7" dt="2024-02-13T09:36:50.829"/>
    <p1510:client id="{4CDEB053-2263-418F-A20E-E07A75EF9969}" v="1" dt="2024-02-13T09:27:46.924"/>
    <p1510:client id="{778601D7-EF99-C6FB-4D1C-2E2CA45A0566}" v="20" dt="2024-02-13T06:59:01.248"/>
    <p1510:client id="{C3085BAB-7820-6032-33E1-A13591B16CD5}" v="1" dt="2024-02-13T11:32:03.329"/>
    <p1510:client id="{DBB00585-5F83-1E3E-1FE3-395AE72AF9C6}" v="41" dt="2024-02-12T16:39:48.7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3.fntdata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542F2EE4-043B-F8E4-B90B-6E25F9EEF9F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C63362B2-1DB7-9F06-94BA-3AC8502DC11E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94ADF8-9716-4A89-B1EF-D3CC1F51B976}" type="datetime1">
              <a:rPr lang="sk-S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20. 2. 2024</a:t>
            </a:fld>
            <a:endParaRPr lang="sk-S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9301B8A-CDD4-EF37-E7BB-FDFC30ADA69F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2EE08F9-F95E-DA39-E3BF-756B111449BD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E55229E-81B4-4FFA-945A-6FD444F9C837}" type="slidenum">
              <a:t>‹#›</a:t>
            </a:fld>
            <a:endParaRPr lang="sk-S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3453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453FF-663A-423C-BA76-06B39523E2AD}" type="datetimeFigureOut">
              <a:rPr lang="sk-SK" smtClean="0"/>
              <a:t>20. 2. 2024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84F19-69EB-427E-877D-6EB3BD7255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6009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84F19-69EB-427E-877D-6EB3BD725558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132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sk-SK" baseline="0"/>
          </a:p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84F19-69EB-427E-877D-6EB3BD725558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7325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68FDD-3E53-447D-81DF-317C27DC7D16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0647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k-SK"/>
              <a:t>Potreba</a:t>
            </a:r>
            <a:r>
              <a:rPr lang="sk-SK" baseline="0"/>
              <a:t> mať metodiku platnú od 25. 9. 2023 s istými </a:t>
            </a:r>
            <a:r>
              <a:rPr lang="sk-SK" baseline="0" err="1"/>
              <a:t>prekleňovacími</a:t>
            </a:r>
            <a:r>
              <a:rPr lang="sk-SK" baseline="0"/>
              <a:t> obdobiami</a:t>
            </a:r>
          </a:p>
          <a:p>
            <a:pPr marL="171450" indent="-171450">
              <a:buFontTx/>
              <a:buChar char="-"/>
            </a:pPr>
            <a:r>
              <a:rPr lang="sk-SK" baseline="0"/>
              <a:t>Tlak EK</a:t>
            </a:r>
          </a:p>
          <a:p>
            <a:pPr marL="171450" indent="-171450">
              <a:buFontTx/>
              <a:buChar char="-"/>
            </a:pPr>
            <a:r>
              <a:rPr lang="sk-SK" baseline="0"/>
              <a:t>Je to súčasťou míľnika 3. </a:t>
            </a:r>
            <a:r>
              <a:rPr lang="sk-SK" baseline="0" err="1"/>
              <a:t>ŽoP</a:t>
            </a:r>
            <a:endParaRPr lang="sk-SK" baseline="0"/>
          </a:p>
          <a:p>
            <a:pPr marL="171450" indent="-171450">
              <a:buFontTx/>
              <a:buChar char="-"/>
            </a:pPr>
            <a:r>
              <a:rPr lang="sk-SK"/>
              <a:t>Dôležité je, že ZM pokrýva rôzne</a:t>
            </a:r>
            <a:r>
              <a:rPr lang="sk-SK" baseline="0"/>
              <a:t> spôsoby podpory </a:t>
            </a:r>
            <a:r>
              <a:rPr lang="sk-SK" baseline="0" err="1"/>
              <a:t>VaI</a:t>
            </a:r>
            <a:r>
              <a:rPr lang="sk-SK" baseline="0"/>
              <a:t>, takže nemôže ísť do extrémnych detailov, zároveň rôzne nástroje požívajú rôzne pojmy, takže v tomto môžu byť tiež rozdiely. </a:t>
            </a:r>
          </a:p>
          <a:p>
            <a:pPr marL="171450" indent="-171450">
              <a:buFontTx/>
              <a:buChar char="-"/>
            </a:pPr>
            <a:r>
              <a:rPr lang="sk-SK" baseline="0"/>
              <a:t>Museli sme sa prispôsobiť ja platnej legislatíve. </a:t>
            </a:r>
          </a:p>
          <a:p>
            <a:pPr marL="171450" indent="-171450">
              <a:buFontTx/>
              <a:buChar char="-"/>
            </a:pPr>
            <a:r>
              <a:rPr lang="sk-SK" baseline="0"/>
              <a:t>Je to živý dokument, ktorý sa môže meniť a bude určite meniť. </a:t>
            </a:r>
          </a:p>
          <a:p>
            <a:pPr marL="171450" indent="-171450">
              <a:buFontTx/>
              <a:buChar char="-"/>
            </a:pPr>
            <a:r>
              <a:rPr lang="sk-SK" baseline="0"/>
              <a:t>Poďakovanie rezortom za konštruktívnu </a:t>
            </a:r>
            <a:r>
              <a:rPr lang="sk-SK" baseline="0" err="1"/>
              <a:t>diskusu</a:t>
            </a:r>
            <a:endParaRPr lang="sk-SK" baseline="0"/>
          </a:p>
          <a:p>
            <a:pPr marL="628650" lvl="1" indent="-171450">
              <a:buFontTx/>
              <a:buChar char="-"/>
            </a:pPr>
            <a:r>
              <a:rPr lang="sk-SK" baseline="0"/>
              <a:t>Prebehli </a:t>
            </a:r>
            <a:r>
              <a:rPr lang="sk-SK" baseline="0" err="1"/>
              <a:t>rozporové</a:t>
            </a:r>
            <a:r>
              <a:rPr lang="sk-SK" baseline="0"/>
              <a:t> konania so všetkými rezortami, ktoré poskytujú financovanie</a:t>
            </a:r>
          </a:p>
          <a:p>
            <a:pPr marL="628650" lvl="1" indent="-171450">
              <a:buFontTx/>
              <a:buChar char="-"/>
            </a:pPr>
            <a:r>
              <a:rPr lang="sk-SK" baseline="0"/>
              <a:t>4. 9. bola zaslaná RVVTI</a:t>
            </a:r>
          </a:p>
          <a:p>
            <a:pPr marL="628650" lvl="1" indent="-171450">
              <a:buFontTx/>
              <a:buChar char="-"/>
            </a:pPr>
            <a:r>
              <a:rPr lang="sk-SK" baseline="0"/>
              <a:t>6. 9. bola prezentovaná na koordinačnej platforme</a:t>
            </a:r>
          </a:p>
          <a:p>
            <a:pPr marL="628650" lvl="1" indent="-171450">
              <a:buFontTx/>
              <a:buChar char="-"/>
            </a:pPr>
            <a:endParaRPr lang="sk-SK" baseline="0"/>
          </a:p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84F19-69EB-427E-877D-6EB3BD725558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2802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D1586-D848-D60E-E270-6AEF20D69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5EFA7795-C889-C1AE-D85E-121A3D17B0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31EA557C-51B0-788D-5F4C-FB73C8E930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k-SK"/>
              <a:t>Potreba</a:t>
            </a:r>
            <a:r>
              <a:rPr lang="sk-SK" baseline="0"/>
              <a:t> mať metodiku platnú od 25. 9. 2023 s istými </a:t>
            </a:r>
            <a:r>
              <a:rPr lang="sk-SK" baseline="0" err="1"/>
              <a:t>prekleňovacími</a:t>
            </a:r>
            <a:r>
              <a:rPr lang="sk-SK" baseline="0"/>
              <a:t> obdobiami</a:t>
            </a:r>
          </a:p>
          <a:p>
            <a:pPr marL="171450" indent="-171450">
              <a:buFontTx/>
              <a:buChar char="-"/>
            </a:pPr>
            <a:r>
              <a:rPr lang="sk-SK" baseline="0"/>
              <a:t>Tlak EK</a:t>
            </a:r>
          </a:p>
          <a:p>
            <a:pPr marL="171450" indent="-171450">
              <a:buFontTx/>
              <a:buChar char="-"/>
            </a:pPr>
            <a:r>
              <a:rPr lang="sk-SK" baseline="0"/>
              <a:t>Je to súčasťou míľnika 3. </a:t>
            </a:r>
            <a:r>
              <a:rPr lang="sk-SK" baseline="0" err="1"/>
              <a:t>ŽoP</a:t>
            </a:r>
            <a:endParaRPr lang="sk-SK" baseline="0"/>
          </a:p>
          <a:p>
            <a:pPr marL="171450" indent="-171450">
              <a:buFontTx/>
              <a:buChar char="-"/>
            </a:pPr>
            <a:r>
              <a:rPr lang="sk-SK"/>
              <a:t>Dôležité je, že ZM pokrýva rôzne</a:t>
            </a:r>
            <a:r>
              <a:rPr lang="sk-SK" baseline="0"/>
              <a:t> spôsoby podpory </a:t>
            </a:r>
            <a:r>
              <a:rPr lang="sk-SK" baseline="0" err="1"/>
              <a:t>VaI</a:t>
            </a:r>
            <a:r>
              <a:rPr lang="sk-SK" baseline="0"/>
              <a:t>, takže nemôže ísť do extrémnych detailov, zároveň rôzne nástroje požívajú rôzne pojmy, takže v tomto môžu byť tiež rozdiely. </a:t>
            </a:r>
          </a:p>
          <a:p>
            <a:pPr marL="171450" indent="-171450">
              <a:buFontTx/>
              <a:buChar char="-"/>
            </a:pPr>
            <a:r>
              <a:rPr lang="sk-SK" baseline="0"/>
              <a:t>Museli sme sa prispôsobiť ja platnej legislatíve. </a:t>
            </a:r>
          </a:p>
          <a:p>
            <a:pPr marL="171450" indent="-171450">
              <a:buFontTx/>
              <a:buChar char="-"/>
            </a:pPr>
            <a:r>
              <a:rPr lang="sk-SK" baseline="0"/>
              <a:t>Je to živý dokument, ktorý sa môže meniť a bude určite meniť. </a:t>
            </a:r>
          </a:p>
          <a:p>
            <a:pPr marL="171450" indent="-171450">
              <a:buFontTx/>
              <a:buChar char="-"/>
            </a:pPr>
            <a:r>
              <a:rPr lang="sk-SK" baseline="0"/>
              <a:t>Poďakovanie rezortom za konštruktívnu </a:t>
            </a:r>
            <a:r>
              <a:rPr lang="sk-SK" baseline="0" err="1"/>
              <a:t>diskusu</a:t>
            </a:r>
            <a:endParaRPr lang="sk-SK" baseline="0"/>
          </a:p>
          <a:p>
            <a:pPr marL="628650" lvl="1" indent="-171450">
              <a:buFontTx/>
              <a:buChar char="-"/>
            </a:pPr>
            <a:r>
              <a:rPr lang="sk-SK" baseline="0"/>
              <a:t>Prebehli </a:t>
            </a:r>
            <a:r>
              <a:rPr lang="sk-SK" baseline="0" err="1"/>
              <a:t>rozporové</a:t>
            </a:r>
            <a:r>
              <a:rPr lang="sk-SK" baseline="0"/>
              <a:t> konania so všetkými rezortami, ktoré poskytujú financovanie</a:t>
            </a:r>
          </a:p>
          <a:p>
            <a:pPr marL="628650" lvl="1" indent="-171450">
              <a:buFontTx/>
              <a:buChar char="-"/>
            </a:pPr>
            <a:r>
              <a:rPr lang="sk-SK" baseline="0"/>
              <a:t>4. 9. bola zaslaná RVVTI</a:t>
            </a:r>
          </a:p>
          <a:p>
            <a:pPr marL="628650" lvl="1" indent="-171450">
              <a:buFontTx/>
              <a:buChar char="-"/>
            </a:pPr>
            <a:r>
              <a:rPr lang="sk-SK" baseline="0"/>
              <a:t>6. 9. bola prezentovaná na koordinačnej platforme</a:t>
            </a:r>
          </a:p>
          <a:p>
            <a:pPr marL="628650" lvl="1" indent="-171450">
              <a:buFontTx/>
              <a:buChar char="-"/>
            </a:pPr>
            <a:endParaRPr lang="sk-SK" baseline="0"/>
          </a:p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654AA12-EB04-FE00-A8DE-AFF8015112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84F19-69EB-427E-877D-6EB3BD725558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6329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8A131-360F-661A-C86E-501B28D66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44B02D80-EFDA-9DB1-FC91-3B54F49AFE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973CD269-18FD-5C6E-FBDE-37FBE4CCB8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k-SK"/>
              <a:t>Potreba</a:t>
            </a:r>
            <a:r>
              <a:rPr lang="sk-SK" baseline="0"/>
              <a:t> mať metodiku platnú od 25. 9. 2023 s istými </a:t>
            </a:r>
            <a:r>
              <a:rPr lang="sk-SK" baseline="0" err="1"/>
              <a:t>prekleňovacími</a:t>
            </a:r>
            <a:r>
              <a:rPr lang="sk-SK" baseline="0"/>
              <a:t> obdobiami</a:t>
            </a:r>
          </a:p>
          <a:p>
            <a:pPr marL="171450" indent="-171450">
              <a:buFontTx/>
              <a:buChar char="-"/>
            </a:pPr>
            <a:r>
              <a:rPr lang="sk-SK" baseline="0"/>
              <a:t>Tlak EK</a:t>
            </a:r>
          </a:p>
          <a:p>
            <a:pPr marL="171450" indent="-171450">
              <a:buFontTx/>
              <a:buChar char="-"/>
            </a:pPr>
            <a:r>
              <a:rPr lang="sk-SK" baseline="0"/>
              <a:t>Je to súčasťou míľnika 3. </a:t>
            </a:r>
            <a:r>
              <a:rPr lang="sk-SK" baseline="0" err="1"/>
              <a:t>ŽoP</a:t>
            </a:r>
            <a:endParaRPr lang="sk-SK" baseline="0"/>
          </a:p>
          <a:p>
            <a:pPr marL="171450" indent="-171450">
              <a:buFontTx/>
              <a:buChar char="-"/>
            </a:pPr>
            <a:r>
              <a:rPr lang="sk-SK"/>
              <a:t>Dôležité je, že ZM pokrýva rôzne</a:t>
            </a:r>
            <a:r>
              <a:rPr lang="sk-SK" baseline="0"/>
              <a:t> spôsoby podpory </a:t>
            </a:r>
            <a:r>
              <a:rPr lang="sk-SK" baseline="0" err="1"/>
              <a:t>VaI</a:t>
            </a:r>
            <a:r>
              <a:rPr lang="sk-SK" baseline="0"/>
              <a:t>, takže nemôže ísť do extrémnych detailov, zároveň rôzne nástroje požívajú rôzne pojmy, takže v tomto môžu byť tiež rozdiely. </a:t>
            </a:r>
          </a:p>
          <a:p>
            <a:pPr marL="171450" indent="-171450">
              <a:buFontTx/>
              <a:buChar char="-"/>
            </a:pPr>
            <a:r>
              <a:rPr lang="sk-SK" baseline="0"/>
              <a:t>Museli sme sa prispôsobiť ja platnej legislatíve. </a:t>
            </a:r>
          </a:p>
          <a:p>
            <a:pPr marL="171450" indent="-171450">
              <a:buFontTx/>
              <a:buChar char="-"/>
            </a:pPr>
            <a:r>
              <a:rPr lang="sk-SK" baseline="0"/>
              <a:t>Je to živý dokument, ktorý sa môže meniť a bude určite meniť. </a:t>
            </a:r>
          </a:p>
          <a:p>
            <a:pPr marL="171450" indent="-171450">
              <a:buFontTx/>
              <a:buChar char="-"/>
            </a:pPr>
            <a:r>
              <a:rPr lang="sk-SK" baseline="0"/>
              <a:t>Poďakovanie rezortom za konštruktívnu </a:t>
            </a:r>
            <a:r>
              <a:rPr lang="sk-SK" baseline="0" err="1"/>
              <a:t>diskusu</a:t>
            </a:r>
            <a:endParaRPr lang="sk-SK" baseline="0"/>
          </a:p>
          <a:p>
            <a:pPr marL="628650" lvl="1" indent="-171450">
              <a:buFontTx/>
              <a:buChar char="-"/>
            </a:pPr>
            <a:r>
              <a:rPr lang="sk-SK" baseline="0"/>
              <a:t>Prebehli </a:t>
            </a:r>
            <a:r>
              <a:rPr lang="sk-SK" baseline="0" err="1"/>
              <a:t>rozporové</a:t>
            </a:r>
            <a:r>
              <a:rPr lang="sk-SK" baseline="0"/>
              <a:t> konania so všetkými rezortami, ktoré poskytujú financovanie</a:t>
            </a:r>
          </a:p>
          <a:p>
            <a:pPr marL="628650" lvl="1" indent="-171450">
              <a:buFontTx/>
              <a:buChar char="-"/>
            </a:pPr>
            <a:r>
              <a:rPr lang="sk-SK" baseline="0"/>
              <a:t>4. 9. bola zaslaná RVVTI</a:t>
            </a:r>
          </a:p>
          <a:p>
            <a:pPr marL="628650" lvl="1" indent="-171450">
              <a:buFontTx/>
              <a:buChar char="-"/>
            </a:pPr>
            <a:r>
              <a:rPr lang="sk-SK" baseline="0"/>
              <a:t>6. 9. bola prezentovaná na koordinačnej platforme</a:t>
            </a:r>
          </a:p>
          <a:p>
            <a:pPr marL="628650" lvl="1" indent="-171450">
              <a:buFontTx/>
              <a:buChar char="-"/>
            </a:pPr>
            <a:endParaRPr lang="sk-SK" baseline="0"/>
          </a:p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5754ECC-A650-3418-F2B3-A1CB5E51EA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84F19-69EB-427E-877D-6EB3BD725558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2442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30417-C937-1B34-1F40-7764EBE72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D88BD117-D042-FB08-C7D7-6ABF1835CF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1D42342-E12B-FAD1-F199-905883A9BB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k-SK"/>
              <a:t>Potreba</a:t>
            </a:r>
            <a:r>
              <a:rPr lang="sk-SK" baseline="0"/>
              <a:t> mať metodiku platnú od 25. 9. 2023 s istými </a:t>
            </a:r>
            <a:r>
              <a:rPr lang="sk-SK" baseline="0" err="1"/>
              <a:t>prekleňovacími</a:t>
            </a:r>
            <a:r>
              <a:rPr lang="sk-SK" baseline="0"/>
              <a:t> obdobiami</a:t>
            </a:r>
          </a:p>
          <a:p>
            <a:pPr marL="171450" indent="-171450">
              <a:buFontTx/>
              <a:buChar char="-"/>
            </a:pPr>
            <a:r>
              <a:rPr lang="sk-SK" baseline="0"/>
              <a:t>Tlak EK</a:t>
            </a:r>
          </a:p>
          <a:p>
            <a:pPr marL="171450" indent="-171450">
              <a:buFontTx/>
              <a:buChar char="-"/>
            </a:pPr>
            <a:r>
              <a:rPr lang="sk-SK" baseline="0"/>
              <a:t>Je to súčasťou míľnika 3. </a:t>
            </a:r>
            <a:r>
              <a:rPr lang="sk-SK" baseline="0" err="1"/>
              <a:t>ŽoP</a:t>
            </a:r>
            <a:endParaRPr lang="sk-SK" baseline="0"/>
          </a:p>
          <a:p>
            <a:pPr marL="171450" indent="-171450">
              <a:buFontTx/>
              <a:buChar char="-"/>
            </a:pPr>
            <a:r>
              <a:rPr lang="sk-SK"/>
              <a:t>Dôležité je, že ZM pokrýva rôzne</a:t>
            </a:r>
            <a:r>
              <a:rPr lang="sk-SK" baseline="0"/>
              <a:t> spôsoby podpory </a:t>
            </a:r>
            <a:r>
              <a:rPr lang="sk-SK" baseline="0" err="1"/>
              <a:t>VaI</a:t>
            </a:r>
            <a:r>
              <a:rPr lang="sk-SK" baseline="0"/>
              <a:t>, takže nemôže ísť do extrémnych detailov, zároveň rôzne nástroje požívajú rôzne pojmy, takže v tomto môžu byť tiež rozdiely. </a:t>
            </a:r>
          </a:p>
          <a:p>
            <a:pPr marL="171450" indent="-171450">
              <a:buFontTx/>
              <a:buChar char="-"/>
            </a:pPr>
            <a:r>
              <a:rPr lang="sk-SK" baseline="0"/>
              <a:t>Museli sme sa prispôsobiť ja platnej legislatíve. </a:t>
            </a:r>
          </a:p>
          <a:p>
            <a:pPr marL="171450" indent="-171450">
              <a:buFontTx/>
              <a:buChar char="-"/>
            </a:pPr>
            <a:r>
              <a:rPr lang="sk-SK" baseline="0"/>
              <a:t>Je to živý dokument, ktorý sa môže meniť a bude určite meniť. </a:t>
            </a:r>
          </a:p>
          <a:p>
            <a:pPr marL="171450" indent="-171450">
              <a:buFontTx/>
              <a:buChar char="-"/>
            </a:pPr>
            <a:r>
              <a:rPr lang="sk-SK" baseline="0"/>
              <a:t>Poďakovanie rezortom za konštruktívnu </a:t>
            </a:r>
            <a:r>
              <a:rPr lang="sk-SK" baseline="0" err="1"/>
              <a:t>diskusu</a:t>
            </a:r>
            <a:endParaRPr lang="sk-SK" baseline="0"/>
          </a:p>
          <a:p>
            <a:pPr marL="628650" lvl="1" indent="-171450">
              <a:buFontTx/>
              <a:buChar char="-"/>
            </a:pPr>
            <a:r>
              <a:rPr lang="sk-SK" baseline="0"/>
              <a:t>Prebehli </a:t>
            </a:r>
            <a:r>
              <a:rPr lang="sk-SK" baseline="0" err="1"/>
              <a:t>rozporové</a:t>
            </a:r>
            <a:r>
              <a:rPr lang="sk-SK" baseline="0"/>
              <a:t> konania so všetkými rezortami, ktoré poskytujú financovanie</a:t>
            </a:r>
          </a:p>
          <a:p>
            <a:pPr marL="628650" lvl="1" indent="-171450">
              <a:buFontTx/>
              <a:buChar char="-"/>
            </a:pPr>
            <a:r>
              <a:rPr lang="sk-SK" baseline="0"/>
              <a:t>4. 9. bola zaslaná RVVTI</a:t>
            </a:r>
          </a:p>
          <a:p>
            <a:pPr marL="628650" lvl="1" indent="-171450">
              <a:buFontTx/>
              <a:buChar char="-"/>
            </a:pPr>
            <a:r>
              <a:rPr lang="sk-SK" baseline="0"/>
              <a:t>6. 9. bola prezentovaná na koordinačnej platforme</a:t>
            </a:r>
          </a:p>
          <a:p>
            <a:pPr marL="628650" lvl="1" indent="-171450">
              <a:buFontTx/>
              <a:buChar char="-"/>
            </a:pPr>
            <a:endParaRPr lang="sk-SK" baseline="0"/>
          </a:p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D07595E-17FA-8E9C-1A5C-0525C841E0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84F19-69EB-427E-877D-6EB3BD725558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2513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6">
            <a:extLst>
              <a:ext uri="{FF2B5EF4-FFF2-40B4-BE49-F238E27FC236}">
                <a16:creationId xmlns:a16="http://schemas.microsoft.com/office/drawing/2014/main" id="{FEFA3E00-AE5A-FB87-7DAE-7C334D021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591" y="3382566"/>
            <a:ext cx="126744" cy="13157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7">
            <a:extLst>
              <a:ext uri="{FF2B5EF4-FFF2-40B4-BE49-F238E27FC236}">
                <a16:creationId xmlns:a16="http://schemas.microsoft.com/office/drawing/2014/main" id="{C96311AA-F124-6274-DB0A-6CAC1857E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6944" y="3725705"/>
            <a:ext cx="1525071" cy="15314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3">
            <a:extLst>
              <a:ext uri="{FF2B5EF4-FFF2-40B4-BE49-F238E27FC236}">
                <a16:creationId xmlns:a16="http://schemas.microsoft.com/office/drawing/2014/main" id="{683743E2-3C21-9E1C-8350-D98B6FF58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3635" y="5266707"/>
            <a:ext cx="1603993" cy="9611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ok 15">
            <a:extLst>
              <a:ext uri="{FF2B5EF4-FFF2-40B4-BE49-F238E27FC236}">
                <a16:creationId xmlns:a16="http://schemas.microsoft.com/office/drawing/2014/main" id="{2A98B85A-3070-55E0-94BF-F5C887A881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5371" y="645082"/>
            <a:ext cx="1361696" cy="127261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ok 17">
            <a:extLst>
              <a:ext uri="{FF2B5EF4-FFF2-40B4-BE49-F238E27FC236}">
                <a16:creationId xmlns:a16="http://schemas.microsoft.com/office/drawing/2014/main" id="{E9C39B7B-A674-7292-9294-D3508D4073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5833" y="2707484"/>
            <a:ext cx="565217" cy="5714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Zástupný text 28">
            <a:extLst>
              <a:ext uri="{FF2B5EF4-FFF2-40B4-BE49-F238E27FC236}">
                <a16:creationId xmlns:a16="http://schemas.microsoft.com/office/drawing/2014/main" id="{D1F86F5A-0C27-F0B0-B978-F190EF00C79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966337" y="3247665"/>
            <a:ext cx="6262597" cy="20834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sz="5800" b="1" i="0" u="none" strike="noStrike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172039332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8">
            <a:extLst>
              <a:ext uri="{FF2B5EF4-FFF2-40B4-BE49-F238E27FC236}">
                <a16:creationId xmlns:a16="http://schemas.microsoft.com/office/drawing/2014/main" id="{60BCFEFB-DD81-A135-A00F-CF1C9D0BE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2464" y="5622820"/>
            <a:ext cx="639335" cy="5963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10">
            <a:extLst>
              <a:ext uri="{FF2B5EF4-FFF2-40B4-BE49-F238E27FC236}">
                <a16:creationId xmlns:a16="http://schemas.microsoft.com/office/drawing/2014/main" id="{55B02AED-3063-EF80-FC35-1FFB9EE47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904" y="634273"/>
            <a:ext cx="380134" cy="3801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2">
            <a:extLst>
              <a:ext uri="{FF2B5EF4-FFF2-40B4-BE49-F238E27FC236}">
                <a16:creationId xmlns:a16="http://schemas.microsoft.com/office/drawing/2014/main" id="{ECE52CE2-2B01-FED0-0740-418A5950E0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4734" y="1152528"/>
            <a:ext cx="381003" cy="381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ok 14">
            <a:extLst>
              <a:ext uri="{FF2B5EF4-FFF2-40B4-BE49-F238E27FC236}">
                <a16:creationId xmlns:a16="http://schemas.microsoft.com/office/drawing/2014/main" id="{B9E45B38-6CD1-9A6C-8077-9CF8CF70D5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4333" y="634273"/>
            <a:ext cx="1860762" cy="2352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ok 16">
            <a:extLst>
              <a:ext uri="{FF2B5EF4-FFF2-40B4-BE49-F238E27FC236}">
                <a16:creationId xmlns:a16="http://schemas.microsoft.com/office/drawing/2014/main" id="{F40BF4A7-787B-E70D-C036-20CD4A8838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284" y="2571699"/>
            <a:ext cx="60065" cy="2238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12D6DB33-595C-9182-91C6-47612B922E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3118" y="2468075"/>
            <a:ext cx="8366915" cy="7780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+ MÁLO TEXTU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971275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8">
            <a:extLst>
              <a:ext uri="{FF2B5EF4-FFF2-40B4-BE49-F238E27FC236}">
                <a16:creationId xmlns:a16="http://schemas.microsoft.com/office/drawing/2014/main" id="{31873FD7-AE69-9CC9-7269-EF69B29F5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2464" y="5622820"/>
            <a:ext cx="639335" cy="5963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12">
            <a:extLst>
              <a:ext uri="{FF2B5EF4-FFF2-40B4-BE49-F238E27FC236}">
                <a16:creationId xmlns:a16="http://schemas.microsoft.com/office/drawing/2014/main" id="{84B0EB97-3E3A-EEE1-A347-8C0B82528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3771" y="3986692"/>
            <a:ext cx="381003" cy="381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4">
            <a:extLst>
              <a:ext uri="{FF2B5EF4-FFF2-40B4-BE49-F238E27FC236}">
                <a16:creationId xmlns:a16="http://schemas.microsoft.com/office/drawing/2014/main" id="{1EFD3967-309C-47F1-3E63-A30881ED8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4333" y="634273"/>
            <a:ext cx="1860762" cy="2352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ok 16">
            <a:extLst>
              <a:ext uri="{FF2B5EF4-FFF2-40B4-BE49-F238E27FC236}">
                <a16:creationId xmlns:a16="http://schemas.microsoft.com/office/drawing/2014/main" id="{D349BEDB-6420-A136-5C15-D5922734A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048" y="668914"/>
            <a:ext cx="60065" cy="2238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3C214806-4AC6-EFCD-3E03-EEE3BEBCD2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883" y="565291"/>
            <a:ext cx="8366915" cy="7780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+ VEĽA TEXTU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249007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7">
            <a:extLst>
              <a:ext uri="{FF2B5EF4-FFF2-40B4-BE49-F238E27FC236}">
                <a16:creationId xmlns:a16="http://schemas.microsoft.com/office/drawing/2014/main" id="{E0E858F1-FEAC-578A-8573-E05E9C28E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2464" y="5622820"/>
            <a:ext cx="639335" cy="5963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8">
            <a:extLst>
              <a:ext uri="{FF2B5EF4-FFF2-40B4-BE49-F238E27FC236}">
                <a16:creationId xmlns:a16="http://schemas.microsoft.com/office/drawing/2014/main" id="{30C5D481-0232-F6B7-D43F-984529373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3771" y="3986692"/>
            <a:ext cx="381003" cy="381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9">
            <a:extLst>
              <a:ext uri="{FF2B5EF4-FFF2-40B4-BE49-F238E27FC236}">
                <a16:creationId xmlns:a16="http://schemas.microsoft.com/office/drawing/2014/main" id="{D1920908-CBDB-3CC1-C709-09F012404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4331" y="634273"/>
            <a:ext cx="1860767" cy="2352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ok 10">
            <a:extLst>
              <a:ext uri="{FF2B5EF4-FFF2-40B4-BE49-F238E27FC236}">
                <a16:creationId xmlns:a16="http://schemas.microsoft.com/office/drawing/2014/main" id="{C1FBD124-FEDC-5F59-2597-E70893FC5F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048" y="668914"/>
            <a:ext cx="60065" cy="2238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BE708B76-4B58-78D5-9CBD-4840A8908D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883" y="565291"/>
            <a:ext cx="8366915" cy="7780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+ </a:t>
            </a:r>
            <a:r>
              <a:rPr lang="sk-SK"/>
              <a:t>ODRÁŽKY</a:t>
            </a:r>
          </a:p>
        </p:txBody>
      </p:sp>
    </p:spTree>
    <p:extLst>
      <p:ext uri="{BB962C8B-B14F-4D97-AF65-F5344CB8AC3E}">
        <p14:creationId xmlns:p14="http://schemas.microsoft.com/office/powerpoint/2010/main" val="419721535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8">
            <a:extLst>
              <a:ext uri="{FF2B5EF4-FFF2-40B4-BE49-F238E27FC236}">
                <a16:creationId xmlns:a16="http://schemas.microsoft.com/office/drawing/2014/main" id="{746D14B0-DE5C-7AE4-835D-7C6A227FF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2464" y="5622820"/>
            <a:ext cx="639335" cy="5963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16">
            <a:extLst>
              <a:ext uri="{FF2B5EF4-FFF2-40B4-BE49-F238E27FC236}">
                <a16:creationId xmlns:a16="http://schemas.microsoft.com/office/drawing/2014/main" id="{4938C611-53A6-6202-A905-3949C3891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048" y="668914"/>
            <a:ext cx="60065" cy="2238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711CC016-FB82-A240-1CDA-1F2CE3035F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883" y="565291"/>
            <a:ext cx="8366915" cy="7780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2 ČASTI TEXTU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165771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8">
            <a:extLst>
              <a:ext uri="{FF2B5EF4-FFF2-40B4-BE49-F238E27FC236}">
                <a16:creationId xmlns:a16="http://schemas.microsoft.com/office/drawing/2014/main" id="{31873FD7-AE69-9CC9-7269-EF69B29F5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2464" y="5622820"/>
            <a:ext cx="639335" cy="5963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12">
            <a:extLst>
              <a:ext uri="{FF2B5EF4-FFF2-40B4-BE49-F238E27FC236}">
                <a16:creationId xmlns:a16="http://schemas.microsoft.com/office/drawing/2014/main" id="{84B0EB97-3E3A-EEE1-A347-8C0B82528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3771" y="3986692"/>
            <a:ext cx="381003" cy="381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4">
            <a:extLst>
              <a:ext uri="{FF2B5EF4-FFF2-40B4-BE49-F238E27FC236}">
                <a16:creationId xmlns:a16="http://schemas.microsoft.com/office/drawing/2014/main" id="{1EFD3967-309C-47F1-3E63-A30881ED8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4333" y="634273"/>
            <a:ext cx="1860762" cy="2352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ok 16">
            <a:extLst>
              <a:ext uri="{FF2B5EF4-FFF2-40B4-BE49-F238E27FC236}">
                <a16:creationId xmlns:a16="http://schemas.microsoft.com/office/drawing/2014/main" id="{D349BEDB-6420-A136-5C15-D5922734A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048" y="668914"/>
            <a:ext cx="60065" cy="2238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3C214806-4AC6-EFCD-3E03-EEE3BEBCD24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7883" y="565291"/>
            <a:ext cx="8366915" cy="7780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+ TEXT</a:t>
            </a:r>
            <a:r>
              <a:rPr lang="sk-SK"/>
              <a:t> V ODRÁŽKACH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F3A7D6C7-7601-5B9B-E91A-BF9CFB2C2B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49400"/>
            <a:ext cx="8366125" cy="474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  <a:lvl2pPr marL="355600" indent="-228600">
              <a:defRPr sz="2000">
                <a:latin typeface="Source Sans Pro" panose="020B0503030403020204" pitchFamily="34" charset="0"/>
              </a:defRPr>
            </a:lvl2pPr>
            <a:lvl3pPr marL="625475" indent="-228600">
              <a:buFont typeface="Wingdings" panose="05000000000000000000" pitchFamily="2" charset="2"/>
              <a:buChar char=""/>
              <a:defRPr sz="1800">
                <a:latin typeface="Source Sans Pro" panose="020B0503030403020204" pitchFamily="34" charset="0"/>
              </a:defRPr>
            </a:lvl3pPr>
            <a:lvl4pPr marL="895350" indent="-228600">
              <a:buFont typeface="Wingdings" panose="05000000000000000000" pitchFamily="2" charset="2"/>
              <a:buChar char=""/>
              <a:defRPr sz="1600">
                <a:latin typeface="Source Sans Pro" panose="020B0503030403020204" pitchFamily="34" charset="0"/>
              </a:defRPr>
            </a:lvl4pPr>
            <a:lvl5pPr marL="895350" indent="182563">
              <a:buFont typeface="Wingdings" panose="05000000000000000000" pitchFamily="2" charset="2"/>
              <a:buChar char="Ø"/>
              <a:defRPr sz="14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220833716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Nadpis a obsah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Obrázok, na ktorom je text, exteriér, značka/gesto, noc&#10;&#10;Automaticky generovaný popis">
            <a:extLst>
              <a:ext uri="{FF2B5EF4-FFF2-40B4-BE49-F238E27FC236}">
                <a16:creationId xmlns:a16="http://schemas.microsoft.com/office/drawing/2014/main" id="{7F2DBD37-778F-AC7A-2543-2758C0D1CC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75" y="233464"/>
            <a:ext cx="5652984" cy="6400800"/>
          </a:xfrm>
          <a:prstGeom prst="rect">
            <a:avLst/>
          </a:prstGeom>
        </p:spPr>
      </p:pic>
      <p:pic>
        <p:nvPicPr>
          <p:cNvPr id="2" name="Obrázok 7">
            <a:extLst>
              <a:ext uri="{FF2B5EF4-FFF2-40B4-BE49-F238E27FC236}">
                <a16:creationId xmlns:a16="http://schemas.microsoft.com/office/drawing/2014/main" id="{0A66A640-D7E9-992E-459A-C57094381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0035" y="3235329"/>
            <a:ext cx="106599" cy="3699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9">
            <a:extLst>
              <a:ext uri="{FF2B5EF4-FFF2-40B4-BE49-F238E27FC236}">
                <a16:creationId xmlns:a16="http://schemas.microsoft.com/office/drawing/2014/main" id="{211B69A2-EED2-1D33-DB38-AB7DD5830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6970" y="3235329"/>
            <a:ext cx="106599" cy="3699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1">
            <a:extLst>
              <a:ext uri="{FF2B5EF4-FFF2-40B4-BE49-F238E27FC236}">
                <a16:creationId xmlns:a16="http://schemas.microsoft.com/office/drawing/2014/main" id="{42DC56C4-8A0F-E6A9-6C00-C6173BE0F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0550" y="631543"/>
            <a:ext cx="1108976" cy="103886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Zástupný text 28">
            <a:extLst>
              <a:ext uri="{FF2B5EF4-FFF2-40B4-BE49-F238E27FC236}">
                <a16:creationId xmlns:a16="http://schemas.microsoft.com/office/drawing/2014/main" id="{8DA224A4-C6AC-84E7-4829-5CAC3A44F6C8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325026" y="3023289"/>
            <a:ext cx="7538715" cy="9149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sk-SK" sz="5800" b="1" i="0" u="none" strike="noStrike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309956183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8">
            <a:extLst>
              <a:ext uri="{FF2B5EF4-FFF2-40B4-BE49-F238E27FC236}">
                <a16:creationId xmlns:a16="http://schemas.microsoft.com/office/drawing/2014/main" id="{31873FD7-AE69-9CC9-7269-EF69B29F5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2464" y="5622820"/>
            <a:ext cx="639335" cy="5963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12">
            <a:extLst>
              <a:ext uri="{FF2B5EF4-FFF2-40B4-BE49-F238E27FC236}">
                <a16:creationId xmlns:a16="http://schemas.microsoft.com/office/drawing/2014/main" id="{84B0EB97-3E3A-EEE1-A347-8C0B82528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3771" y="3986692"/>
            <a:ext cx="381003" cy="381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4">
            <a:extLst>
              <a:ext uri="{FF2B5EF4-FFF2-40B4-BE49-F238E27FC236}">
                <a16:creationId xmlns:a16="http://schemas.microsoft.com/office/drawing/2014/main" id="{1EFD3967-309C-47F1-3E63-A30881ED8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4333" y="634273"/>
            <a:ext cx="1860762" cy="2352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ok 16">
            <a:extLst>
              <a:ext uri="{FF2B5EF4-FFF2-40B4-BE49-F238E27FC236}">
                <a16:creationId xmlns:a16="http://schemas.microsoft.com/office/drawing/2014/main" id="{D349BEDB-6420-A136-5C15-D5922734A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048" y="668914"/>
            <a:ext cx="60065" cy="2238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3C214806-4AC6-EFCD-3E03-EEE3BEBCD24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7883" y="565291"/>
            <a:ext cx="8366915" cy="7780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+ TEXT</a:t>
            </a:r>
            <a:r>
              <a:rPr lang="sk-SK"/>
              <a:t> V ODRÁŽKACH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F3A7D6C7-7601-5B9B-E91A-BF9CFB2C2B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49400"/>
            <a:ext cx="8366125" cy="474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  <a:lvl2pPr marL="355600" indent="-228600">
              <a:defRPr sz="2000">
                <a:latin typeface="Source Sans Pro" panose="020B0503030403020204" pitchFamily="34" charset="0"/>
              </a:defRPr>
            </a:lvl2pPr>
            <a:lvl3pPr marL="625475" indent="-228600">
              <a:buFont typeface="Wingdings" panose="05000000000000000000" pitchFamily="2" charset="2"/>
              <a:buChar char=""/>
              <a:defRPr sz="1800">
                <a:latin typeface="Source Sans Pro" panose="020B0503030403020204" pitchFamily="34" charset="0"/>
              </a:defRPr>
            </a:lvl3pPr>
            <a:lvl4pPr marL="895350" indent="-228600">
              <a:buFont typeface="Wingdings" panose="05000000000000000000" pitchFamily="2" charset="2"/>
              <a:buChar char=""/>
              <a:defRPr sz="1600">
                <a:latin typeface="Source Sans Pro" panose="020B0503030403020204" pitchFamily="34" charset="0"/>
              </a:defRPr>
            </a:lvl4pPr>
            <a:lvl5pPr marL="895350" indent="182563">
              <a:buFont typeface="Wingdings" panose="05000000000000000000" pitchFamily="2" charset="2"/>
              <a:buChar char="Ø"/>
              <a:defRPr sz="14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400554796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8">
            <a:extLst>
              <a:ext uri="{FF2B5EF4-FFF2-40B4-BE49-F238E27FC236}">
                <a16:creationId xmlns:a16="http://schemas.microsoft.com/office/drawing/2014/main" id="{31873FD7-AE69-9CC9-7269-EF69B29F5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2464" y="5622820"/>
            <a:ext cx="639335" cy="5963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12">
            <a:extLst>
              <a:ext uri="{FF2B5EF4-FFF2-40B4-BE49-F238E27FC236}">
                <a16:creationId xmlns:a16="http://schemas.microsoft.com/office/drawing/2014/main" id="{84B0EB97-3E3A-EEE1-A347-8C0B82528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3771" y="3986692"/>
            <a:ext cx="381003" cy="381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4">
            <a:extLst>
              <a:ext uri="{FF2B5EF4-FFF2-40B4-BE49-F238E27FC236}">
                <a16:creationId xmlns:a16="http://schemas.microsoft.com/office/drawing/2014/main" id="{1EFD3967-309C-47F1-3E63-A30881ED8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4333" y="634273"/>
            <a:ext cx="1860762" cy="2352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ok 16">
            <a:extLst>
              <a:ext uri="{FF2B5EF4-FFF2-40B4-BE49-F238E27FC236}">
                <a16:creationId xmlns:a16="http://schemas.microsoft.com/office/drawing/2014/main" id="{D349BEDB-6420-A136-5C15-D5922734A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048" y="668914"/>
            <a:ext cx="60065" cy="2238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3C214806-4AC6-EFCD-3E03-EEE3BEBCD24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7883" y="565291"/>
            <a:ext cx="8366915" cy="7780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+ TEXT</a:t>
            </a:r>
            <a:r>
              <a:rPr lang="sk-SK"/>
              <a:t> V ODRÁŽKACH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F3A7D6C7-7601-5B9B-E91A-BF9CFB2C2B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49400"/>
            <a:ext cx="8366125" cy="474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  <a:lvl2pPr marL="127000" indent="0">
              <a:buNone/>
              <a:defRPr sz="2000" b="0">
                <a:latin typeface="Source Sans Pro" panose="020B0503030403020204" pitchFamily="34" charset="0"/>
              </a:defRPr>
            </a:lvl2pPr>
            <a:lvl3pPr marL="625475" indent="-228600">
              <a:buFont typeface="Wingdings" panose="05000000000000000000" pitchFamily="2" charset="2"/>
              <a:buChar char=""/>
              <a:defRPr sz="1800">
                <a:latin typeface="Source Sans Pro" panose="020B0503030403020204" pitchFamily="34" charset="0"/>
              </a:defRPr>
            </a:lvl3pPr>
            <a:lvl4pPr marL="895350" indent="-228600">
              <a:buFont typeface="Wingdings" panose="05000000000000000000" pitchFamily="2" charset="2"/>
              <a:buChar char=""/>
              <a:defRPr sz="1600">
                <a:latin typeface="Source Sans Pro" panose="020B0503030403020204" pitchFamily="34" charset="0"/>
              </a:defRPr>
            </a:lvl4pPr>
            <a:lvl5pPr marL="895350" indent="182563">
              <a:buFont typeface="Wingdings" panose="05000000000000000000" pitchFamily="2" charset="2"/>
              <a:buChar char="Ø"/>
              <a:defRPr sz="14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56728092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Obrázok, na ktorom je text, exteriér, značka/gesto, noc&#10;&#10;Automaticky generovaný popis">
            <a:extLst>
              <a:ext uri="{FF2B5EF4-FFF2-40B4-BE49-F238E27FC236}">
                <a16:creationId xmlns:a16="http://schemas.microsoft.com/office/drawing/2014/main" id="{7F2DBD37-778F-AC7A-2543-2758C0D1CC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75" y="233464"/>
            <a:ext cx="5652984" cy="6400800"/>
          </a:xfrm>
          <a:prstGeom prst="rect">
            <a:avLst/>
          </a:prstGeom>
        </p:spPr>
      </p:pic>
      <p:pic>
        <p:nvPicPr>
          <p:cNvPr id="2" name="Obrázok 7">
            <a:extLst>
              <a:ext uri="{FF2B5EF4-FFF2-40B4-BE49-F238E27FC236}">
                <a16:creationId xmlns:a16="http://schemas.microsoft.com/office/drawing/2014/main" id="{0A66A640-D7E9-992E-459A-C57094381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0035" y="3235329"/>
            <a:ext cx="106599" cy="3699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9">
            <a:extLst>
              <a:ext uri="{FF2B5EF4-FFF2-40B4-BE49-F238E27FC236}">
                <a16:creationId xmlns:a16="http://schemas.microsoft.com/office/drawing/2014/main" id="{211B69A2-EED2-1D33-DB38-AB7DD5830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6970" y="3235329"/>
            <a:ext cx="106599" cy="3699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1">
            <a:extLst>
              <a:ext uri="{FF2B5EF4-FFF2-40B4-BE49-F238E27FC236}">
                <a16:creationId xmlns:a16="http://schemas.microsoft.com/office/drawing/2014/main" id="{42DC56C4-8A0F-E6A9-6C00-C6173BE0F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0550" y="631543"/>
            <a:ext cx="1108976" cy="103886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Zástupný text 28">
            <a:extLst>
              <a:ext uri="{FF2B5EF4-FFF2-40B4-BE49-F238E27FC236}">
                <a16:creationId xmlns:a16="http://schemas.microsoft.com/office/drawing/2014/main" id="{8DA224A4-C6AC-84E7-4829-5CAC3A44F6C8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325026" y="3023289"/>
            <a:ext cx="7538715" cy="9149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sk-SK" sz="5800" b="1" i="0" u="none" strike="noStrike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1087914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lavička sekcie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Obrázok, na ktorom je text, značka/gesto&#10;&#10;Automaticky generovaný popis">
            <a:extLst>
              <a:ext uri="{FF2B5EF4-FFF2-40B4-BE49-F238E27FC236}">
                <a16:creationId xmlns:a16="http://schemas.microsoft.com/office/drawing/2014/main" id="{307BFE13-8B54-B967-993D-EB8EA90C05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836" y="227215"/>
            <a:ext cx="5060164" cy="6403570"/>
          </a:xfrm>
          <a:prstGeom prst="rect">
            <a:avLst/>
          </a:prstGeom>
        </p:spPr>
      </p:pic>
      <p:pic>
        <p:nvPicPr>
          <p:cNvPr id="2" name="Obrázok 7">
            <a:extLst>
              <a:ext uri="{FF2B5EF4-FFF2-40B4-BE49-F238E27FC236}">
                <a16:creationId xmlns:a16="http://schemas.microsoft.com/office/drawing/2014/main" id="{D8DE58D2-B81A-B0E6-7401-559A18F8B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6490" y="3241358"/>
            <a:ext cx="104744" cy="3635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8">
            <a:extLst>
              <a:ext uri="{FF2B5EF4-FFF2-40B4-BE49-F238E27FC236}">
                <a16:creationId xmlns:a16="http://schemas.microsoft.com/office/drawing/2014/main" id="{7B8FDD32-1DB3-E1C6-28B1-4A02C1CEA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0550" y="631543"/>
            <a:ext cx="1108976" cy="103886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9">
            <a:extLst>
              <a:ext uri="{FF2B5EF4-FFF2-40B4-BE49-F238E27FC236}">
                <a16:creationId xmlns:a16="http://schemas.microsoft.com/office/drawing/2014/main" id="{BC7D6EC0-38FD-1CF5-5D22-4863AA133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5017" y="3241358"/>
            <a:ext cx="104744" cy="3635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BlokTextu 10">
            <a:extLst>
              <a:ext uri="{FF2B5EF4-FFF2-40B4-BE49-F238E27FC236}">
                <a16:creationId xmlns:a16="http://schemas.microsoft.com/office/drawing/2014/main" id="{69F0E741-82B4-EB0F-EC2C-3AF78101BF87}"/>
              </a:ext>
            </a:extLst>
          </p:cNvPr>
          <p:cNvSpPr txBox="1"/>
          <p:nvPr/>
        </p:nvSpPr>
        <p:spPr>
          <a:xfrm>
            <a:off x="2360953" y="3076736"/>
            <a:ext cx="7491706" cy="800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4600" b="1" i="0" u="none" strike="noStrike" kern="1200" cap="none" spc="0" baseline="0">
              <a:solidFill>
                <a:srgbClr val="FFFFFF"/>
              </a:solidFill>
              <a:uFillTx/>
              <a:latin typeface="Source Sans Pro" pitchFamily="34"/>
              <a:ea typeface="Source Sans Pro" pitchFamily="34"/>
            </a:endParaRPr>
          </a:p>
        </p:txBody>
      </p:sp>
      <p:sp>
        <p:nvSpPr>
          <p:cNvPr id="6" name="Nadpis 16">
            <a:extLst>
              <a:ext uri="{FF2B5EF4-FFF2-40B4-BE49-F238E27FC236}">
                <a16:creationId xmlns:a16="http://schemas.microsoft.com/office/drawing/2014/main" id="{B3CA03C6-451B-032A-AC74-D7E207DA3A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26635" y="3096350"/>
            <a:ext cx="7538715" cy="9149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sk-SK" sz="4600" b="1" i="0" u="none" strike="noStrike" cap="none" spc="0" baseline="0">
                <a:solidFill>
                  <a:srgbClr val="FFFFFF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</p:spTree>
    <p:extLst>
      <p:ext uri="{BB962C8B-B14F-4D97-AF65-F5344CB8AC3E}">
        <p14:creationId xmlns:p14="http://schemas.microsoft.com/office/powerpoint/2010/main" val="168257800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6">
            <a:extLst>
              <a:ext uri="{FF2B5EF4-FFF2-40B4-BE49-F238E27FC236}">
                <a16:creationId xmlns:a16="http://schemas.microsoft.com/office/drawing/2014/main" id="{FEFA3E00-AE5A-FB87-7DAE-7C334D021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591" y="3382566"/>
            <a:ext cx="126744" cy="13157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Zástupný text 28">
            <a:extLst>
              <a:ext uri="{FF2B5EF4-FFF2-40B4-BE49-F238E27FC236}">
                <a16:creationId xmlns:a16="http://schemas.microsoft.com/office/drawing/2014/main" id="{D1F86F5A-0C27-F0B0-B978-F190EF00C79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966337" y="3247665"/>
            <a:ext cx="6262597" cy="20834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sz="5800" b="1" i="0" u="none" strike="noStrike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pic>
        <p:nvPicPr>
          <p:cNvPr id="9" name="Obrázok 8" descr="Obrázok, na ktorom je diagram&#10;&#10;Automaticky generovaný popis">
            <a:extLst>
              <a:ext uri="{FF2B5EF4-FFF2-40B4-BE49-F238E27FC236}">
                <a16:creationId xmlns:a16="http://schemas.microsoft.com/office/drawing/2014/main" id="{A94BE851-A30C-40ED-1300-B4C2822805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0" b="25566"/>
          <a:stretch/>
        </p:blipFill>
        <p:spPr>
          <a:xfrm>
            <a:off x="157905" y="416689"/>
            <a:ext cx="11876190" cy="15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3439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6">
            <a:extLst>
              <a:ext uri="{FF2B5EF4-FFF2-40B4-BE49-F238E27FC236}">
                <a16:creationId xmlns:a16="http://schemas.microsoft.com/office/drawing/2014/main" id="{FEFA3E00-AE5A-FB87-7DAE-7C334D021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591" y="1113929"/>
            <a:ext cx="126744" cy="13157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Zástupný text 28">
            <a:extLst>
              <a:ext uri="{FF2B5EF4-FFF2-40B4-BE49-F238E27FC236}">
                <a16:creationId xmlns:a16="http://schemas.microsoft.com/office/drawing/2014/main" id="{D1F86F5A-0C27-F0B0-B978-F190EF00C79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966337" y="979028"/>
            <a:ext cx="8721673" cy="20834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sz="5400" b="1" i="0" u="none" strike="noStrike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pic>
        <p:nvPicPr>
          <p:cNvPr id="9" name="Obrázok 8" descr="Obrázok, na ktorom je diagram&#10;&#10;Automaticky generovaný popis">
            <a:extLst>
              <a:ext uri="{FF2B5EF4-FFF2-40B4-BE49-F238E27FC236}">
                <a16:creationId xmlns:a16="http://schemas.microsoft.com/office/drawing/2014/main" id="{A94BE851-A30C-40ED-1300-B4C2822805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0" b="25566"/>
          <a:stretch/>
        </p:blipFill>
        <p:spPr>
          <a:xfrm>
            <a:off x="157905" y="4791928"/>
            <a:ext cx="11876190" cy="1527858"/>
          </a:xfrm>
          <a:prstGeom prst="rect">
            <a:avLst/>
          </a:prstGeom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BF79DC8-260B-9877-9C84-603B9893E1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6788" y="3263900"/>
            <a:ext cx="8721222" cy="925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12550942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obrázok 7">
            <a:extLst>
              <a:ext uri="{FF2B5EF4-FFF2-40B4-BE49-F238E27FC236}">
                <a16:creationId xmlns:a16="http://schemas.microsoft.com/office/drawing/2014/main" id="{989405FD-BDE4-10DD-85C7-5072BD78E8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76000" y="1600655"/>
            <a:ext cx="3240000" cy="324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FCECB1D3-ACEF-1893-21A2-740273F25A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25"/>
          <a:stretch/>
        </p:blipFill>
        <p:spPr>
          <a:xfrm>
            <a:off x="11043269" y="5764710"/>
            <a:ext cx="645926" cy="57316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C1A79891-52BF-C860-0962-BA61F5AE6F96}"/>
              </a:ext>
            </a:extLst>
          </p:cNvPr>
          <p:cNvSpPr txBox="1">
            <a:spLocks/>
          </p:cNvSpPr>
          <p:nvPr userDrawn="1"/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000" b="1" i="0" u="none" strike="noStrike" kern="1200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  <a:cs typeface="+mj-cs"/>
              </a:defRPr>
            </a:lvl1pPr>
          </a:lstStyle>
          <a:p>
            <a:r>
              <a:rPr lang="sk-SK">
                <a:solidFill>
                  <a:schemeClr val="bg1"/>
                </a:solidFill>
              </a:rPr>
              <a:t>NADPIS PRE OBRÁZOK </a:t>
            </a:r>
          </a:p>
        </p:txBody>
      </p:sp>
      <p:pic>
        <p:nvPicPr>
          <p:cNvPr id="14" name="Obrázok 7">
            <a:extLst>
              <a:ext uri="{FF2B5EF4-FFF2-40B4-BE49-F238E27FC236}">
                <a16:creationId xmlns:a16="http://schemas.microsoft.com/office/drawing/2014/main" id="{3923CCF3-4107-0B13-934F-3929E3EBC8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28" y="662418"/>
            <a:ext cx="65050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Zástupný text 3">
            <a:extLst>
              <a:ext uri="{FF2B5EF4-FFF2-40B4-BE49-F238E27FC236}">
                <a16:creationId xmlns:a16="http://schemas.microsoft.com/office/drawing/2014/main" id="{220976CC-ABF2-5A09-6D12-FBAA78F88F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6000" y="4983001"/>
            <a:ext cx="3239999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6" name="Zástupný text 5">
            <a:extLst>
              <a:ext uri="{FF2B5EF4-FFF2-40B4-BE49-F238E27FC236}">
                <a16:creationId xmlns:a16="http://schemas.microsoft.com/office/drawing/2014/main" id="{4A523895-4188-5012-91C6-0CEE504885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6000" y="5622048"/>
            <a:ext cx="3239999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143548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obrázok 7">
            <a:extLst>
              <a:ext uri="{FF2B5EF4-FFF2-40B4-BE49-F238E27FC236}">
                <a16:creationId xmlns:a16="http://schemas.microsoft.com/office/drawing/2014/main" id="{989405FD-BDE4-10DD-85C7-5072BD78E8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41521" y="1403886"/>
            <a:ext cx="3240000" cy="324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CC1AD2D-996A-8121-EBC5-3FBDBDE9CE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41520" y="4810916"/>
            <a:ext cx="3239999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E79BA41-AC68-D928-877F-5C5ACB7D09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41520" y="5449963"/>
            <a:ext cx="3239999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FCECB1D3-ACEF-1893-21A2-740273F25A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25"/>
          <a:stretch/>
        </p:blipFill>
        <p:spPr>
          <a:xfrm>
            <a:off x="11043269" y="5764710"/>
            <a:ext cx="645926" cy="57316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C1A79891-52BF-C860-0962-BA61F5AE6F96}"/>
              </a:ext>
            </a:extLst>
          </p:cNvPr>
          <p:cNvSpPr txBox="1">
            <a:spLocks/>
          </p:cNvSpPr>
          <p:nvPr userDrawn="1"/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000" b="1" i="0" u="none" strike="noStrike" kern="1200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  <a:cs typeface="+mj-cs"/>
              </a:defRPr>
            </a:lvl1pPr>
          </a:lstStyle>
          <a:p>
            <a:r>
              <a:rPr lang="sk-SK">
                <a:solidFill>
                  <a:schemeClr val="bg1"/>
                </a:solidFill>
              </a:rPr>
              <a:t>NADPIS PRE 2 OBRÁZKY </a:t>
            </a:r>
          </a:p>
        </p:txBody>
      </p:sp>
      <p:pic>
        <p:nvPicPr>
          <p:cNvPr id="14" name="Obrázok 7">
            <a:extLst>
              <a:ext uri="{FF2B5EF4-FFF2-40B4-BE49-F238E27FC236}">
                <a16:creationId xmlns:a16="http://schemas.microsoft.com/office/drawing/2014/main" id="{3923CCF3-4107-0B13-934F-3929E3EBC8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28" y="662418"/>
            <a:ext cx="65050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Zástupný objekt pre obrázok 7">
            <a:extLst>
              <a:ext uri="{FF2B5EF4-FFF2-40B4-BE49-F238E27FC236}">
                <a16:creationId xmlns:a16="http://schemas.microsoft.com/office/drawing/2014/main" id="{A4B7533A-C8ED-FA25-43CA-1D62C3F93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4049" y="1403886"/>
            <a:ext cx="3240000" cy="324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sp>
        <p:nvSpPr>
          <p:cNvPr id="7" name="Zástupný text 3">
            <a:extLst>
              <a:ext uri="{FF2B5EF4-FFF2-40B4-BE49-F238E27FC236}">
                <a16:creationId xmlns:a16="http://schemas.microsoft.com/office/drawing/2014/main" id="{12973D67-7489-99E2-1122-4563544F7C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64050" y="4810916"/>
            <a:ext cx="3239999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Zástupný text 5">
            <a:extLst>
              <a:ext uri="{FF2B5EF4-FFF2-40B4-BE49-F238E27FC236}">
                <a16:creationId xmlns:a16="http://schemas.microsoft.com/office/drawing/2014/main" id="{FDE521BF-0B82-BF6D-3129-B54A2058E2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64050" y="5449963"/>
            <a:ext cx="3239999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298902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obrázok 7">
            <a:extLst>
              <a:ext uri="{FF2B5EF4-FFF2-40B4-BE49-F238E27FC236}">
                <a16:creationId xmlns:a16="http://schemas.microsoft.com/office/drawing/2014/main" id="{989405FD-BDE4-10DD-85C7-5072BD78E8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9278" y="1648890"/>
            <a:ext cx="2520000" cy="252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CC1AD2D-996A-8121-EBC5-3FBDBDE9CE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9278" y="4366803"/>
            <a:ext cx="2520000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E79BA41-AC68-D928-877F-5C5ACB7D09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9278" y="5005850"/>
            <a:ext cx="2520000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FCECB1D3-ACEF-1893-21A2-740273F25A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25"/>
          <a:stretch/>
        </p:blipFill>
        <p:spPr>
          <a:xfrm>
            <a:off x="11043269" y="5764710"/>
            <a:ext cx="645926" cy="57316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C1A79891-52BF-C860-0962-BA61F5AE6F96}"/>
              </a:ext>
            </a:extLst>
          </p:cNvPr>
          <p:cNvSpPr txBox="1">
            <a:spLocks/>
          </p:cNvSpPr>
          <p:nvPr userDrawn="1"/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000" b="1" i="0" u="none" strike="noStrike" kern="1200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  <a:cs typeface="+mj-cs"/>
              </a:defRPr>
            </a:lvl1pPr>
          </a:lstStyle>
          <a:p>
            <a:r>
              <a:rPr lang="sk-SK">
                <a:solidFill>
                  <a:schemeClr val="bg1"/>
                </a:solidFill>
              </a:rPr>
              <a:t>NADPIS PRE 4 OBRÁZKY </a:t>
            </a:r>
          </a:p>
        </p:txBody>
      </p:sp>
      <p:pic>
        <p:nvPicPr>
          <p:cNvPr id="14" name="Obrázok 7">
            <a:extLst>
              <a:ext uri="{FF2B5EF4-FFF2-40B4-BE49-F238E27FC236}">
                <a16:creationId xmlns:a16="http://schemas.microsoft.com/office/drawing/2014/main" id="{3923CCF3-4107-0B13-934F-3929E3EBC8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28" y="662418"/>
            <a:ext cx="65050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Zástupný objekt pre obrázok 7">
            <a:extLst>
              <a:ext uri="{FF2B5EF4-FFF2-40B4-BE49-F238E27FC236}">
                <a16:creationId xmlns:a16="http://schemas.microsoft.com/office/drawing/2014/main" id="{A4B7533A-C8ED-FA25-43CA-1D62C3F93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2138" y="1648890"/>
            <a:ext cx="2520000" cy="252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sp>
        <p:nvSpPr>
          <p:cNvPr id="7" name="Zástupný objekt pre obrázok 7">
            <a:extLst>
              <a:ext uri="{FF2B5EF4-FFF2-40B4-BE49-F238E27FC236}">
                <a16:creationId xmlns:a16="http://schemas.microsoft.com/office/drawing/2014/main" id="{EC55515E-2D76-6A96-07FB-F083F84433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25708" y="1648890"/>
            <a:ext cx="2520000" cy="252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sp>
        <p:nvSpPr>
          <p:cNvPr id="12" name="Zástupný objekt pre obrázok 7">
            <a:extLst>
              <a:ext uri="{FF2B5EF4-FFF2-40B4-BE49-F238E27FC236}">
                <a16:creationId xmlns:a16="http://schemas.microsoft.com/office/drawing/2014/main" id="{430A7C70-5738-8E97-F369-F2427058946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78568" y="1648890"/>
            <a:ext cx="2520000" cy="252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sp>
        <p:nvSpPr>
          <p:cNvPr id="17" name="Zástupný text 3">
            <a:extLst>
              <a:ext uri="{FF2B5EF4-FFF2-40B4-BE49-F238E27FC236}">
                <a16:creationId xmlns:a16="http://schemas.microsoft.com/office/drawing/2014/main" id="{AC741B83-57AC-8A89-E853-88FCF242CD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25708" y="4366803"/>
            <a:ext cx="2520000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</a:t>
            </a:r>
          </a:p>
        </p:txBody>
      </p:sp>
      <p:sp>
        <p:nvSpPr>
          <p:cNvPr id="18" name="Zástupný text 5">
            <a:extLst>
              <a:ext uri="{FF2B5EF4-FFF2-40B4-BE49-F238E27FC236}">
                <a16:creationId xmlns:a16="http://schemas.microsoft.com/office/drawing/2014/main" id="{A50F4753-9AEF-70D6-8821-992C0D66B3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25708" y="5005850"/>
            <a:ext cx="2520000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9" name="Zástupný text 3">
            <a:extLst>
              <a:ext uri="{FF2B5EF4-FFF2-40B4-BE49-F238E27FC236}">
                <a16:creationId xmlns:a16="http://schemas.microsoft.com/office/drawing/2014/main" id="{7FACBEC2-FF62-B28B-3D4C-8B536F20EE9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52138" y="4366803"/>
            <a:ext cx="2520000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</a:t>
            </a:r>
          </a:p>
        </p:txBody>
      </p:sp>
      <p:sp>
        <p:nvSpPr>
          <p:cNvPr id="20" name="Zástupný text 5">
            <a:extLst>
              <a:ext uri="{FF2B5EF4-FFF2-40B4-BE49-F238E27FC236}">
                <a16:creationId xmlns:a16="http://schemas.microsoft.com/office/drawing/2014/main" id="{1378B405-18D5-F73B-8DFF-5980E9BDED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52138" y="5005850"/>
            <a:ext cx="2520000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1" name="Zástupný text 3">
            <a:extLst>
              <a:ext uri="{FF2B5EF4-FFF2-40B4-BE49-F238E27FC236}">
                <a16:creationId xmlns:a16="http://schemas.microsoft.com/office/drawing/2014/main" id="{561F0125-C16C-F60B-C948-F820ADE199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878568" y="4366803"/>
            <a:ext cx="2520000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</a:t>
            </a:r>
          </a:p>
        </p:txBody>
      </p:sp>
      <p:sp>
        <p:nvSpPr>
          <p:cNvPr id="22" name="Zástupný text 5">
            <a:extLst>
              <a:ext uri="{FF2B5EF4-FFF2-40B4-BE49-F238E27FC236}">
                <a16:creationId xmlns:a16="http://schemas.microsoft.com/office/drawing/2014/main" id="{9AEEC580-C367-3B25-7913-38CA30268DC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878568" y="5005850"/>
            <a:ext cx="2520000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326297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9">
            <a:extLst>
              <a:ext uri="{FF2B5EF4-FFF2-40B4-BE49-F238E27FC236}">
                <a16:creationId xmlns:a16="http://schemas.microsoft.com/office/drawing/2014/main" id="{E93F9DF4-4FAE-1F16-1494-172DD7934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445" y="2590796"/>
            <a:ext cx="220578" cy="16763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11">
            <a:extLst>
              <a:ext uri="{FF2B5EF4-FFF2-40B4-BE49-F238E27FC236}">
                <a16:creationId xmlns:a16="http://schemas.microsoft.com/office/drawing/2014/main" id="{3722B330-16F5-7AC9-BB05-E010296D2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8971" y="2614073"/>
            <a:ext cx="220580" cy="16298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3">
            <a:extLst>
              <a:ext uri="{FF2B5EF4-FFF2-40B4-BE49-F238E27FC236}">
                <a16:creationId xmlns:a16="http://schemas.microsoft.com/office/drawing/2014/main" id="{7DA4F53C-9135-FF17-E2D6-F4016DA71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0760" y="637440"/>
            <a:ext cx="442056" cy="4357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ok 15">
            <a:extLst>
              <a:ext uri="{FF2B5EF4-FFF2-40B4-BE49-F238E27FC236}">
                <a16:creationId xmlns:a16="http://schemas.microsoft.com/office/drawing/2014/main" id="{328F60FC-0943-6149-CC78-789B92A00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0234" y="1578510"/>
            <a:ext cx="876498" cy="8764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ok 17">
            <a:extLst>
              <a:ext uri="{FF2B5EF4-FFF2-40B4-BE49-F238E27FC236}">
                <a16:creationId xmlns:a16="http://schemas.microsoft.com/office/drawing/2014/main" id="{28224781-D68C-6618-603D-B6E2F514F4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0234" y="1578510"/>
            <a:ext cx="876498" cy="8764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02545800-86E4-32DA-091A-AF63B0210E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3" y="2729694"/>
            <a:ext cx="9144000" cy="124621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4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TOTO JE MYŠLIENKOVÝ</a:t>
            </a:r>
            <a:br>
              <a:rPr lang="en-US"/>
            </a:br>
            <a:r>
              <a:rPr lang="en-US"/>
              <a:t>SLIDE ABY SA ZDÔRAZNILA MYŠLIENKA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63947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81" r:id="rId4"/>
    <p:sldLayoutId id="214748368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56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701" r:id="rId6"/>
    <p:sldLayoutId id="214748370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99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0C783F28-8DA3-42DC-A90F-2AF4818E1AE3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954792" y="3231709"/>
            <a:ext cx="7727814" cy="20834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indent="0">
              <a:buNone/>
            </a:pPr>
            <a:r>
              <a:rPr lang="sk-SK" sz="4800" b="1">
                <a:solidFill>
                  <a:schemeClr val="bg1"/>
                </a:solidFill>
                <a:ea typeface="Source Sans Pro"/>
              </a:rPr>
              <a:t>6. Zasadnutie Koordinačnej platformy RVVTI</a:t>
            </a:r>
          </a:p>
          <a:p>
            <a:pPr marL="0" lvl="0" indent="0">
              <a:buNone/>
            </a:pPr>
            <a:r>
              <a:rPr lang="sk-SK" sz="4800" b="1">
                <a:solidFill>
                  <a:schemeClr val="bg1"/>
                </a:solidFill>
                <a:latin typeface="Source Sans Pro"/>
              </a:rPr>
              <a:t>13.02.2023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2BE493C5-CEFB-0DD0-7F10-1756453A2D3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325026" y="3736355"/>
            <a:ext cx="7538715" cy="914930"/>
          </a:xfrm>
        </p:spPr>
        <p:txBody>
          <a:bodyPr/>
          <a:lstStyle/>
          <a:p>
            <a:endParaRPr lang="en-GB"/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8C88F6DA-5748-62EA-2B1C-4970A4D34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182"/>
              </p:ext>
            </p:extLst>
          </p:nvPr>
        </p:nvGraphicFramePr>
        <p:xfrm>
          <a:off x="0" y="0"/>
          <a:ext cx="12192001" cy="685800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19450">
                  <a:extLst>
                    <a:ext uri="{9D8B030D-6E8A-4147-A177-3AD203B41FA5}">
                      <a16:colId xmlns:a16="http://schemas.microsoft.com/office/drawing/2014/main" val="180405700"/>
                    </a:ext>
                  </a:extLst>
                </a:gridCol>
                <a:gridCol w="5749481">
                  <a:extLst>
                    <a:ext uri="{9D8B030D-6E8A-4147-A177-3AD203B41FA5}">
                      <a16:colId xmlns:a16="http://schemas.microsoft.com/office/drawing/2014/main" val="961759535"/>
                    </a:ext>
                  </a:extLst>
                </a:gridCol>
                <a:gridCol w="6023070">
                  <a:extLst>
                    <a:ext uri="{9D8B030D-6E8A-4147-A177-3AD203B41FA5}">
                      <a16:colId xmlns:a16="http://schemas.microsoft.com/office/drawing/2014/main" val="3144992259"/>
                    </a:ext>
                  </a:extLst>
                </a:gridCol>
              </a:tblGrid>
              <a:tr h="304782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Termín rokovania: september 2024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195757"/>
                  </a:ext>
                </a:extLst>
              </a:tr>
              <a:tr h="675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1.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Návrh zákona o výskume, vývoji a inováciách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ÚPVL - Výskumná a inovačná autorita - Sekretariát Rady (VAIA)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extLst>
                  <a:ext uri="{0D108BD9-81ED-4DB2-BD59-A6C34878D82A}">
                    <a16:rowId xmlns:a16="http://schemas.microsoft.com/office/drawing/2014/main" val="2524957733"/>
                  </a:ext>
                </a:extLst>
              </a:tr>
              <a:tr h="830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2.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Informácia o stave implementácie Národnej stratégie výskumu, vývoja a inovácií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ÚPVL - Výskumná a inovačná autorita - Sekretariát Rady (VAIA)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extLst>
                  <a:ext uri="{0D108BD9-81ED-4DB2-BD59-A6C34878D82A}">
                    <a16:rowId xmlns:a16="http://schemas.microsoft.com/office/drawing/2014/main" val="1048163438"/>
                  </a:ext>
                </a:extLst>
              </a:tr>
              <a:tr h="942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3.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Informácia o stave implementácie programov za oblasť výskumu, vývoja a inovácií financovaných z fondov EÚ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Ministerstvo investícií, regionálneho rozvoja a informatizácie SR 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extLst>
                  <a:ext uri="{0D108BD9-81ED-4DB2-BD59-A6C34878D82A}">
                    <a16:rowId xmlns:a16="http://schemas.microsoft.com/office/drawing/2014/main" val="1365206632"/>
                  </a:ext>
                </a:extLst>
              </a:tr>
              <a:tr h="675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4.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Informácia o procese aktualizácie Súhrnnej správy RIS3 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ÚPVL - Výskumná a inovačná autorita - Sekretariát Rady (VAIA)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extLst>
                  <a:ext uri="{0D108BD9-81ED-4DB2-BD59-A6C34878D82A}">
                    <a16:rowId xmlns:a16="http://schemas.microsoft.com/office/drawing/2014/main" val="3397722994"/>
                  </a:ext>
                </a:extLst>
              </a:tr>
              <a:tr h="304782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Termín rokovania: december 2024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428068"/>
                  </a:ext>
                </a:extLst>
              </a:tr>
              <a:tr h="830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1.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Súhrnná správa z procesu podnikateľského objavovania – aktualizácia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ÚPVL - Výskumná a inovačná autorita - Sekretariát Rady (VAIA)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extLst>
                  <a:ext uri="{0D108BD9-81ED-4DB2-BD59-A6C34878D82A}">
                    <a16:rowId xmlns:a16="http://schemas.microsoft.com/office/drawing/2014/main" val="3783683326"/>
                  </a:ext>
                </a:extLst>
              </a:tr>
              <a:tr h="675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2.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Predbežný plán financovania výskumu, vývoja a inovácií na rok 2025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ÚPVL - Výskumná a inovačná autorita - Sekretariát Rady (VAIA)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extLst>
                  <a:ext uri="{0D108BD9-81ED-4DB2-BD59-A6C34878D82A}">
                    <a16:rowId xmlns:a16="http://schemas.microsoft.com/office/drawing/2014/main" val="69306285"/>
                  </a:ext>
                </a:extLst>
              </a:tr>
              <a:tr h="675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3.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Plán zasadnutí Rady na rok 2025 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ÚPVL - Výskumná a inovačná autorita - Sekretariát Rady (VAIA)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extLst>
                  <a:ext uri="{0D108BD9-81ED-4DB2-BD59-A6C34878D82A}">
                    <a16:rowId xmlns:a16="http://schemas.microsoft.com/office/drawing/2014/main" val="2458209870"/>
                  </a:ext>
                </a:extLst>
              </a:tr>
              <a:tr h="942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4.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Správa o stave výskumu a vývoja v Slovenskej republike a jeho porovnanie so zahraničím za rok 2023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Ministerstvo školstva, výskumu, vývoja a mládeže SR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extLst>
                  <a:ext uri="{0D108BD9-81ED-4DB2-BD59-A6C34878D82A}">
                    <a16:rowId xmlns:a16="http://schemas.microsoft.com/office/drawing/2014/main" val="413346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894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E8DFC-C381-A022-3A68-B445A2AC5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72E0D6-0075-34C0-01C9-60143D0B22E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67919" y="2099004"/>
            <a:ext cx="7538715" cy="6475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pl-PL" b="1">
                <a:solidFill>
                  <a:srgbClr val="FFFFFF"/>
                </a:solidFill>
                <a:latin typeface="Source Sans Pro"/>
              </a:rPr>
              <a:t>Informácia o prijatých zmenách v Predbežnom pláne financovania podpory výskumu, vývoja a inovácií </a:t>
            </a:r>
            <a:endParaRPr lang="sk-SK" b="1">
              <a:solidFill>
                <a:srgbClr val="FFFFFF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19177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3F366-E4F5-3CDE-5146-73FC37AE8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232890-67DF-0F4E-65C6-B7AD00FA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latin typeface="Source Sans Pro"/>
                <a:ea typeface="Source Sans Pro"/>
              </a:rPr>
              <a:t>Zmeny</a:t>
            </a:r>
            <a:r>
              <a:rPr lang="en-GB">
                <a:latin typeface="Source Sans Pro"/>
                <a:ea typeface="Source Sans Pro"/>
              </a:rPr>
              <a:t> v </a:t>
            </a:r>
            <a:r>
              <a:rPr lang="en-GB" err="1">
                <a:latin typeface="Source Sans Pro"/>
                <a:ea typeface="Source Sans Pro"/>
              </a:rPr>
              <a:t>predbežnom</a:t>
            </a:r>
            <a:r>
              <a:rPr lang="en-GB">
                <a:latin typeface="Source Sans Pro"/>
                <a:ea typeface="Source Sans Pro"/>
              </a:rPr>
              <a:t> </a:t>
            </a:r>
            <a:r>
              <a:rPr lang="en-GB" err="1">
                <a:latin typeface="Source Sans Pro"/>
                <a:ea typeface="Source Sans Pro"/>
              </a:rPr>
              <a:t>pláne</a:t>
            </a:r>
            <a:r>
              <a:rPr lang="en-GB">
                <a:latin typeface="Source Sans Pro"/>
                <a:ea typeface="Source Sans Pro"/>
              </a:rPr>
              <a:t> </a:t>
            </a:r>
            <a:r>
              <a:rPr lang="en-GB" err="1">
                <a:latin typeface="Source Sans Pro"/>
                <a:ea typeface="Source Sans Pro"/>
              </a:rPr>
              <a:t>financovania</a:t>
            </a:r>
            <a:endParaRPr lang="en-GB" err="1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4AA71A-DEF2-D306-77DC-80212F2EA3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49400"/>
            <a:ext cx="8518864" cy="4743450"/>
          </a:xfrm>
        </p:spPr>
        <p:txBody>
          <a:bodyPr lIns="91440" tIns="45720" rIns="91440" bIns="45720" anchor="t"/>
          <a:lstStyle/>
          <a:p>
            <a:r>
              <a:rPr lang="sk-SK" b="0" i="1">
                <a:latin typeface="Source Sans Pro"/>
                <a:ea typeface="Source Sans Pro"/>
              </a:rPr>
              <a:t>Doplnenie výziev MIRRI SR: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b="0">
                <a:solidFill>
                  <a:srgbClr val="1E22AA"/>
                </a:solidFill>
                <a:latin typeface="Source Sans Pro"/>
                <a:ea typeface="Source Sans Pro"/>
              </a:rPr>
              <a:t>Podpora výskumu a vývoja v oblasti digitálnej transformácie Slovenska RIS3  </a:t>
            </a:r>
            <a:r>
              <a:rPr lang="sk-SK" b="0" i="1">
                <a:latin typeface="Source Sans Pro"/>
                <a:ea typeface="Source Sans Pro"/>
              </a:rPr>
              <a:t>(49 mil. eur)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b="0">
                <a:solidFill>
                  <a:srgbClr val="1E22AA"/>
                </a:solidFill>
                <a:latin typeface="Source Sans Pro"/>
                <a:ea typeface="Source Sans Pro"/>
              </a:rPr>
              <a:t>Podpora digitálnej ekonomiky RIS3 </a:t>
            </a:r>
            <a:r>
              <a:rPr lang="sk-SK" b="0" i="1">
                <a:latin typeface="Source Sans Pro"/>
                <a:ea typeface="Source Sans Pro"/>
              </a:rPr>
              <a:t>(15 mil. eur)</a:t>
            </a:r>
          </a:p>
        </p:txBody>
      </p:sp>
    </p:spTree>
    <p:extLst>
      <p:ext uri="{BB962C8B-B14F-4D97-AF65-F5344CB8AC3E}">
        <p14:creationId xmlns:p14="http://schemas.microsoft.com/office/powerpoint/2010/main" val="1548003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7CD41-928C-B22A-5334-E2F70A706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6C7671-352A-4316-1267-CC0A5633E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latin typeface="Source Sans Pro"/>
                <a:ea typeface="Source Sans Pro"/>
              </a:rPr>
              <a:t>Zmeny</a:t>
            </a:r>
            <a:r>
              <a:rPr lang="en-GB">
                <a:latin typeface="Source Sans Pro"/>
                <a:ea typeface="Source Sans Pro"/>
              </a:rPr>
              <a:t> v </a:t>
            </a:r>
            <a:r>
              <a:rPr lang="en-GB" err="1">
                <a:latin typeface="Source Sans Pro"/>
                <a:ea typeface="Source Sans Pro"/>
              </a:rPr>
              <a:t>predbežnom</a:t>
            </a:r>
            <a:r>
              <a:rPr lang="en-GB">
                <a:latin typeface="Source Sans Pro"/>
                <a:ea typeface="Source Sans Pro"/>
              </a:rPr>
              <a:t> </a:t>
            </a:r>
            <a:r>
              <a:rPr lang="en-GB" err="1">
                <a:latin typeface="Source Sans Pro"/>
                <a:ea typeface="Source Sans Pro"/>
              </a:rPr>
              <a:t>pláne</a:t>
            </a:r>
            <a:r>
              <a:rPr lang="en-GB">
                <a:latin typeface="Source Sans Pro"/>
                <a:ea typeface="Source Sans Pro"/>
              </a:rPr>
              <a:t> </a:t>
            </a:r>
            <a:r>
              <a:rPr lang="en-GB" err="1">
                <a:latin typeface="Source Sans Pro"/>
                <a:ea typeface="Source Sans Pro"/>
              </a:rPr>
              <a:t>financovania</a:t>
            </a:r>
            <a:endParaRPr lang="en-GB" err="1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B80AC1-D2EE-C173-A319-D498EA0780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49400"/>
            <a:ext cx="8518864" cy="4743450"/>
          </a:xfrm>
        </p:spPr>
        <p:txBody>
          <a:bodyPr lIns="91440" tIns="45720" rIns="91440" bIns="45720" anchor="t"/>
          <a:lstStyle/>
          <a:p>
            <a:pPr marL="285750" indent="-285750">
              <a:buFont typeface="Arial"/>
              <a:buChar char="•"/>
            </a:pPr>
            <a:r>
              <a:rPr lang="sk-SK" b="0">
                <a:solidFill>
                  <a:srgbClr val="1E22AA"/>
                </a:solidFill>
                <a:latin typeface="Source Sans Pro"/>
                <a:ea typeface="Source Sans Pro"/>
              </a:rPr>
              <a:t>Strategický výskum a vývoj prostredníctvom partnerstiev  (1.4.1) -  </a:t>
            </a:r>
            <a:r>
              <a:rPr lang="sk-SK" b="0" i="1">
                <a:solidFill>
                  <a:srgbClr val="000000"/>
                </a:solidFill>
                <a:latin typeface="Source Sans Pro"/>
                <a:ea typeface="Source Sans Pro"/>
              </a:rPr>
              <a:t>zameranie  upravené na vybrané oblasti špecializácie -vypustenie alokácie na doménu Zdravie </a:t>
            </a:r>
            <a:endParaRPr lang="sk-SK">
              <a:solidFill>
                <a:srgbClr val="44546A"/>
              </a:solidFill>
              <a:latin typeface="Source Sans Pro"/>
              <a:ea typeface="Source Sans Pro"/>
            </a:endParaRPr>
          </a:p>
          <a:p>
            <a:pPr marL="285750" indent="-285750">
              <a:buFont typeface="Arial"/>
              <a:buChar char="•"/>
            </a:pPr>
            <a:r>
              <a:rPr lang="sk-SK" b="0">
                <a:solidFill>
                  <a:srgbClr val="1E22AA"/>
                </a:solidFill>
                <a:latin typeface="Source Sans Pro"/>
                <a:ea typeface="Source Sans Pro"/>
              </a:rPr>
              <a:t>Podpora projektov priemyselného výskumu a experimentálneho vývoja (1.6.1. ) - </a:t>
            </a:r>
            <a:r>
              <a:rPr lang="sk-SK" b="0" i="1">
                <a:solidFill>
                  <a:srgbClr val="000000"/>
                </a:solidFill>
                <a:latin typeface="Source Sans Pro"/>
                <a:ea typeface="Source Sans Pro"/>
              </a:rPr>
              <a:t>vypustenie alokácie na doménu Zdravie, zníženie alokácie na 114 mil. eur. Ďalších 32,3 mil. alokuje MH SR na obdobnú výzvu z FST. </a:t>
            </a:r>
            <a:endParaRPr lang="sk-SK" b="0">
              <a:solidFill>
                <a:srgbClr val="1E22AA"/>
              </a:solidFill>
              <a:latin typeface="Source Sans Pro"/>
              <a:ea typeface="Source Sans Pro"/>
            </a:endParaRPr>
          </a:p>
          <a:p>
            <a:pPr marL="342900" indent="-342900">
              <a:buFont typeface="Arial"/>
              <a:buChar char="•"/>
            </a:pPr>
            <a:r>
              <a:rPr lang="sk-SK" b="0" i="1">
                <a:solidFill>
                  <a:srgbClr val="000000"/>
                </a:solidFill>
                <a:latin typeface="Source Sans Pro"/>
                <a:ea typeface="Source Sans Pro"/>
              </a:rPr>
              <a:t>Navýšenie alokácie na podporu infraštruktúry v roku 2025 - </a:t>
            </a:r>
            <a:r>
              <a:rPr lang="sk-SK" b="0">
                <a:solidFill>
                  <a:srgbClr val="1E22AA"/>
                </a:solidFill>
                <a:latin typeface="Source Sans Pro"/>
                <a:ea typeface="Source Sans Pro"/>
              </a:rPr>
              <a:t>Technické zariadenia a laboratórne vybavenie pre výskum (2.2.1.) </a:t>
            </a:r>
            <a:r>
              <a:rPr lang="sk-SK" b="0" i="1">
                <a:solidFill>
                  <a:srgbClr val="000000"/>
                </a:solidFill>
                <a:latin typeface="Source Sans Pro"/>
                <a:ea typeface="Source Sans Pro"/>
              </a:rPr>
              <a:t>z 30 mil.  na 40 - 50 mil. eur  a </a:t>
            </a:r>
            <a:r>
              <a:rPr lang="sk-SK" b="0">
                <a:solidFill>
                  <a:srgbClr val="1E22AA"/>
                </a:solidFill>
                <a:latin typeface="Source Sans Pro"/>
                <a:ea typeface="Source Sans Pro"/>
              </a:rPr>
              <a:t> Podpora veľkých rozvojových inovačných infraštruktúr (2.2.2.) </a:t>
            </a:r>
            <a:r>
              <a:rPr lang="sk-SK" b="0" i="1">
                <a:solidFill>
                  <a:srgbClr val="000000"/>
                </a:solidFill>
                <a:latin typeface="Source Sans Pro"/>
                <a:ea typeface="Source Sans Pro"/>
              </a:rPr>
              <a:t>zo 100 mil. na 200 mil. eur.</a:t>
            </a:r>
            <a:endParaRPr lang="sk-SK">
              <a:solidFill>
                <a:srgbClr val="44546A"/>
              </a:solidFill>
              <a:latin typeface="Source Sans Pro"/>
              <a:ea typeface="Source Sans Pro"/>
            </a:endParaRPr>
          </a:p>
          <a:p>
            <a:pPr marL="342900" indent="-342900">
              <a:buFont typeface="Arial"/>
              <a:buChar char="•"/>
            </a:pPr>
            <a:r>
              <a:rPr lang="sk-SK" b="0">
                <a:solidFill>
                  <a:srgbClr val="1E22AA"/>
                </a:solidFill>
                <a:latin typeface="Source Sans Pro"/>
                <a:ea typeface="Source Sans Pro"/>
              </a:rPr>
              <a:t>Podpora špičkového výskumu a vývoja od myšlienky k  produktu s prienikom na vesmír (1.6.9.) </a:t>
            </a:r>
            <a:r>
              <a:rPr lang="sk-SK" b="0" i="1">
                <a:solidFill>
                  <a:srgbClr val="000000"/>
                </a:solidFill>
                <a:latin typeface="Source Sans Pro"/>
                <a:ea typeface="Source Sans Pro"/>
              </a:rPr>
              <a:t>- zníženie alokácie na 10 mil. eur, prepojenie na RIS3 na transformačné ciele</a:t>
            </a:r>
            <a:r>
              <a:rPr lang="sk-SK" b="0">
                <a:solidFill>
                  <a:srgbClr val="000000"/>
                </a:solidFill>
                <a:latin typeface="Source Sans Pro"/>
                <a:ea typeface="Source Sans Pro"/>
              </a:rPr>
              <a:t> </a:t>
            </a:r>
            <a:endParaRPr lang="sk-SK">
              <a:latin typeface="Source Sans Pro"/>
              <a:ea typeface="Source Sans Pro"/>
            </a:endParaRPr>
          </a:p>
          <a:p>
            <a:endParaRPr lang="sk-SK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477204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44DDC-51C0-5377-7D2E-6C235D12F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6C80E5-FD68-1A44-6B94-2E277BD2AD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84029" y="3105243"/>
            <a:ext cx="7538715" cy="6475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pl-PL" b="1">
                <a:solidFill>
                  <a:srgbClr val="FFFFFF"/>
                </a:solidFill>
                <a:latin typeface="Source Sans Pro"/>
              </a:rPr>
              <a:t>Ďakujeme za pozornosť</a:t>
            </a:r>
            <a:endParaRPr lang="sk-SK" b="1">
              <a:solidFill>
                <a:srgbClr val="FFFFFF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645189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677014-ACEA-E236-2BA9-BD44EEAF89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26642" y="2325506"/>
            <a:ext cx="7538715" cy="6475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sk-SK" b="1">
                <a:solidFill>
                  <a:srgbClr val="FFFFFF"/>
                </a:solidFill>
                <a:latin typeface="Source Sans Pro"/>
              </a:rPr>
              <a:t>Informácia o stave implementácie Národnej stratégie výskumu, vývoja a inovácií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009B09-DEAF-F1FD-1D51-B1AE8774E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83" y="565291"/>
            <a:ext cx="8841784" cy="778044"/>
          </a:xfrm>
        </p:spPr>
        <p:txBody>
          <a:bodyPr/>
          <a:lstStyle/>
          <a:p>
            <a:pPr algn="just"/>
            <a:r>
              <a:rPr lang="sk-SK" sz="2800" b="1" i="0">
                <a:solidFill>
                  <a:srgbClr val="00C5DB"/>
                </a:solidFill>
                <a:effectLst/>
                <a:latin typeface="Source Sans Pro" panose="020B0503030403020204" pitchFamily="34" charset="0"/>
              </a:rPr>
              <a:t>Súčasné výsledky </a:t>
            </a:r>
            <a:endParaRPr lang="sk-SK" sz="2800">
              <a:solidFill>
                <a:srgbClr val="00C5DB"/>
              </a:solidFill>
              <a:cs typeface="+mn-cs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C2602B-EED7-9C14-AE6B-13181B045D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7882" y="1306303"/>
            <a:ext cx="9696005" cy="4986406"/>
          </a:xfrm>
        </p:spPr>
        <p:txBody>
          <a:bodyPr lIns="91440" tIns="45720" rIns="91440" bIns="45720" anchor="t"/>
          <a:lstStyle/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r>
              <a:rPr lang="sk-SK" sz="2000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Z 91 opatrení Národnej stratégie bolo v roku 2023: 21 ukončených, 39 prebiehalo podľa plánu, 25 bolo oneskorených a pri 6 sa predpokladá oneskorenie. </a:t>
            </a:r>
            <a:endParaRPr lang="sk-SK" sz="20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sk-SK" sz="2000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Národná stratégia sa zároveň stala hlavným strategickým dokumentov v oblasti vedy, výskumu a inovácií v Programovom vyhlásení vlády SR a bola schválená v štátnom rozpočte na rok 2024.  </a:t>
            </a:r>
            <a:endParaRPr lang="sk-SK" sz="20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/>
            <a:endParaRPr lang="sk-SK" sz="2000" b="0">
              <a:solidFill>
                <a:schemeClr val="tx1"/>
              </a:solidFill>
              <a:ea typeface="Source Sans Pro" panose="020B0503030403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 sz="2000">
              <a:solidFill>
                <a:schemeClr val="tx1"/>
              </a:solidFill>
              <a:ea typeface="Source Sans Pro" panose="020B0503030403020204" pitchFamily="34" charset="0"/>
            </a:endParaRPr>
          </a:p>
        </p:txBody>
      </p:sp>
      <p:graphicFrame>
        <p:nvGraphicFramePr>
          <p:cNvPr id="5" name="Tabuľka 4">
            <a:extLst>
              <a:ext uri="{FF2B5EF4-FFF2-40B4-BE49-F238E27FC236}">
                <a16:creationId xmlns:a16="http://schemas.microsoft.com/office/drawing/2014/main" id="{03CD9880-5605-71AE-EBAD-CAE2C3637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77295"/>
              </p:ext>
            </p:extLst>
          </p:nvPr>
        </p:nvGraphicFramePr>
        <p:xfrm>
          <a:off x="1136246" y="2981321"/>
          <a:ext cx="9362114" cy="3466239"/>
        </p:xfrm>
        <a:graphic>
          <a:graphicData uri="http://schemas.openxmlformats.org/drawingml/2006/table">
            <a:tbl>
              <a:tblPr/>
              <a:tblGrid>
                <a:gridCol w="3147480">
                  <a:extLst>
                    <a:ext uri="{9D8B030D-6E8A-4147-A177-3AD203B41FA5}">
                      <a16:colId xmlns:a16="http://schemas.microsoft.com/office/drawing/2014/main" val="348301742"/>
                    </a:ext>
                  </a:extLst>
                </a:gridCol>
                <a:gridCol w="1411262">
                  <a:extLst>
                    <a:ext uri="{9D8B030D-6E8A-4147-A177-3AD203B41FA5}">
                      <a16:colId xmlns:a16="http://schemas.microsoft.com/office/drawing/2014/main" val="82890748"/>
                    </a:ext>
                  </a:extLst>
                </a:gridCol>
                <a:gridCol w="1200931">
                  <a:extLst>
                    <a:ext uri="{9D8B030D-6E8A-4147-A177-3AD203B41FA5}">
                      <a16:colId xmlns:a16="http://schemas.microsoft.com/office/drawing/2014/main" val="2068585148"/>
                    </a:ext>
                  </a:extLst>
                </a:gridCol>
                <a:gridCol w="1567314">
                  <a:extLst>
                    <a:ext uri="{9D8B030D-6E8A-4147-A177-3AD203B41FA5}">
                      <a16:colId xmlns:a16="http://schemas.microsoft.com/office/drawing/2014/main" val="3835740187"/>
                    </a:ext>
                  </a:extLst>
                </a:gridCol>
                <a:gridCol w="2035127">
                  <a:extLst>
                    <a:ext uri="{9D8B030D-6E8A-4147-A177-3AD203B41FA5}">
                      <a16:colId xmlns:a16="http://schemas.microsoft.com/office/drawing/2014/main" val="1570760328"/>
                    </a:ext>
                  </a:extLst>
                </a:gridCol>
              </a:tblGrid>
              <a:tr h="334674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i="0" kern="12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+mn-ea"/>
                          <a:cs typeface="+mn-cs"/>
                        </a:rPr>
                        <a:t>Gestor</a:t>
                      </a:r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  <a:endParaRPr lang="sk-SK" sz="1200" b="0" i="0">
                        <a:effectLst/>
                      </a:endParaRPr>
                    </a:p>
                    <a:p>
                      <a:pPr algn="ctr" rtl="0" fontAlgn="base"/>
                      <a:r>
                        <a:rPr lang="sk-SK" sz="1200" b="1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Ukončené</a:t>
                      </a:r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200">
                        <a:effectLst/>
                      </a:endParaRPr>
                    </a:p>
                    <a:p>
                      <a:pPr algn="ctr" rtl="0" fontAlgn="base"/>
                      <a:r>
                        <a:rPr lang="sk-SK" sz="1200" b="1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Podľa plánu</a:t>
                      </a:r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200">
                        <a:effectLst/>
                      </a:endParaRPr>
                    </a:p>
                    <a:p>
                      <a:pPr algn="ctr" rtl="0" fontAlgn="base"/>
                      <a:r>
                        <a:rPr lang="sk-SK" sz="1200" b="1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Oneskorené</a:t>
                      </a:r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200">
                        <a:effectLst/>
                      </a:endParaRPr>
                    </a:p>
                    <a:p>
                      <a:pPr algn="ctr" rtl="0" fontAlgn="base"/>
                      <a:r>
                        <a:rPr lang="sk-SK" sz="1200" b="1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Rizikové</a:t>
                      </a:r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039956"/>
                  </a:ext>
                </a:extLst>
              </a:tr>
              <a:tr h="188539"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Úrad vlády SR (VAIA)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13 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22 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9 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50269"/>
                  </a:ext>
                </a:extLst>
              </a:tr>
              <a:tr h="188539"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Ministerstvo financií 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805992"/>
                  </a:ext>
                </a:extLst>
              </a:tr>
              <a:tr h="188539"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Ministerstvo hospodárstva 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490312"/>
                  </a:ext>
                </a:extLst>
              </a:tr>
              <a:tr h="334674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Ministerstvo investícií, regionálneho rozvoja a informatizácie </a:t>
                      </a:r>
                      <a:endParaRPr lang="pt-BR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3 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686370"/>
                  </a:ext>
                </a:extLst>
              </a:tr>
              <a:tr h="188539"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Ministerstvo kultúry 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404703"/>
                  </a:ext>
                </a:extLst>
              </a:tr>
              <a:tr h="188539"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Ministerstvo práce, sociálnych vecí a rodiny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014768"/>
                  </a:ext>
                </a:extLst>
              </a:tr>
              <a:tr h="269127"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Ministerstvo školstva, vedy, výskumu a športu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4 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16 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94920"/>
                  </a:ext>
                </a:extLst>
              </a:tr>
              <a:tr h="188539"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Ministerstvo spravodlivosti 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812446"/>
                  </a:ext>
                </a:extLst>
              </a:tr>
              <a:tr h="188539"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Ministerstvo vnútra 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96939"/>
                  </a:ext>
                </a:extLst>
              </a:tr>
              <a:tr h="188539"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Ministerstvo zdravotníctva 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49414"/>
                  </a:ext>
                </a:extLst>
              </a:tr>
              <a:tr h="188539"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Národná banka Slovenska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1 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0 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234051"/>
                  </a:ext>
                </a:extLst>
              </a:tr>
              <a:tr h="188539"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SPOLU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21 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39 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25 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sk-SK" sz="1200" b="0" i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</a:rPr>
                        <a:t>6 </a:t>
                      </a:r>
                      <a:endParaRPr lang="sk-SK" sz="1200" b="0" i="0">
                        <a:effectLst/>
                      </a:endParaRPr>
                    </a:p>
                  </a:txBody>
                  <a:tcPr marL="53065" marR="53065" marT="26533" marB="265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235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407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F9B26-2C71-D45A-3DC0-16B4AAD2C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Source Sans Pro"/>
                <a:ea typeface="Source Sans Pro"/>
              </a:rPr>
              <a:t>Pripomienky</a:t>
            </a:r>
            <a:r>
              <a:rPr lang="en-US">
                <a:latin typeface="Source Sans Pro"/>
                <a:ea typeface="Source Sans Pro"/>
              </a:rPr>
              <a:t> od </a:t>
            </a:r>
            <a:r>
              <a:rPr lang="en-US" err="1">
                <a:latin typeface="Source Sans Pro"/>
                <a:ea typeface="Source Sans Pro"/>
              </a:rPr>
              <a:t>členov</a:t>
            </a:r>
            <a:r>
              <a:rPr lang="en-US">
                <a:latin typeface="Source Sans Pro"/>
                <a:ea typeface="Source Sans Pro"/>
              </a:rPr>
              <a:t> KP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AF41C-7938-AB65-B629-B479900D9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Source Sans Pro"/>
                <a:ea typeface="Source Sans Pro"/>
              </a:rPr>
              <a:t>V </a:t>
            </a:r>
            <a:r>
              <a:rPr lang="en-US" err="1">
                <a:latin typeface="Source Sans Pro"/>
                <a:ea typeface="Source Sans Pro"/>
              </a:rPr>
              <a:t>opatrení</a:t>
            </a:r>
            <a:r>
              <a:rPr lang="en-US">
                <a:latin typeface="Source Sans Pro"/>
                <a:ea typeface="Source Sans Pro"/>
              </a:rPr>
              <a:t> 3.3.1.2. o </a:t>
            </a:r>
            <a:r>
              <a:rPr lang="en-US" err="1">
                <a:latin typeface="Source Sans Pro"/>
                <a:ea typeface="Source Sans Pro"/>
              </a:rPr>
              <a:t>funkčnom</a:t>
            </a:r>
            <a:r>
              <a:rPr lang="en-US">
                <a:latin typeface="Source Sans Pro"/>
                <a:ea typeface="Source Sans Pro"/>
              </a:rPr>
              <a:t> a </a:t>
            </a:r>
            <a:r>
              <a:rPr lang="en-US" err="1">
                <a:latin typeface="Source Sans Pro"/>
                <a:ea typeface="Source Sans Pro"/>
              </a:rPr>
              <a:t>kapacitnom</a:t>
            </a:r>
            <a:r>
              <a:rPr lang="en-US">
                <a:latin typeface="Source Sans Pro"/>
                <a:ea typeface="Source Sans Pro"/>
              </a:rPr>
              <a:t> </a:t>
            </a:r>
            <a:r>
              <a:rPr lang="en-US" err="1">
                <a:latin typeface="Source Sans Pro"/>
                <a:ea typeface="Source Sans Pro"/>
              </a:rPr>
              <a:t>posilnení</a:t>
            </a:r>
            <a:r>
              <a:rPr lang="en-US">
                <a:latin typeface="Source Sans Pro"/>
                <a:ea typeface="Source Sans Pro"/>
              </a:rPr>
              <a:t> SARIO </a:t>
            </a:r>
            <a:r>
              <a:rPr lang="en-US" err="1">
                <a:latin typeface="Source Sans Pro"/>
                <a:ea typeface="Source Sans Pro"/>
              </a:rPr>
              <a:t>sa</a:t>
            </a:r>
            <a:r>
              <a:rPr lang="en-US">
                <a:latin typeface="Source Sans Pro"/>
                <a:ea typeface="Source Sans Pro"/>
              </a:rPr>
              <a:t> v </a:t>
            </a:r>
            <a:r>
              <a:rPr lang="en-US" err="1">
                <a:latin typeface="Source Sans Pro"/>
                <a:ea typeface="Source Sans Pro"/>
              </a:rPr>
              <a:t>materiáli</a:t>
            </a:r>
            <a:r>
              <a:rPr lang="en-US">
                <a:latin typeface="Source Sans Pro"/>
                <a:ea typeface="Source Sans Pro"/>
              </a:rPr>
              <a:t> </a:t>
            </a:r>
            <a:r>
              <a:rPr lang="en-US" err="1">
                <a:latin typeface="Source Sans Pro"/>
                <a:ea typeface="Source Sans Pro"/>
              </a:rPr>
              <a:t>na</a:t>
            </a:r>
            <a:r>
              <a:rPr lang="en-US">
                <a:latin typeface="Source Sans Pro"/>
                <a:ea typeface="Source Sans Pro"/>
              </a:rPr>
              <a:t> str. 39-40 </a:t>
            </a:r>
            <a:r>
              <a:rPr lang="en-US" err="1">
                <a:latin typeface="Source Sans Pro"/>
                <a:ea typeface="Source Sans Pro"/>
              </a:rPr>
              <a:t>uvádza</a:t>
            </a:r>
            <a:r>
              <a:rPr lang="en-US">
                <a:latin typeface="Source Sans Pro"/>
                <a:ea typeface="Source Sans Pro"/>
              </a:rPr>
              <a:t>: </a:t>
            </a:r>
            <a:r>
              <a:rPr lang="en-US" b="0" i="1">
                <a:latin typeface="Source Sans Pro"/>
                <a:ea typeface="Source Sans Pro"/>
              </a:rPr>
              <a:t>„V </a:t>
            </a:r>
            <a:r>
              <a:rPr lang="en-US" b="0" i="1" err="1">
                <a:latin typeface="Source Sans Pro"/>
                <a:ea typeface="Source Sans Pro"/>
              </a:rPr>
              <a:t>prvej</a:t>
            </a:r>
            <a:r>
              <a:rPr lang="en-US" b="0" i="1">
                <a:latin typeface="Source Sans Pro"/>
                <a:ea typeface="Source Sans Pro"/>
              </a:rPr>
              <a:t> </a:t>
            </a:r>
            <a:r>
              <a:rPr lang="en-US" b="0" i="1" err="1">
                <a:latin typeface="Source Sans Pro"/>
                <a:ea typeface="Source Sans Pro"/>
              </a:rPr>
              <a:t>fáze</a:t>
            </a:r>
            <a:r>
              <a:rPr lang="en-US" b="0" i="1">
                <a:latin typeface="Source Sans Pro"/>
                <a:ea typeface="Source Sans Pro"/>
              </a:rPr>
              <a:t> (2024) </a:t>
            </a:r>
            <a:r>
              <a:rPr lang="en-US" b="0" i="1" err="1">
                <a:latin typeface="Source Sans Pro"/>
                <a:ea typeface="Source Sans Pro"/>
              </a:rPr>
              <a:t>sa</a:t>
            </a:r>
            <a:r>
              <a:rPr lang="en-US" b="0" i="1">
                <a:latin typeface="Source Sans Pro"/>
                <a:ea typeface="Source Sans Pro"/>
              </a:rPr>
              <a:t> </a:t>
            </a:r>
            <a:r>
              <a:rPr lang="en-US" b="0" i="1" err="1">
                <a:latin typeface="Source Sans Pro"/>
                <a:ea typeface="Source Sans Pro"/>
              </a:rPr>
              <a:t>bude</a:t>
            </a:r>
            <a:r>
              <a:rPr lang="en-US" b="0" i="1">
                <a:latin typeface="Source Sans Pro"/>
                <a:ea typeface="Source Sans Pro"/>
              </a:rPr>
              <a:t> </a:t>
            </a:r>
            <a:r>
              <a:rPr lang="en-US" b="0" i="1" err="1">
                <a:latin typeface="Source Sans Pro"/>
                <a:ea typeface="Source Sans Pro"/>
              </a:rPr>
              <a:t>vyslanie</a:t>
            </a:r>
            <a:r>
              <a:rPr lang="en-US" b="0" i="1">
                <a:latin typeface="Source Sans Pro"/>
                <a:ea typeface="Source Sans Pro"/>
              </a:rPr>
              <a:t> </a:t>
            </a:r>
            <a:r>
              <a:rPr lang="en-US" b="0" i="1" err="1">
                <a:latin typeface="Source Sans Pro"/>
                <a:ea typeface="Source Sans Pro"/>
              </a:rPr>
              <a:t>realizovať</a:t>
            </a:r>
            <a:r>
              <a:rPr lang="en-US" b="0" i="1">
                <a:latin typeface="Source Sans Pro"/>
                <a:ea typeface="Source Sans Pro"/>
              </a:rPr>
              <a:t> v troch </a:t>
            </a:r>
            <a:r>
              <a:rPr lang="en-US" b="0" i="1" err="1">
                <a:latin typeface="Source Sans Pro"/>
                <a:ea typeface="Source Sans Pro"/>
              </a:rPr>
              <a:t>kľúčových</a:t>
            </a:r>
            <a:r>
              <a:rPr lang="en-US" b="0" i="1">
                <a:latin typeface="Source Sans Pro"/>
                <a:ea typeface="Source Sans Pro"/>
              </a:rPr>
              <a:t> </a:t>
            </a:r>
            <a:r>
              <a:rPr lang="en-US" b="0" i="1" err="1">
                <a:latin typeface="Source Sans Pro"/>
                <a:ea typeface="Source Sans Pro"/>
              </a:rPr>
              <a:t>teritóriách</a:t>
            </a:r>
            <a:r>
              <a:rPr lang="en-US" b="0" i="1">
                <a:latin typeface="Source Sans Pro"/>
                <a:ea typeface="Source Sans Pro"/>
              </a:rPr>
              <a:t> (USA, </a:t>
            </a:r>
            <a:r>
              <a:rPr lang="en-US" b="0" i="1" err="1">
                <a:latin typeface="Source Sans Pro"/>
                <a:ea typeface="Source Sans Pro"/>
              </a:rPr>
              <a:t>Kórejská</a:t>
            </a:r>
            <a:r>
              <a:rPr lang="en-US" b="0" i="1">
                <a:latin typeface="Source Sans Pro"/>
                <a:ea typeface="Source Sans Pro"/>
              </a:rPr>
              <a:t> </a:t>
            </a:r>
            <a:r>
              <a:rPr lang="en-US" b="0" i="1" err="1">
                <a:latin typeface="Source Sans Pro"/>
                <a:ea typeface="Source Sans Pro"/>
              </a:rPr>
              <a:t>republika</a:t>
            </a:r>
            <a:r>
              <a:rPr lang="en-US" b="0" i="1">
                <a:latin typeface="Source Sans Pro"/>
                <a:ea typeface="Source Sans Pro"/>
              </a:rPr>
              <a:t> a </a:t>
            </a:r>
            <a:r>
              <a:rPr lang="en-US" b="0" i="1" err="1">
                <a:latin typeface="Source Sans Pro"/>
                <a:ea typeface="Source Sans Pro"/>
              </a:rPr>
              <a:t>Nemecko</a:t>
            </a:r>
            <a:r>
              <a:rPr lang="en-US" b="0" i="1">
                <a:latin typeface="Source Sans Pro"/>
                <a:ea typeface="Source Sans Pro"/>
              </a:rPr>
              <a:t>), </a:t>
            </a:r>
            <a:r>
              <a:rPr lang="en-US" b="0" i="1" err="1">
                <a:latin typeface="Source Sans Pro"/>
                <a:ea typeface="Source Sans Pro"/>
              </a:rPr>
              <a:t>pričom</a:t>
            </a:r>
            <a:r>
              <a:rPr lang="en-US" b="0" i="1">
                <a:latin typeface="Source Sans Pro"/>
                <a:ea typeface="Source Sans Pro"/>
              </a:rPr>
              <a:t> po </a:t>
            </a:r>
            <a:r>
              <a:rPr lang="en-US" b="0" i="1" err="1">
                <a:latin typeface="Source Sans Pro"/>
                <a:ea typeface="Source Sans Pro"/>
              </a:rPr>
              <a:t>roku</a:t>
            </a:r>
            <a:r>
              <a:rPr lang="en-US" b="0" i="1">
                <a:latin typeface="Source Sans Pro"/>
                <a:ea typeface="Source Sans Pro"/>
              </a:rPr>
              <a:t> by </a:t>
            </a:r>
            <a:r>
              <a:rPr lang="en-US" b="0" i="1" err="1">
                <a:latin typeface="Source Sans Pro"/>
                <a:ea typeface="Source Sans Pro"/>
              </a:rPr>
              <a:t>došlo</a:t>
            </a:r>
            <a:r>
              <a:rPr lang="en-US" b="0" i="1">
                <a:latin typeface="Source Sans Pro"/>
                <a:ea typeface="Source Sans Pro"/>
              </a:rPr>
              <a:t> k </a:t>
            </a:r>
            <a:r>
              <a:rPr lang="en-US" b="0" i="1" err="1">
                <a:latin typeface="Source Sans Pro"/>
                <a:ea typeface="Source Sans Pro"/>
              </a:rPr>
              <a:t>dôkladnému</a:t>
            </a:r>
            <a:r>
              <a:rPr lang="en-US" b="0" i="1">
                <a:latin typeface="Source Sans Pro"/>
                <a:ea typeface="Source Sans Pro"/>
              </a:rPr>
              <a:t> </a:t>
            </a:r>
            <a:r>
              <a:rPr lang="en-US" b="0" i="1" err="1">
                <a:latin typeface="Source Sans Pro"/>
                <a:ea typeface="Source Sans Pro"/>
              </a:rPr>
              <a:t>vyhodnoteniu</a:t>
            </a:r>
            <a:r>
              <a:rPr lang="en-US" b="0" i="1">
                <a:latin typeface="Source Sans Pro"/>
                <a:ea typeface="Source Sans Pro"/>
              </a:rPr>
              <a:t> ich </a:t>
            </a:r>
            <a:r>
              <a:rPr lang="en-US" b="0" i="1" err="1">
                <a:latin typeface="Source Sans Pro"/>
                <a:ea typeface="Source Sans Pro"/>
              </a:rPr>
              <a:t>činnosti</a:t>
            </a:r>
            <a:r>
              <a:rPr lang="en-US" b="0" i="1">
                <a:latin typeface="Source Sans Pro"/>
                <a:ea typeface="Source Sans Pro"/>
              </a:rPr>
              <a:t> (</a:t>
            </a:r>
            <a:r>
              <a:rPr lang="en-US" b="0" i="1" err="1">
                <a:latin typeface="Source Sans Pro"/>
                <a:ea typeface="Source Sans Pro"/>
              </a:rPr>
              <a:t>performace</a:t>
            </a:r>
            <a:r>
              <a:rPr lang="en-US" b="0" i="1">
                <a:latin typeface="Source Sans Pro"/>
                <a:ea typeface="Source Sans Pro"/>
              </a:rPr>
              <a:t> review) a v </a:t>
            </a:r>
            <a:r>
              <a:rPr lang="en-US" b="0" i="1" err="1">
                <a:latin typeface="Source Sans Pro"/>
                <a:ea typeface="Source Sans Pro"/>
              </a:rPr>
              <a:t>ďalšej</a:t>
            </a:r>
            <a:r>
              <a:rPr lang="en-US" b="0" i="1">
                <a:latin typeface="Source Sans Pro"/>
                <a:ea typeface="Source Sans Pro"/>
              </a:rPr>
              <a:t> </a:t>
            </a:r>
            <a:r>
              <a:rPr lang="en-US" b="0" i="1" err="1">
                <a:latin typeface="Source Sans Pro"/>
                <a:ea typeface="Source Sans Pro"/>
              </a:rPr>
              <a:t>fáze</a:t>
            </a:r>
            <a:r>
              <a:rPr lang="en-US" b="0" i="1">
                <a:latin typeface="Source Sans Pro"/>
                <a:ea typeface="Source Sans Pro"/>
              </a:rPr>
              <a:t> (2025-2030) </a:t>
            </a:r>
            <a:r>
              <a:rPr lang="en-US" b="0" i="1" err="1">
                <a:latin typeface="Source Sans Pro"/>
                <a:ea typeface="Source Sans Pro"/>
              </a:rPr>
              <a:t>rozšírenie</a:t>
            </a:r>
            <a:r>
              <a:rPr lang="en-US" b="0" i="1">
                <a:latin typeface="Source Sans Pro"/>
                <a:ea typeface="Source Sans Pro"/>
              </a:rPr>
              <a:t> o </a:t>
            </a:r>
            <a:r>
              <a:rPr lang="en-US" b="0" i="1" err="1">
                <a:latin typeface="Source Sans Pro"/>
                <a:ea typeface="Source Sans Pro"/>
              </a:rPr>
              <a:t>ďalšie</a:t>
            </a:r>
            <a:r>
              <a:rPr lang="en-US" b="0" i="1">
                <a:latin typeface="Source Sans Pro"/>
                <a:ea typeface="Source Sans Pro"/>
              </a:rPr>
              <a:t> </a:t>
            </a:r>
            <a:r>
              <a:rPr lang="en-US" b="0" i="1" err="1">
                <a:latin typeface="Source Sans Pro"/>
                <a:ea typeface="Source Sans Pro"/>
              </a:rPr>
              <a:t>strategické</a:t>
            </a:r>
            <a:r>
              <a:rPr lang="en-US" b="0" i="1">
                <a:latin typeface="Source Sans Pro"/>
                <a:ea typeface="Source Sans Pro"/>
              </a:rPr>
              <a:t> </a:t>
            </a:r>
            <a:r>
              <a:rPr lang="en-US" b="0" i="1" err="1">
                <a:latin typeface="Source Sans Pro"/>
                <a:ea typeface="Source Sans Pro"/>
              </a:rPr>
              <a:t>lokality</a:t>
            </a:r>
            <a:r>
              <a:rPr lang="en-US" b="0" i="1">
                <a:latin typeface="Source Sans Pro"/>
                <a:ea typeface="Source Sans Pro"/>
              </a:rPr>
              <a:t> (</a:t>
            </a:r>
            <a:r>
              <a:rPr lang="en-US" b="0" i="1" err="1">
                <a:latin typeface="Source Sans Pro"/>
                <a:ea typeface="Source Sans Pro"/>
              </a:rPr>
              <a:t>Japonsko</a:t>
            </a:r>
            <a:r>
              <a:rPr lang="en-US" b="0" i="1">
                <a:latin typeface="Source Sans Pro"/>
                <a:ea typeface="Source Sans Pro"/>
              </a:rPr>
              <a:t>, </a:t>
            </a:r>
            <a:r>
              <a:rPr lang="en-US" b="0" i="1" err="1">
                <a:latin typeface="Source Sans Pro"/>
                <a:ea typeface="Source Sans Pro"/>
              </a:rPr>
              <a:t>Spojené</a:t>
            </a:r>
            <a:r>
              <a:rPr lang="en-US" b="0" i="1">
                <a:latin typeface="Source Sans Pro"/>
                <a:ea typeface="Source Sans Pro"/>
              </a:rPr>
              <a:t> </a:t>
            </a:r>
            <a:r>
              <a:rPr lang="en-US" b="0" i="1" err="1">
                <a:latin typeface="Source Sans Pro"/>
                <a:ea typeface="Source Sans Pro"/>
              </a:rPr>
              <a:t>kráľovstvo</a:t>
            </a:r>
            <a:r>
              <a:rPr lang="en-US" b="0" i="1">
                <a:latin typeface="Source Sans Pro"/>
                <a:ea typeface="Source Sans Pro"/>
              </a:rPr>
              <a:t>, </a:t>
            </a:r>
            <a:r>
              <a:rPr lang="en-US" b="0" i="1" err="1">
                <a:latin typeface="Source Sans Pro"/>
                <a:ea typeface="Source Sans Pro"/>
              </a:rPr>
              <a:t>Francúzsko</a:t>
            </a:r>
            <a:r>
              <a:rPr lang="en-US" b="0" i="1">
                <a:latin typeface="Source Sans Pro"/>
                <a:ea typeface="Source Sans Pro"/>
              </a:rPr>
              <a:t> a </a:t>
            </a:r>
            <a:r>
              <a:rPr lang="en-US" b="0" i="1" err="1">
                <a:latin typeface="Source Sans Pro"/>
                <a:ea typeface="Source Sans Pro"/>
              </a:rPr>
              <a:t>Čínu</a:t>
            </a:r>
            <a:r>
              <a:rPr lang="en-US" b="0" i="1">
                <a:latin typeface="Source Sans Pro"/>
                <a:ea typeface="Source Sans Pro"/>
              </a:rPr>
              <a:t>).“ </a:t>
            </a:r>
            <a:endParaRPr lang="en-US"/>
          </a:p>
          <a:p>
            <a:r>
              <a:rPr lang="en-US" err="1">
                <a:latin typeface="Source Sans Pro"/>
                <a:ea typeface="Source Sans Pro"/>
              </a:rPr>
              <a:t>Uvedený</a:t>
            </a:r>
            <a:r>
              <a:rPr lang="en-US">
                <a:latin typeface="Source Sans Pro"/>
                <a:ea typeface="Source Sans Pro"/>
              </a:rPr>
              <a:t> text </a:t>
            </a:r>
            <a:r>
              <a:rPr lang="en-US" err="1">
                <a:latin typeface="Source Sans Pro"/>
                <a:ea typeface="Source Sans Pro"/>
              </a:rPr>
              <a:t>navrhujem</a:t>
            </a:r>
            <a:r>
              <a:rPr lang="en-US">
                <a:latin typeface="Source Sans Pro"/>
                <a:ea typeface="Source Sans Pro"/>
              </a:rPr>
              <a:t> </a:t>
            </a:r>
            <a:r>
              <a:rPr lang="en-US" err="1">
                <a:latin typeface="Source Sans Pro"/>
                <a:ea typeface="Source Sans Pro"/>
              </a:rPr>
              <a:t>doplniť</a:t>
            </a:r>
            <a:r>
              <a:rPr lang="en-US" b="0">
                <a:latin typeface="Source Sans Pro"/>
                <a:ea typeface="Source Sans Pro"/>
              </a:rPr>
              <a:t> </a:t>
            </a:r>
            <a:r>
              <a:rPr lang="en-US" err="1">
                <a:latin typeface="Source Sans Pro"/>
                <a:ea typeface="Source Sans Pro"/>
              </a:rPr>
              <a:t>tak</a:t>
            </a:r>
            <a:r>
              <a:rPr lang="en-US">
                <a:latin typeface="Source Sans Pro"/>
                <a:ea typeface="Source Sans Pro"/>
              </a:rPr>
              <a:t>, aby </a:t>
            </a:r>
            <a:r>
              <a:rPr lang="en-US" err="1">
                <a:latin typeface="Source Sans Pro"/>
                <a:ea typeface="Source Sans Pro"/>
              </a:rPr>
              <a:t>bol</a:t>
            </a:r>
            <a:r>
              <a:rPr lang="en-US">
                <a:latin typeface="Source Sans Pro"/>
                <a:ea typeface="Source Sans Pro"/>
              </a:rPr>
              <a:t> v </a:t>
            </a:r>
            <a:r>
              <a:rPr lang="en-US" err="1">
                <a:latin typeface="Source Sans Pro"/>
                <a:ea typeface="Source Sans Pro"/>
              </a:rPr>
              <a:t>súlade</a:t>
            </a:r>
            <a:r>
              <a:rPr lang="en-US">
                <a:latin typeface="Source Sans Pro"/>
                <a:ea typeface="Source Sans Pro"/>
              </a:rPr>
              <a:t> s </a:t>
            </a:r>
            <a:r>
              <a:rPr lang="en-US" err="1">
                <a:latin typeface="Source Sans Pro"/>
                <a:ea typeface="Source Sans Pro"/>
              </a:rPr>
              <a:t>platnou</a:t>
            </a:r>
            <a:r>
              <a:rPr lang="en-US">
                <a:latin typeface="Source Sans Pro"/>
                <a:ea typeface="Source Sans Pro"/>
              </a:rPr>
              <a:t> </a:t>
            </a:r>
            <a:r>
              <a:rPr lang="en-US" err="1">
                <a:latin typeface="Source Sans Pro"/>
                <a:ea typeface="Source Sans Pro"/>
              </a:rPr>
              <a:t>trilaterálnou</a:t>
            </a:r>
            <a:r>
              <a:rPr lang="en-US">
                <a:latin typeface="Source Sans Pro"/>
                <a:ea typeface="Source Sans Pro"/>
              </a:rPr>
              <a:t> </a:t>
            </a:r>
            <a:r>
              <a:rPr lang="en-US" err="1">
                <a:latin typeface="Source Sans Pro"/>
                <a:ea typeface="Source Sans Pro"/>
              </a:rPr>
              <a:t>dohodou</a:t>
            </a:r>
            <a:r>
              <a:rPr lang="en-US">
                <a:latin typeface="Source Sans Pro"/>
                <a:ea typeface="Source Sans Pro"/>
              </a:rPr>
              <a:t> </a:t>
            </a:r>
            <a:r>
              <a:rPr lang="en-US" err="1">
                <a:latin typeface="Source Sans Pro"/>
                <a:ea typeface="Source Sans Pro"/>
              </a:rPr>
              <a:t>medzi</a:t>
            </a:r>
            <a:r>
              <a:rPr lang="en-US">
                <a:latin typeface="Source Sans Pro"/>
                <a:ea typeface="Source Sans Pro"/>
              </a:rPr>
              <a:t> MZVEZ SR, MH SR a SARIO</a:t>
            </a:r>
            <a:r>
              <a:rPr lang="en-US" b="0">
                <a:latin typeface="Source Sans Pro"/>
                <a:ea typeface="Source Sans Pro"/>
              </a:rPr>
              <a:t> (</a:t>
            </a:r>
            <a:r>
              <a:rPr lang="en-US" b="0" err="1">
                <a:latin typeface="Source Sans Pro"/>
                <a:ea typeface="Source Sans Pro"/>
              </a:rPr>
              <a:t>platná</a:t>
            </a:r>
            <a:r>
              <a:rPr lang="en-US" b="0">
                <a:latin typeface="Source Sans Pro"/>
                <a:ea typeface="Source Sans Pro"/>
              </a:rPr>
              <a:t> od 7.2.2024)</a:t>
            </a:r>
            <a:r>
              <a:rPr lang="en-US" b="0" i="1">
                <a:latin typeface="Source Sans Pro"/>
                <a:ea typeface="Source Sans Pro"/>
              </a:rPr>
              <a:t>: „V </a:t>
            </a:r>
            <a:r>
              <a:rPr lang="en-US" b="0" i="1" err="1">
                <a:latin typeface="Source Sans Pro"/>
                <a:ea typeface="Source Sans Pro"/>
              </a:rPr>
              <a:t>prvej</a:t>
            </a:r>
            <a:r>
              <a:rPr lang="en-US" b="0" i="1">
                <a:latin typeface="Source Sans Pro"/>
                <a:ea typeface="Source Sans Pro"/>
              </a:rPr>
              <a:t> </a:t>
            </a:r>
            <a:r>
              <a:rPr lang="en-US" b="0" i="1" err="1">
                <a:latin typeface="Source Sans Pro"/>
                <a:ea typeface="Source Sans Pro"/>
              </a:rPr>
              <a:t>fáze</a:t>
            </a:r>
            <a:r>
              <a:rPr lang="en-US" b="0" i="1">
                <a:latin typeface="Source Sans Pro"/>
                <a:ea typeface="Source Sans Pro"/>
              </a:rPr>
              <a:t> (2024) </a:t>
            </a:r>
            <a:r>
              <a:rPr lang="en-US" b="0" i="1" u="sng" err="1">
                <a:latin typeface="Source Sans Pro"/>
                <a:ea typeface="Source Sans Pro"/>
              </a:rPr>
              <a:t>má</a:t>
            </a:r>
            <a:r>
              <a:rPr lang="en-US" b="0" i="1" u="sng">
                <a:latin typeface="Source Sans Pro"/>
                <a:ea typeface="Source Sans Pro"/>
              </a:rPr>
              <a:t> SARIO </a:t>
            </a:r>
            <a:r>
              <a:rPr lang="en-US" b="0" i="1" u="sng" err="1">
                <a:latin typeface="Source Sans Pro"/>
                <a:ea typeface="Source Sans Pro"/>
              </a:rPr>
              <a:t>záujem</a:t>
            </a:r>
            <a:r>
              <a:rPr lang="en-US" b="0" i="1" u="sng">
                <a:latin typeface="Source Sans Pro"/>
                <a:ea typeface="Source Sans Pro"/>
              </a:rPr>
              <a:t> </a:t>
            </a:r>
            <a:r>
              <a:rPr lang="en-US" b="0" i="1" u="sng" err="1">
                <a:latin typeface="Source Sans Pro"/>
                <a:ea typeface="Source Sans Pro"/>
              </a:rPr>
              <a:t>realizovať</a:t>
            </a:r>
            <a:r>
              <a:rPr lang="en-US" b="0" i="1" u="sng">
                <a:latin typeface="Source Sans Pro"/>
                <a:ea typeface="Source Sans Pro"/>
              </a:rPr>
              <a:t> </a:t>
            </a:r>
            <a:r>
              <a:rPr lang="en-US" b="0" i="1" u="sng" err="1">
                <a:latin typeface="Source Sans Pro"/>
                <a:ea typeface="Source Sans Pro"/>
              </a:rPr>
              <a:t>vysielanie</a:t>
            </a:r>
            <a:r>
              <a:rPr lang="en-US" b="0" i="1">
                <a:latin typeface="Source Sans Pro"/>
                <a:ea typeface="Source Sans Pro"/>
              </a:rPr>
              <a:t> v troch </a:t>
            </a:r>
            <a:r>
              <a:rPr lang="en-US" b="0" i="1" err="1">
                <a:latin typeface="Source Sans Pro"/>
                <a:ea typeface="Source Sans Pro"/>
              </a:rPr>
              <a:t>kľúčových</a:t>
            </a:r>
            <a:r>
              <a:rPr lang="en-US" b="0" i="1">
                <a:latin typeface="Source Sans Pro"/>
                <a:ea typeface="Source Sans Pro"/>
              </a:rPr>
              <a:t> </a:t>
            </a:r>
            <a:r>
              <a:rPr lang="en-US" b="0" i="1" err="1">
                <a:latin typeface="Source Sans Pro"/>
                <a:ea typeface="Source Sans Pro"/>
              </a:rPr>
              <a:t>teritóriách</a:t>
            </a:r>
            <a:r>
              <a:rPr lang="en-US" b="0" i="1">
                <a:latin typeface="Source Sans Pro"/>
                <a:ea typeface="Source Sans Pro"/>
              </a:rPr>
              <a:t> (USA, </a:t>
            </a:r>
            <a:r>
              <a:rPr lang="en-US" b="0" i="1" err="1">
                <a:latin typeface="Source Sans Pro"/>
                <a:ea typeface="Source Sans Pro"/>
              </a:rPr>
              <a:t>Kórejská</a:t>
            </a:r>
            <a:r>
              <a:rPr lang="en-US" b="0" i="1">
                <a:latin typeface="Source Sans Pro"/>
                <a:ea typeface="Source Sans Pro"/>
              </a:rPr>
              <a:t> </a:t>
            </a:r>
            <a:r>
              <a:rPr lang="en-US" b="0" i="1" err="1">
                <a:latin typeface="Source Sans Pro"/>
                <a:ea typeface="Source Sans Pro"/>
              </a:rPr>
              <a:t>republika</a:t>
            </a:r>
            <a:r>
              <a:rPr lang="en-US" b="0" i="1">
                <a:latin typeface="Source Sans Pro"/>
                <a:ea typeface="Source Sans Pro"/>
              </a:rPr>
              <a:t> a </a:t>
            </a:r>
            <a:r>
              <a:rPr lang="en-US" b="0" i="1" err="1">
                <a:latin typeface="Source Sans Pro"/>
                <a:ea typeface="Source Sans Pro"/>
              </a:rPr>
              <a:t>Nemecko</a:t>
            </a:r>
            <a:r>
              <a:rPr lang="en-US" b="0" i="1">
                <a:latin typeface="Source Sans Pro"/>
                <a:ea typeface="Source Sans Pro"/>
              </a:rPr>
              <a:t>), </a:t>
            </a:r>
            <a:r>
              <a:rPr lang="en-US" b="0" i="1" err="1">
                <a:latin typeface="Source Sans Pro"/>
                <a:ea typeface="Source Sans Pro"/>
              </a:rPr>
              <a:t>pričom</a:t>
            </a:r>
            <a:r>
              <a:rPr lang="en-US" b="0" i="1">
                <a:latin typeface="Source Sans Pro"/>
                <a:ea typeface="Source Sans Pro"/>
              </a:rPr>
              <a:t> po </a:t>
            </a:r>
            <a:r>
              <a:rPr lang="en-US" b="0" i="1" err="1">
                <a:latin typeface="Source Sans Pro"/>
                <a:ea typeface="Source Sans Pro"/>
              </a:rPr>
              <a:t>roku</a:t>
            </a:r>
            <a:r>
              <a:rPr lang="en-US" b="0" i="1">
                <a:latin typeface="Source Sans Pro"/>
                <a:ea typeface="Source Sans Pro"/>
              </a:rPr>
              <a:t> by </a:t>
            </a:r>
            <a:r>
              <a:rPr lang="en-US" b="0" i="1" err="1">
                <a:latin typeface="Source Sans Pro"/>
                <a:ea typeface="Source Sans Pro"/>
              </a:rPr>
              <a:t>došlo</a:t>
            </a:r>
            <a:r>
              <a:rPr lang="en-US" b="0" i="1">
                <a:latin typeface="Source Sans Pro"/>
                <a:ea typeface="Source Sans Pro"/>
              </a:rPr>
              <a:t> k </a:t>
            </a:r>
            <a:r>
              <a:rPr lang="en-US" b="0" i="1" err="1">
                <a:latin typeface="Source Sans Pro"/>
                <a:ea typeface="Source Sans Pro"/>
              </a:rPr>
              <a:t>dôkladnému</a:t>
            </a:r>
            <a:r>
              <a:rPr lang="en-US" b="0" i="1">
                <a:latin typeface="Source Sans Pro"/>
                <a:ea typeface="Source Sans Pro"/>
              </a:rPr>
              <a:t> </a:t>
            </a:r>
            <a:r>
              <a:rPr lang="en-US" b="0" i="1" err="1">
                <a:latin typeface="Source Sans Pro"/>
                <a:ea typeface="Source Sans Pro"/>
              </a:rPr>
              <a:t>vyhodnoteniu</a:t>
            </a:r>
            <a:r>
              <a:rPr lang="en-US" b="0" i="1">
                <a:latin typeface="Source Sans Pro"/>
                <a:ea typeface="Source Sans Pro"/>
              </a:rPr>
              <a:t> ich </a:t>
            </a:r>
            <a:r>
              <a:rPr lang="en-US" b="0" i="1" err="1">
                <a:latin typeface="Source Sans Pro"/>
                <a:ea typeface="Source Sans Pro"/>
              </a:rPr>
              <a:t>činnosti</a:t>
            </a:r>
            <a:r>
              <a:rPr lang="en-US" b="0" i="1">
                <a:latin typeface="Source Sans Pro"/>
                <a:ea typeface="Source Sans Pro"/>
              </a:rPr>
              <a:t> (</a:t>
            </a:r>
            <a:r>
              <a:rPr lang="en-US" b="0" i="1" err="1">
                <a:latin typeface="Source Sans Pro"/>
                <a:ea typeface="Source Sans Pro"/>
              </a:rPr>
              <a:t>performace</a:t>
            </a:r>
            <a:r>
              <a:rPr lang="en-US" b="0" i="1">
                <a:latin typeface="Source Sans Pro"/>
                <a:ea typeface="Source Sans Pro"/>
              </a:rPr>
              <a:t> review) a</a:t>
            </a:r>
            <a:r>
              <a:rPr lang="en-US" i="1">
                <a:latin typeface="Source Sans Pro"/>
                <a:ea typeface="Source Sans Pro"/>
              </a:rPr>
              <a:t> v </a:t>
            </a:r>
            <a:r>
              <a:rPr lang="en-US" i="1" err="1">
                <a:latin typeface="Source Sans Pro"/>
                <a:ea typeface="Source Sans Pro"/>
              </a:rPr>
              <a:t>ďalšej</a:t>
            </a:r>
            <a:r>
              <a:rPr lang="en-US" i="1">
                <a:latin typeface="Source Sans Pro"/>
                <a:ea typeface="Source Sans Pro"/>
              </a:rPr>
              <a:t> </a:t>
            </a:r>
            <a:r>
              <a:rPr lang="en-US" i="1" err="1">
                <a:latin typeface="Source Sans Pro"/>
                <a:ea typeface="Source Sans Pro"/>
              </a:rPr>
              <a:t>fáze</a:t>
            </a:r>
            <a:r>
              <a:rPr lang="en-US" i="1">
                <a:latin typeface="Source Sans Pro"/>
                <a:ea typeface="Source Sans Pro"/>
              </a:rPr>
              <a:t> (2025-2030) </a:t>
            </a:r>
            <a:r>
              <a:rPr lang="en-US" i="1" err="1">
                <a:latin typeface="Source Sans Pro"/>
                <a:ea typeface="Source Sans Pro"/>
              </a:rPr>
              <a:t>rozšírenie</a:t>
            </a:r>
            <a:r>
              <a:rPr lang="en-US" i="1">
                <a:latin typeface="Source Sans Pro"/>
                <a:ea typeface="Source Sans Pro"/>
              </a:rPr>
              <a:t> o </a:t>
            </a:r>
            <a:r>
              <a:rPr lang="en-US" i="1" err="1">
                <a:latin typeface="Source Sans Pro"/>
                <a:ea typeface="Source Sans Pro"/>
              </a:rPr>
              <a:t>ďalšie</a:t>
            </a:r>
            <a:r>
              <a:rPr lang="en-US" i="1">
                <a:latin typeface="Source Sans Pro"/>
                <a:ea typeface="Source Sans Pro"/>
              </a:rPr>
              <a:t> </a:t>
            </a:r>
            <a:r>
              <a:rPr lang="en-US" i="1" err="1">
                <a:latin typeface="Source Sans Pro"/>
                <a:ea typeface="Source Sans Pro"/>
              </a:rPr>
              <a:t>strategické</a:t>
            </a:r>
            <a:r>
              <a:rPr lang="en-US" i="1">
                <a:latin typeface="Source Sans Pro"/>
                <a:ea typeface="Source Sans Pro"/>
              </a:rPr>
              <a:t> </a:t>
            </a:r>
            <a:r>
              <a:rPr lang="en-US" i="1" err="1">
                <a:latin typeface="Source Sans Pro"/>
                <a:ea typeface="Source Sans Pro"/>
              </a:rPr>
              <a:t>lokality</a:t>
            </a:r>
            <a:r>
              <a:rPr lang="en-US" i="1">
                <a:latin typeface="Source Sans Pro"/>
                <a:ea typeface="Source Sans Pro"/>
              </a:rPr>
              <a:t> (</a:t>
            </a:r>
            <a:r>
              <a:rPr lang="en-US" i="1" u="sng" err="1">
                <a:latin typeface="Source Sans Pro"/>
                <a:ea typeface="Source Sans Pro"/>
              </a:rPr>
              <a:t>predbežne</a:t>
            </a:r>
            <a:r>
              <a:rPr lang="en-US" i="1">
                <a:latin typeface="Source Sans Pro"/>
                <a:ea typeface="Source Sans Pro"/>
              </a:rPr>
              <a:t>: </a:t>
            </a:r>
            <a:r>
              <a:rPr lang="en-US" i="1" err="1">
                <a:latin typeface="Source Sans Pro"/>
                <a:ea typeface="Source Sans Pro"/>
              </a:rPr>
              <a:t>Japonsko</a:t>
            </a:r>
            <a:r>
              <a:rPr lang="en-US" i="1">
                <a:latin typeface="Source Sans Pro"/>
                <a:ea typeface="Source Sans Pro"/>
              </a:rPr>
              <a:t>, </a:t>
            </a:r>
            <a:r>
              <a:rPr lang="en-US" i="1" err="1">
                <a:latin typeface="Source Sans Pro"/>
                <a:ea typeface="Source Sans Pro"/>
              </a:rPr>
              <a:t>Spojené</a:t>
            </a:r>
            <a:r>
              <a:rPr lang="en-US" i="1">
                <a:latin typeface="Source Sans Pro"/>
                <a:ea typeface="Source Sans Pro"/>
              </a:rPr>
              <a:t> </a:t>
            </a:r>
            <a:r>
              <a:rPr lang="en-US" i="1" err="1">
                <a:latin typeface="Source Sans Pro"/>
                <a:ea typeface="Source Sans Pro"/>
              </a:rPr>
              <a:t>kráľovstvo</a:t>
            </a:r>
            <a:r>
              <a:rPr lang="en-US" i="1">
                <a:latin typeface="Source Sans Pro"/>
                <a:ea typeface="Source Sans Pro"/>
              </a:rPr>
              <a:t>, </a:t>
            </a:r>
            <a:r>
              <a:rPr lang="en-US" i="1" err="1">
                <a:latin typeface="Source Sans Pro"/>
                <a:ea typeface="Source Sans Pro"/>
              </a:rPr>
              <a:t>Francúzsko</a:t>
            </a:r>
            <a:r>
              <a:rPr lang="en-US" i="1">
                <a:latin typeface="Source Sans Pro"/>
                <a:ea typeface="Source Sans Pro"/>
              </a:rPr>
              <a:t> a </a:t>
            </a:r>
            <a:r>
              <a:rPr lang="en-US" i="1" err="1">
                <a:latin typeface="Source Sans Pro"/>
                <a:ea typeface="Source Sans Pro"/>
              </a:rPr>
              <a:t>Čínu</a:t>
            </a:r>
            <a:r>
              <a:rPr lang="en-US" i="1">
                <a:latin typeface="Source Sans Pro"/>
                <a:ea typeface="Source Sans Pro"/>
              </a:rPr>
              <a:t>).“</a:t>
            </a:r>
            <a:endParaRPr lang="en-US">
              <a:latin typeface="Source Sans Pro"/>
            </a:endParaRPr>
          </a:p>
          <a:p>
            <a:endParaRPr lang="en-US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98151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49A930-1BEB-6369-EC86-271090F2B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b="1" i="0">
                <a:solidFill>
                  <a:srgbClr val="000000"/>
                </a:solidFill>
                <a:effectLst/>
                <a:latin typeface="Source Sans Pro"/>
                <a:ea typeface="Source Sans Pro"/>
              </a:rPr>
              <a:t>Najväčších </a:t>
            </a:r>
            <a:r>
              <a:rPr lang="sk-SK" sz="3200">
                <a:solidFill>
                  <a:srgbClr val="000000"/>
                </a:solidFill>
                <a:latin typeface="Source Sans Pro"/>
                <a:ea typeface="Source Sans Pro"/>
              </a:rPr>
              <a:t>6</a:t>
            </a:r>
            <a:r>
              <a:rPr lang="sk-SK" sz="3200" b="1" i="0">
                <a:solidFill>
                  <a:srgbClr val="000000"/>
                </a:solidFill>
                <a:effectLst/>
                <a:latin typeface="Source Sans Pro"/>
                <a:ea typeface="Source Sans Pro"/>
              </a:rPr>
              <a:t> projektov, ktoré sú plánované na rok 2024:</a:t>
            </a:r>
            <a:r>
              <a:rPr lang="sk-SK" sz="3200" b="0" i="0">
                <a:solidFill>
                  <a:srgbClr val="000000"/>
                </a:solidFill>
                <a:effectLst/>
                <a:latin typeface="Source Sans Pro"/>
                <a:ea typeface="Source Sans Pro"/>
              </a:rPr>
              <a:t> </a:t>
            </a:r>
            <a:br>
              <a:rPr lang="sk-SK" b="0" i="0">
                <a:effectLst/>
                <a:latin typeface="Source Sans Pro" panose="020B0503030403020204" pitchFamily="34" charset="0"/>
              </a:rPr>
            </a:b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EC64D83-ED6E-5547-1D9E-7BF7D596D6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pPr algn="just" rtl="0" fontAlgn="base">
              <a:buFont typeface="+mj-lt"/>
              <a:buAutoNum type="arabicPeriod"/>
            </a:pPr>
            <a:r>
              <a:rPr lang="sk-SK" sz="1800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Vypracovanie zákona o výskume, vývoji a inováciách </a:t>
            </a:r>
          </a:p>
          <a:p>
            <a:pPr algn="just" rtl="0" fontAlgn="base">
              <a:buFont typeface="+mj-lt"/>
              <a:buAutoNum type="arabicPeriod" startAt="2"/>
            </a:pPr>
            <a:r>
              <a:rPr lang="sk-SK" sz="1800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Vytvorenie jednotného rozhrania na podávanie a riešenie projektov (jednotné kontaktné miesto) pre všetky agentúry a zdroje financovania </a:t>
            </a:r>
          </a:p>
          <a:p>
            <a:pPr algn="just" rtl="0" fontAlgn="base">
              <a:buFont typeface="+mj-lt"/>
              <a:buAutoNum type="arabicPeriod" startAt="3"/>
            </a:pPr>
            <a:r>
              <a:rPr lang="sk-SK" sz="1800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Zníženie administratívnej náročnosti procesu pre potreby finančnej kontroly, auditu a verejného obstarávania </a:t>
            </a:r>
          </a:p>
          <a:p>
            <a:pPr algn="just" rtl="0" fontAlgn="base">
              <a:buFont typeface="+mj-lt"/>
              <a:buAutoNum type="arabicPeriod" startAt="4"/>
            </a:pPr>
            <a:r>
              <a:rPr lang="sk-SK" sz="1800" b="0" i="0">
                <a:solidFill>
                  <a:srgbClr val="000000"/>
                </a:solidFill>
                <a:effectLst/>
                <a:latin typeface="Source Sans Pro"/>
                <a:ea typeface="Source Sans Pro"/>
              </a:rPr>
              <a:t>Nastavenie jednoduchších pravidiel duševného vlastníctva, zmluvného výskumu a nakladania so ziskom na strane verejných výskumno-vývojových organizácii a </a:t>
            </a:r>
            <a:r>
              <a:rPr lang="sk-SK" sz="1800" b="0">
                <a:solidFill>
                  <a:srgbClr val="000000"/>
                </a:solidFill>
                <a:latin typeface="Source Sans Pro"/>
                <a:ea typeface="Source Sans Pro"/>
              </a:rPr>
              <a:t>výskumníkov</a:t>
            </a:r>
            <a:endParaRPr lang="sk-SK" sz="1800" b="0" i="0">
              <a:solidFill>
                <a:srgbClr val="000000"/>
              </a:solidFill>
              <a:effectLst/>
              <a:latin typeface="Source Sans Pro"/>
              <a:ea typeface="Source Sans Pro"/>
            </a:endParaRPr>
          </a:p>
          <a:p>
            <a:pPr algn="just" rtl="0" fontAlgn="base"/>
            <a:r>
              <a:rPr lang="sk-SK" sz="1800" b="0">
                <a:solidFill>
                  <a:srgbClr val="000000"/>
                </a:solidFill>
                <a:latin typeface="Source Sans Pro"/>
                <a:ea typeface="Source Sans Pro"/>
              </a:rPr>
              <a:t>5.Vyhodnotenie</a:t>
            </a:r>
            <a:r>
              <a:rPr lang="sk-SK" sz="1800" b="0" i="0">
                <a:solidFill>
                  <a:srgbClr val="000000"/>
                </a:solidFill>
                <a:effectLst/>
                <a:latin typeface="Source Sans Pro"/>
                <a:ea typeface="Source Sans Pro"/>
              </a:rPr>
              <a:t> reforiem vysokých škôl z Plánu obnovy a odolnosti   </a:t>
            </a:r>
          </a:p>
          <a:p>
            <a:pPr algn="just" rtl="0" fontAlgn="base"/>
            <a:r>
              <a:rPr lang="sk-SK" sz="1800" b="0">
                <a:solidFill>
                  <a:srgbClr val="000000"/>
                </a:solidFill>
                <a:latin typeface="Source Sans Pro"/>
                <a:ea typeface="Source Sans Pro"/>
              </a:rPr>
              <a:t>6.Prijatie</a:t>
            </a:r>
            <a:r>
              <a:rPr lang="sk-SK" sz="1800" b="0" i="0">
                <a:solidFill>
                  <a:srgbClr val="000000"/>
                </a:solidFill>
                <a:effectLst/>
                <a:latin typeface="Source Sans Pro"/>
                <a:ea typeface="Source Sans Pro"/>
              </a:rPr>
              <a:t> legislatívnych opatrení uľahčujúcich príchod a usadenie sa na Slovensku 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520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677014-ACEA-E236-2BA9-BD44EEAF89C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26642" y="2308729"/>
            <a:ext cx="7538715" cy="6475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sk-SK" b="1">
                <a:solidFill>
                  <a:srgbClr val="FFFFFF"/>
                </a:solidFill>
                <a:latin typeface="Source Sans Pro"/>
              </a:rPr>
              <a:t>Plán zasadnutí Koordinačnej platformy Rady vlády pre vedu, techniku a inovácie na rok 2024 </a:t>
            </a:r>
          </a:p>
        </p:txBody>
      </p:sp>
    </p:spTree>
    <p:extLst>
      <p:ext uri="{BB962C8B-B14F-4D97-AF65-F5344CB8AC3E}">
        <p14:creationId xmlns:p14="http://schemas.microsoft.com/office/powerpoint/2010/main" val="3286272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62D16418-E3DD-8987-BC28-5B1F4F36958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65890D56-D51E-9AE9-8F13-DD2FE9600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466812"/>
              </p:ext>
            </p:extLst>
          </p:nvPr>
        </p:nvGraphicFramePr>
        <p:xfrm>
          <a:off x="0" y="0"/>
          <a:ext cx="12192000" cy="685799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917004">
                  <a:extLst>
                    <a:ext uri="{9D8B030D-6E8A-4147-A177-3AD203B41FA5}">
                      <a16:colId xmlns:a16="http://schemas.microsoft.com/office/drawing/2014/main" val="4237047755"/>
                    </a:ext>
                  </a:extLst>
                </a:gridCol>
                <a:gridCol w="2774462">
                  <a:extLst>
                    <a:ext uri="{9D8B030D-6E8A-4147-A177-3AD203B41FA5}">
                      <a16:colId xmlns:a16="http://schemas.microsoft.com/office/drawing/2014/main" val="1333031140"/>
                    </a:ext>
                  </a:extLst>
                </a:gridCol>
                <a:gridCol w="8500534">
                  <a:extLst>
                    <a:ext uri="{9D8B030D-6E8A-4147-A177-3AD203B41FA5}">
                      <a16:colId xmlns:a16="http://schemas.microsoft.com/office/drawing/2014/main" val="3844515421"/>
                    </a:ext>
                  </a:extLst>
                </a:gridCol>
              </a:tblGrid>
              <a:tr h="5132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err="1">
                          <a:effectLst/>
                        </a:rPr>
                        <a:t>P.č</a:t>
                      </a:r>
                      <a:r>
                        <a:rPr lang="en-US" sz="1800">
                          <a:effectLst/>
                        </a:rPr>
                        <a:t>.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Termín zasadnutia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Hlavná téma zasadnutia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4805467"/>
                  </a:ext>
                </a:extLst>
              </a:tr>
              <a:tr h="5132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1.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Január 2024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err="1">
                          <a:effectLst/>
                        </a:rPr>
                        <a:t>Predbežný</a:t>
                      </a:r>
                      <a:r>
                        <a:rPr lang="en-US" sz="1800">
                          <a:effectLst/>
                        </a:rPr>
                        <a:t> plan </a:t>
                      </a:r>
                      <a:r>
                        <a:rPr lang="en-US" sz="1800" err="1">
                          <a:effectLst/>
                        </a:rPr>
                        <a:t>financovania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7769723"/>
                  </a:ext>
                </a:extLst>
              </a:tr>
              <a:tr h="506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2.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Február 2024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err="1">
                          <a:effectLst/>
                        </a:rPr>
                        <a:t>Plánovanie</a:t>
                      </a:r>
                      <a:r>
                        <a:rPr lang="en-US" sz="1800">
                          <a:effectLst/>
                        </a:rPr>
                        <a:t> </a:t>
                      </a:r>
                      <a:r>
                        <a:rPr lang="en-US" sz="1800" err="1">
                          <a:effectLst/>
                        </a:rPr>
                        <a:t>zasadnutí</a:t>
                      </a:r>
                      <a:r>
                        <a:rPr lang="en-US" sz="1800">
                          <a:effectLst/>
                        </a:rPr>
                        <a:t> a </a:t>
                      </a:r>
                      <a:r>
                        <a:rPr lang="en-US" sz="1800" err="1">
                          <a:effectLst/>
                        </a:rPr>
                        <a:t>stav</a:t>
                      </a:r>
                      <a:r>
                        <a:rPr lang="en-US" sz="1800">
                          <a:effectLst/>
                        </a:rPr>
                        <a:t> </a:t>
                      </a:r>
                      <a:r>
                        <a:rPr lang="en-US" sz="1800" err="1">
                          <a:effectLst/>
                        </a:rPr>
                        <a:t>implementácie</a:t>
                      </a:r>
                      <a:r>
                        <a:rPr lang="en-US" sz="1800">
                          <a:effectLst/>
                        </a:rPr>
                        <a:t> </a:t>
                      </a:r>
                      <a:r>
                        <a:rPr lang="en-US" sz="1800" err="1">
                          <a:effectLst/>
                        </a:rPr>
                        <a:t>Národnej</a:t>
                      </a:r>
                      <a:r>
                        <a:rPr lang="en-US" sz="1800">
                          <a:effectLst/>
                        </a:rPr>
                        <a:t> </a:t>
                      </a:r>
                      <a:r>
                        <a:rPr lang="en-US" sz="1800" err="1">
                          <a:effectLst/>
                        </a:rPr>
                        <a:t>stratégie</a:t>
                      </a:r>
                      <a:r>
                        <a:rPr lang="en-US" sz="1800">
                          <a:effectLst/>
                        </a:rPr>
                        <a:t> </a:t>
                      </a:r>
                      <a:r>
                        <a:rPr lang="en-US" sz="1800" err="1">
                          <a:effectLst/>
                        </a:rPr>
                        <a:t>výskumu</a:t>
                      </a:r>
                      <a:r>
                        <a:rPr lang="en-US" sz="1800">
                          <a:effectLst/>
                        </a:rPr>
                        <a:t>, </a:t>
                      </a:r>
                      <a:r>
                        <a:rPr lang="en-US" sz="1800" err="1">
                          <a:effectLst/>
                        </a:rPr>
                        <a:t>vývoja</a:t>
                      </a:r>
                      <a:r>
                        <a:rPr lang="en-US" sz="1800">
                          <a:effectLst/>
                        </a:rPr>
                        <a:t> a </a:t>
                      </a:r>
                      <a:r>
                        <a:rPr lang="en-US" sz="1800" err="1">
                          <a:effectLst/>
                        </a:rPr>
                        <a:t>inovácií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7024776"/>
                  </a:ext>
                </a:extLst>
              </a:tr>
              <a:tr h="5132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3.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Marec 2024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Inovácie v regiónoch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4946915"/>
                  </a:ext>
                </a:extLst>
              </a:tr>
              <a:tr h="5132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4.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Apríl 2024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Sociálne inovácie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8829563"/>
                  </a:ext>
                </a:extLst>
              </a:tr>
              <a:tr h="5132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5.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err="1">
                          <a:effectLst/>
                        </a:rPr>
                        <a:t>Máj</a:t>
                      </a:r>
                      <a:r>
                        <a:rPr lang="en-US" sz="1800">
                          <a:effectLst/>
                        </a:rPr>
                        <a:t> 2024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Výskumná </a:t>
                      </a:r>
                      <a:r>
                        <a:rPr lang="en-US" sz="1800" err="1">
                          <a:effectLst/>
                        </a:rPr>
                        <a:t>infraštruktúra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2699767"/>
                  </a:ext>
                </a:extLst>
              </a:tr>
              <a:tr h="5132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6.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Jún 2024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err="1">
                          <a:effectLst/>
                        </a:rPr>
                        <a:t>Technologický</a:t>
                      </a:r>
                      <a:r>
                        <a:rPr lang="en-US" sz="1800">
                          <a:effectLst/>
                        </a:rPr>
                        <a:t> transfer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0519456"/>
                  </a:ext>
                </a:extLst>
              </a:tr>
              <a:tr h="5132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7.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Júl 2024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Implementácia národných projektov pre podporu ekosystému VVaI 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7551902"/>
                  </a:ext>
                </a:extLst>
              </a:tr>
              <a:tr h="5132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8.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August 2024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Implementácia Národnej stratégie výskumu, vývoja a inovácií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4455432"/>
                  </a:ext>
                </a:extLst>
              </a:tr>
              <a:tr h="5132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9.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September 2024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Návrh zákona o výskume, vývoji a inováciách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3763852"/>
                  </a:ext>
                </a:extLst>
              </a:tr>
              <a:tr h="459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r>
                        <a:rPr lang="sk-SK" sz="1800">
                          <a:effectLst/>
                        </a:rPr>
                        <a:t>,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err="1">
                          <a:effectLst/>
                        </a:rPr>
                        <a:t>Október</a:t>
                      </a:r>
                      <a:r>
                        <a:rPr lang="en-US" sz="1800">
                          <a:effectLst/>
                        </a:rPr>
                        <a:t> 2024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err="1">
                          <a:effectLst/>
                        </a:rPr>
                        <a:t>Aktualizácia</a:t>
                      </a:r>
                      <a:r>
                        <a:rPr lang="en-US" sz="1800">
                          <a:effectLst/>
                        </a:rPr>
                        <a:t> </a:t>
                      </a:r>
                      <a:r>
                        <a:rPr lang="en-US" sz="1800" err="1">
                          <a:effectLst/>
                        </a:rPr>
                        <a:t>Súhrnnej</a:t>
                      </a:r>
                      <a:r>
                        <a:rPr lang="en-US" sz="1800">
                          <a:effectLst/>
                        </a:rPr>
                        <a:t> </a:t>
                      </a:r>
                      <a:r>
                        <a:rPr lang="en-US" sz="1800" err="1">
                          <a:effectLst/>
                        </a:rPr>
                        <a:t>správy</a:t>
                      </a:r>
                      <a:r>
                        <a:rPr lang="en-US" sz="1800">
                          <a:effectLst/>
                        </a:rPr>
                        <a:t> z </a:t>
                      </a:r>
                      <a:r>
                        <a:rPr lang="en-US" sz="1800" err="1">
                          <a:effectLst/>
                        </a:rPr>
                        <a:t>procesu</a:t>
                      </a:r>
                      <a:r>
                        <a:rPr lang="en-US" sz="1800">
                          <a:effectLst/>
                        </a:rPr>
                        <a:t> </a:t>
                      </a:r>
                      <a:r>
                        <a:rPr lang="en-US" sz="1800" err="1">
                          <a:effectLst/>
                        </a:rPr>
                        <a:t>podnikateľského</a:t>
                      </a:r>
                      <a:r>
                        <a:rPr lang="en-US" sz="1800">
                          <a:effectLst/>
                        </a:rPr>
                        <a:t> </a:t>
                      </a:r>
                      <a:r>
                        <a:rPr lang="en-US" sz="1800" err="1">
                          <a:effectLst/>
                        </a:rPr>
                        <a:t>objavovania</a:t>
                      </a:r>
                      <a:r>
                        <a:rPr lang="en-US" sz="1800">
                          <a:effectLst/>
                        </a:rPr>
                        <a:t> (RIS3)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5017044"/>
                  </a:ext>
                </a:extLst>
              </a:tr>
              <a:tr h="760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11.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November 2024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Financovanie výskumu, vývoja a inovácií zo štátneho rozpočtu – Medzirezortný rozpočtový program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5879104"/>
                  </a:ext>
                </a:extLst>
              </a:tr>
              <a:tr h="5132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12.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December 2024 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err="1">
                          <a:effectLst/>
                        </a:rPr>
                        <a:t>Predbežný</a:t>
                      </a:r>
                      <a:r>
                        <a:rPr lang="en-US" sz="1800">
                          <a:effectLst/>
                        </a:rPr>
                        <a:t> </a:t>
                      </a:r>
                      <a:r>
                        <a:rPr lang="en-US" sz="1800" err="1">
                          <a:effectLst/>
                        </a:rPr>
                        <a:t>plán</a:t>
                      </a:r>
                      <a:r>
                        <a:rPr lang="en-US" sz="1800">
                          <a:effectLst/>
                        </a:rPr>
                        <a:t> </a:t>
                      </a:r>
                      <a:r>
                        <a:rPr lang="en-US" sz="1800" err="1">
                          <a:effectLst/>
                        </a:rPr>
                        <a:t>financovania</a:t>
                      </a:r>
                      <a:r>
                        <a:rPr lang="en-US" sz="1800">
                          <a:effectLst/>
                        </a:rPr>
                        <a:t> </a:t>
                      </a:r>
                      <a:r>
                        <a:rPr lang="en-US" sz="1800" err="1">
                          <a:effectLst/>
                        </a:rPr>
                        <a:t>na</a:t>
                      </a:r>
                      <a:r>
                        <a:rPr lang="en-US" sz="1800">
                          <a:effectLst/>
                        </a:rPr>
                        <a:t> </a:t>
                      </a:r>
                      <a:r>
                        <a:rPr lang="en-US" sz="1800" err="1">
                          <a:effectLst/>
                        </a:rPr>
                        <a:t>rok</a:t>
                      </a:r>
                      <a:r>
                        <a:rPr lang="en-US" sz="1800">
                          <a:effectLst/>
                        </a:rPr>
                        <a:t> 2025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9712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44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12488-9841-571A-75BC-E32947259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88349C-94D2-887C-80E7-7995424CF30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26642" y="2451341"/>
            <a:ext cx="7538715" cy="6475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pl-PL" b="1">
                <a:solidFill>
                  <a:srgbClr val="FFFFFF"/>
                </a:solidFill>
                <a:latin typeface="Source Sans Pro"/>
              </a:rPr>
              <a:t>Plán zasadnutí Rady vlády pre vedu, techniku a inovácie na rok 2024 </a:t>
            </a:r>
            <a:endParaRPr lang="sk-SK" b="1">
              <a:solidFill>
                <a:srgbClr val="FFFFFF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644698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B1FA7E07-9C65-A384-05D0-29E548F2CDE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0987F481-B4EC-CB7E-6D74-C8FB7AB7E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876089"/>
              </p:ext>
            </p:extLst>
          </p:nvPr>
        </p:nvGraphicFramePr>
        <p:xfrm>
          <a:off x="0" y="16778"/>
          <a:ext cx="12192000" cy="684122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47075">
                  <a:extLst>
                    <a:ext uri="{9D8B030D-6E8A-4147-A177-3AD203B41FA5}">
                      <a16:colId xmlns:a16="http://schemas.microsoft.com/office/drawing/2014/main" val="294063747"/>
                    </a:ext>
                  </a:extLst>
                </a:gridCol>
                <a:gridCol w="5657991">
                  <a:extLst>
                    <a:ext uri="{9D8B030D-6E8A-4147-A177-3AD203B41FA5}">
                      <a16:colId xmlns:a16="http://schemas.microsoft.com/office/drawing/2014/main" val="2281064528"/>
                    </a:ext>
                  </a:extLst>
                </a:gridCol>
                <a:gridCol w="6086934">
                  <a:extLst>
                    <a:ext uri="{9D8B030D-6E8A-4147-A177-3AD203B41FA5}">
                      <a16:colId xmlns:a16="http://schemas.microsoft.com/office/drawing/2014/main" val="4025402225"/>
                    </a:ext>
                  </a:extLst>
                </a:gridCol>
              </a:tblGrid>
              <a:tr h="333013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Termín rokovania: marec  2024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735332"/>
                  </a:ext>
                </a:extLst>
              </a:tr>
              <a:tr h="615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1.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Plán zasadnutí RVVTI na rok 2024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ÚPVL - Výskumná a inovačná autorita - Sekretariát Rady (VAIA)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extLst>
                  <a:ext uri="{0D108BD9-81ED-4DB2-BD59-A6C34878D82A}">
                    <a16:rowId xmlns:a16="http://schemas.microsoft.com/office/drawing/2014/main" val="4242774085"/>
                  </a:ext>
                </a:extLst>
              </a:tr>
              <a:tr h="615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2.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Predbežný plán financovania výskumu, vývoja a inovácií na rok 2024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ÚPVL - Výskumná a inovačná autorita - Sekretariát Rady (VAIA)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extLst>
                  <a:ext uri="{0D108BD9-81ED-4DB2-BD59-A6C34878D82A}">
                    <a16:rowId xmlns:a16="http://schemas.microsoft.com/office/drawing/2014/main" val="3050438021"/>
                  </a:ext>
                </a:extLst>
              </a:tr>
              <a:tr h="615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3.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Informácia o plnení Národnej stratégie výskumu, vývoja a inovácií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ÚPVL - Výskumná a inovačná autorita - Sekretariát Rady (VAIA)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extLst>
                  <a:ext uri="{0D108BD9-81ED-4DB2-BD59-A6C34878D82A}">
                    <a16:rowId xmlns:a16="http://schemas.microsoft.com/office/drawing/2014/main" val="4150506550"/>
                  </a:ext>
                </a:extLst>
              </a:tr>
              <a:tr h="929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4.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Informácia o stave implementácie programov za oblasť výskumu, vývoja a inovácií financovaných z fondov EÚ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Ministerstvo investícií, regionálneho rozvoja a informatizácie SR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extLst>
                  <a:ext uri="{0D108BD9-81ED-4DB2-BD59-A6C34878D82A}">
                    <a16:rowId xmlns:a16="http://schemas.microsoft.com/office/drawing/2014/main" val="496756883"/>
                  </a:ext>
                </a:extLst>
              </a:tr>
              <a:tr h="615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5.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Informácia o implementácii komponentu 9 Plánu obnovy a odolnosti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ÚPVL - Výskumná a inovačná autorita - Sekretariát Rady (VAIA)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extLst>
                  <a:ext uri="{0D108BD9-81ED-4DB2-BD59-A6C34878D82A}">
                    <a16:rowId xmlns:a16="http://schemas.microsoft.com/office/drawing/2014/main" val="1303813163"/>
                  </a:ext>
                </a:extLst>
              </a:tr>
              <a:tr h="333013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Termín rokovania: jún 2024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707923"/>
                  </a:ext>
                </a:extLst>
              </a:tr>
              <a:tr h="926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1.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Informácia o stave implementácie Národnej stratégie výskumu, vývoja a inovácií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ÚPVL - Výskumná a inovačná autorita - Sekretariát Rady (VAIA)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extLst>
                  <a:ext uri="{0D108BD9-81ED-4DB2-BD59-A6C34878D82A}">
                    <a16:rowId xmlns:a16="http://schemas.microsoft.com/office/drawing/2014/main" val="347569443"/>
                  </a:ext>
                </a:extLst>
              </a:tr>
              <a:tr h="1243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2. 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Informácia o implementácii záväznej metodiky riadenia, financovania a hodnotenia podpory výskumu, vývoja a inovácií 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ÚPVL - Výskumná a inovačná autorita - Sekretariát Rady (VAIA)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extLst>
                  <a:ext uri="{0D108BD9-81ED-4DB2-BD59-A6C34878D82A}">
                    <a16:rowId xmlns:a16="http://schemas.microsoft.com/office/drawing/2014/main" val="1829458895"/>
                  </a:ext>
                </a:extLst>
              </a:tr>
              <a:tr h="615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3.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Informácia o aktivitách pracovných skupín zriadených pod RVVTI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>
                          <a:effectLst/>
                        </a:rPr>
                        <a:t>ÚPVL - Výskumná a inovačná autorita - Sekretariát Rady (VAIA)</a:t>
                      </a:r>
                      <a:endParaRPr lang="sk-S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0" marB="0"/>
                </a:tc>
                <a:extLst>
                  <a:ext uri="{0D108BD9-81ED-4DB2-BD59-A6C34878D82A}">
                    <a16:rowId xmlns:a16="http://schemas.microsoft.com/office/drawing/2014/main" val="705594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590100"/>
      </p:ext>
    </p:extLst>
  </p:cSld>
  <p:clrMapOvr>
    <a:masterClrMapping/>
  </p:clrMapOvr>
</p:sld>
</file>

<file path=ppt/theme/theme1.xml><?xml version="1.0" encoding="utf-8"?>
<a:theme xmlns:a="http://schemas.openxmlformats.org/drawingml/2006/main" name="Uvádzazie">
  <a:themeElements>
    <a:clrScheme name="VAIA paleta farieb">
      <a:dk1>
        <a:srgbClr val="000000"/>
      </a:dk1>
      <a:lt1>
        <a:srgbClr val="FFFFFF"/>
      </a:lt1>
      <a:dk2>
        <a:srgbClr val="00C5DB"/>
      </a:dk2>
      <a:lt2>
        <a:srgbClr val="1E22AA"/>
      </a:lt2>
      <a:accent1>
        <a:srgbClr val="E10600"/>
      </a:accent1>
      <a:accent2>
        <a:srgbClr val="FF6900"/>
      </a:accent2>
      <a:accent3>
        <a:srgbClr val="4A53B8"/>
      </a:accent3>
      <a:accent4>
        <a:srgbClr val="6FDCE8"/>
      </a:accent4>
      <a:accent5>
        <a:srgbClr val="E04943"/>
      </a:accent5>
      <a:accent6>
        <a:srgbClr val="FF974D"/>
      </a:accent6>
      <a:hlink>
        <a:srgbClr val="293B97"/>
      </a:hlink>
      <a:folHlink>
        <a:srgbClr val="00C5DB"/>
      </a:folHlink>
    </a:clrScheme>
    <a:fontScheme name="VAIA font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M_RVVTI_All hands.potx" id="{9ED94F02-F5AA-4481-A0D8-07C6DABDAE39}" vid="{923F6E02-9849-46F3-9711-B5898F7F5577}"/>
    </a:ext>
  </a:extLst>
</a:theme>
</file>

<file path=ppt/theme/theme2.xml><?xml version="1.0" encoding="utf-8"?>
<a:theme xmlns:a="http://schemas.openxmlformats.org/drawingml/2006/main" name="Vlastný návrh">
  <a:themeElements>
    <a:clrScheme name="VAIA paleta farieb">
      <a:dk1>
        <a:srgbClr val="000000"/>
      </a:dk1>
      <a:lt1>
        <a:srgbClr val="FFFFFF"/>
      </a:lt1>
      <a:dk2>
        <a:srgbClr val="00C5DB"/>
      </a:dk2>
      <a:lt2>
        <a:srgbClr val="1E22AA"/>
      </a:lt2>
      <a:accent1>
        <a:srgbClr val="E10600"/>
      </a:accent1>
      <a:accent2>
        <a:srgbClr val="FF6900"/>
      </a:accent2>
      <a:accent3>
        <a:srgbClr val="4A53B8"/>
      </a:accent3>
      <a:accent4>
        <a:srgbClr val="6FDCE8"/>
      </a:accent4>
      <a:accent5>
        <a:srgbClr val="E04943"/>
      </a:accent5>
      <a:accent6>
        <a:srgbClr val="FF974D"/>
      </a:accent6>
      <a:hlink>
        <a:srgbClr val="293B97"/>
      </a:hlink>
      <a:folHlink>
        <a:srgbClr val="00C5D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M_RVVTI_All hands.potx" id="{9ED94F02-F5AA-4481-A0D8-07C6DABDAE39}" vid="{485033E9-53B7-441B-AB97-DF54473401EC}"/>
    </a:ext>
  </a:extLst>
</a:theme>
</file>

<file path=ppt/theme/theme3.xml><?xml version="1.0" encoding="utf-8"?>
<a:theme xmlns:a="http://schemas.openxmlformats.org/drawingml/2006/main" name="Textov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M_RVVTI_All hands.potx" id="{9ED94F02-F5AA-4481-A0D8-07C6DABDAE39}" vid="{4F401DAE-DBFC-4FF8-AF5F-128E5EB0601B}"/>
    </a:ext>
  </a:extLst>
</a:theme>
</file>

<file path=ppt/theme/theme4.xml><?xml version="1.0" encoding="utf-8"?>
<a:theme xmlns:a="http://schemas.openxmlformats.org/drawingml/2006/main" name="1_Textové">
  <a:themeElements>
    <a:clrScheme name="VAIA paleta farieb">
      <a:dk1>
        <a:srgbClr val="000000"/>
      </a:dk1>
      <a:lt1>
        <a:srgbClr val="FFFFFF"/>
      </a:lt1>
      <a:dk2>
        <a:srgbClr val="00C5DB"/>
      </a:dk2>
      <a:lt2>
        <a:srgbClr val="1E22AA"/>
      </a:lt2>
      <a:accent1>
        <a:srgbClr val="E10600"/>
      </a:accent1>
      <a:accent2>
        <a:srgbClr val="FF6900"/>
      </a:accent2>
      <a:accent3>
        <a:srgbClr val="4A53B8"/>
      </a:accent3>
      <a:accent4>
        <a:srgbClr val="6FDCE8"/>
      </a:accent4>
      <a:accent5>
        <a:srgbClr val="E04943"/>
      </a:accent5>
      <a:accent6>
        <a:srgbClr val="FF974D"/>
      </a:accent6>
      <a:hlink>
        <a:srgbClr val="293B97"/>
      </a:hlink>
      <a:folHlink>
        <a:srgbClr val="00C5D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M_RVVTI_All hands.potx" id="{9ED94F02-F5AA-4481-A0D8-07C6DABDAE39}" vid="{649B1B22-1B98-4B07-8586-7A140E06E94E}"/>
    </a:ext>
  </a:extLst>
</a:theme>
</file>

<file path=ppt/theme/theme5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E935AE76EEF24AA10FB5D99CAF32AC" ma:contentTypeVersion="19" ma:contentTypeDescription="Umožňuje vytvoriť nový dokument." ma:contentTypeScope="" ma:versionID="4b1bd19bd0da86263fdef105d4815b13">
  <xsd:schema xmlns:xsd="http://www.w3.org/2001/XMLSchema" xmlns:xs="http://www.w3.org/2001/XMLSchema" xmlns:p="http://schemas.microsoft.com/office/2006/metadata/properties" xmlns:ns2="cc5c8e5f-d5cf-48c3-9b5f-7b6134728260" xmlns:ns3="421375f5-370a-4650-8fe9-f6faac8af305" targetNamespace="http://schemas.microsoft.com/office/2006/metadata/properties" ma:root="true" ma:fieldsID="e14bb1d9cd61fd9d924966ed2b0eef41" ns2:_="" ns3:_="">
    <xsd:import namespace="cc5c8e5f-d5cf-48c3-9b5f-7b6134728260"/>
    <xsd:import namespace="421375f5-370a-4650-8fe9-f6faac8af3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5c8e5f-d5cf-48c3-9b5f-7b61347282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Značky obrázka" ma:readOnly="false" ma:fieldId="{5cf76f15-5ced-4ddc-b409-7134ff3c332f}" ma:taxonomyMulti="true" ma:sspId="53470ff6-1c61-4f9e-8c6f-d6853ea728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375f5-370a-4650-8fe9-f6faac8af30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f71b4cb-9b21-4841-b525-444442b2f5e8}" ma:internalName="TaxCatchAll" ma:showField="CatchAllData" ma:web="421375f5-370a-4650-8fe9-f6faac8af3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cc5c8e5f-d5cf-48c3-9b5f-7b6134728260" xsi:nil="true"/>
    <TaxCatchAll xmlns="421375f5-370a-4650-8fe9-f6faac8af305" xsi:nil="true"/>
    <lcf76f155ced4ddcb4097134ff3c332f xmlns="cc5c8e5f-d5cf-48c3-9b5f-7b613472826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261B1A0-0F3C-4E4D-BE83-BEC155BA6F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672E3F-5052-4E69-83D8-5C814A7C20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5c8e5f-d5cf-48c3-9b5f-7b6134728260"/>
    <ds:schemaRef ds:uri="421375f5-370a-4650-8fe9-f6faac8af3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EA3650-35A4-452E-BCD9-A893FC6A1E5B}">
  <ds:schemaRefs>
    <ds:schemaRef ds:uri="421375f5-370a-4650-8fe9-f6faac8af305"/>
    <ds:schemaRef ds:uri="cc5c8e5f-d5cf-48c3-9b5f-7b61347282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ZM_RVVTI_All hands</Template>
  <TotalTime>0</TotalTime>
  <Words>1639</Words>
  <Application>Microsoft Office PowerPoint</Application>
  <PresentationFormat>Widescreen</PresentationFormat>
  <Paragraphs>236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Uvádzazie</vt:lpstr>
      <vt:lpstr>Vlastný návrh</vt:lpstr>
      <vt:lpstr>Textové</vt:lpstr>
      <vt:lpstr>1_Textové</vt:lpstr>
      <vt:lpstr>PowerPoint Presentation</vt:lpstr>
      <vt:lpstr>Informácia o stave implementácie Národnej stratégie výskumu, vývoja a inovácií </vt:lpstr>
      <vt:lpstr>Súčasné výsledky </vt:lpstr>
      <vt:lpstr>Pripomienky od členov KP</vt:lpstr>
      <vt:lpstr>Najväčších 6 projektov, ktoré sú plánované na rok 2024:  </vt:lpstr>
      <vt:lpstr>Plán zasadnutí Koordinačnej platformy Rady vlády pre vedu, techniku a inovácie na rok 2024 </vt:lpstr>
      <vt:lpstr>PowerPoint Presentation</vt:lpstr>
      <vt:lpstr>Plán zasadnutí Rady vlády pre vedu, techniku a inovácie na rok 2024 </vt:lpstr>
      <vt:lpstr>PowerPoint Presentation</vt:lpstr>
      <vt:lpstr>PowerPoint Presentation</vt:lpstr>
      <vt:lpstr>Informácia o prijatých zmenách v Predbežnom pláne financovania podpory výskumu, vývoja a inovácií </vt:lpstr>
      <vt:lpstr>Zmeny v predbežnom pláne financovania</vt:lpstr>
      <vt:lpstr>Zmeny v predbežnom pláne financovania</vt:lpstr>
      <vt:lpstr>Ďakujeme za pozornosť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Jando Matej</dc:creator>
  <cp:lastModifiedBy>Habrman Michal</cp:lastModifiedBy>
  <cp:revision>2</cp:revision>
  <dcterms:created xsi:type="dcterms:W3CDTF">2023-10-12T07:01:28Z</dcterms:created>
  <dcterms:modified xsi:type="dcterms:W3CDTF">2024-02-20T15:17:42Z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0x01010084E935AE76EEF24AA10FB5D99CAF32AC</vt:lpwstr>
  </property>
  <property fmtid="{D5CDD505-2E9C-101B-9397-08002B2CF9AE}" pid="3" name="MediaServiceImageTags">
    <vt:lpwstr/>
  </property>
</Properties>
</file>