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90" r:id="rId5"/>
    <p:sldMasterId id="2147483694" r:id="rId6"/>
  </p:sldMasterIdLst>
  <p:notesMasterIdLst>
    <p:notesMasterId r:id="rId19"/>
  </p:notesMasterIdLst>
  <p:handoutMasterIdLst>
    <p:handoutMasterId r:id="rId20"/>
  </p:handoutMasterIdLst>
  <p:sldIdLst>
    <p:sldId id="317" r:id="rId7"/>
    <p:sldId id="2147474166" r:id="rId8"/>
    <p:sldId id="2147474189" r:id="rId9"/>
    <p:sldId id="2147474177" r:id="rId10"/>
    <p:sldId id="2147474178" r:id="rId11"/>
    <p:sldId id="459" r:id="rId12"/>
    <p:sldId id="2147474149" r:id="rId13"/>
    <p:sldId id="2147474185" r:id="rId14"/>
    <p:sldId id="2147474154" r:id="rId15"/>
    <p:sldId id="2147474186" r:id="rId16"/>
    <p:sldId id="2147474169" r:id="rId17"/>
    <p:sldId id="2147474187" r:id="rId18"/>
  </p:sldIdLst>
  <p:sldSz cx="12192000" cy="6858000"/>
  <p:notesSz cx="6858000" cy="9144000"/>
  <p:embeddedFontLs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Source Sans Pro Black" panose="020B0803030403020204" pitchFamily="34" charset="0"/>
      <p:bold r:id="rId25"/>
      <p:boldItalic r:id="rId26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3EA786-7D7E-D31D-2E11-5252EA6C127C}" name="Procházka Martin" initials="PM" userId="S::martin.prochazka@vlada.gov.sk::b3966125-bb7d-4bc8-94e0-97141c15a5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B20"/>
    <a:srgbClr val="00C5DB"/>
    <a:srgbClr val="FF6900"/>
    <a:srgbClr val="1E2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F37F6-D08B-CDE2-1A56-E6E3AA61E961}" v="55" dt="2024-09-05T06:50:31.786"/>
    <p1510:client id="{4AB4BEBC-CAE4-014D-F8AF-642D4CA84999}" v="26" dt="2024-09-05T10:16:55.073"/>
    <p1510:client id="{E784EB07-7A0B-4072-909E-287E932142BA}" v="782" dt="2024-09-05T07:20:19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4.fntdata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201267835601115E-2"/>
          <c:y val="0.1019657822941533"/>
          <c:w val="0.96779873216439893"/>
          <c:h val="0.8925725380421208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Investments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01-4617-AE2B-24FC64B81D55}"/>
              </c:ext>
            </c:extLst>
          </c:dPt>
          <c:dPt>
            <c:idx val="1"/>
            <c:bubble3D val="0"/>
            <c:explosion val="5"/>
            <c:spPr>
              <a:solidFill>
                <a:srgbClr val="23C0D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60-4D2D-A82B-0D40144230F5}"/>
              </c:ext>
            </c:extLst>
          </c:dPt>
          <c:dPt>
            <c:idx val="2"/>
            <c:bubble3D val="0"/>
            <c:explosion val="8"/>
            <c:spPr>
              <a:solidFill>
                <a:srgbClr val="313E9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501-4617-AE2B-24FC64B81D55}"/>
              </c:ext>
            </c:extLst>
          </c:dPt>
          <c:dPt>
            <c:idx val="3"/>
            <c:bubble3D val="0"/>
            <c:spPr>
              <a:solidFill>
                <a:srgbClr val="C33D3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60-4D2D-A82B-0D40144230F5}"/>
              </c:ext>
            </c:extLst>
          </c:dPt>
          <c:dPt>
            <c:idx val="4"/>
            <c:bubble3D val="0"/>
            <c:spPr>
              <a:solidFill>
                <a:srgbClr val="F2692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D60-4D2D-A82B-0D40144230F5}"/>
              </c:ext>
            </c:extLst>
          </c:dPt>
          <c:dLbls>
            <c:dLbl>
              <c:idx val="0"/>
              <c:layout>
                <c:manualLayout>
                  <c:x val="-7.4798796820487845E-2"/>
                  <c:y val="7.7557177722588494E-2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INÉ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501-4617-AE2B-24FC64B81D55}"/>
                </c:ext>
              </c:extLst>
            </c:dLbl>
            <c:dLbl>
              <c:idx val="1"/>
              <c:layout>
                <c:manualLayout>
                  <c:x val="-0.11255103768412723"/>
                  <c:y val="3.744807677908210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10 mil </a:t>
                    </a:r>
                    <a:r>
                      <a:rPr lang="en-US" err="1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eur</a:t>
                    </a:r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D60-4D2D-A82B-0D40144230F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80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52 mil </a:t>
                    </a:r>
                    <a:r>
                      <a:rPr lang="en-US" sz="2800" err="1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eur</a:t>
                    </a:r>
                    <a:endParaRPr lang="en-US" sz="280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501-4617-AE2B-24FC64B81D55}"/>
                </c:ext>
              </c:extLst>
            </c:dLbl>
            <c:dLbl>
              <c:idx val="3"/>
              <c:layout>
                <c:manualLayout>
                  <c:x val="0.21274377276000939"/>
                  <c:y val="-0.27901691860522959"/>
                </c:manualLayout>
              </c:layout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I</a:t>
                    </a:r>
                    <a:r>
                      <a:rPr lang="en-US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NFRAŠTRUKTÚRA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D60-4D2D-A82B-0D40144230F5}"/>
                </c:ext>
              </c:extLst>
            </c:dLbl>
            <c:dLbl>
              <c:idx val="4"/>
              <c:layout>
                <c:manualLayout>
                  <c:x val="0.20556014704707798"/>
                  <c:y val="0.10288158931177981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MAPA DIGITÁLNYCH POTRIEB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D60-4D2D-A82B-0D4014423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Vzdelanie</c:v>
                </c:pt>
                <c:pt idx="1">
                  <c:v>Digital</c:v>
                </c:pt>
                <c:pt idx="2">
                  <c:v>VVI</c:v>
                </c:pt>
                <c:pt idx="3">
                  <c:v>Infrastruktura</c:v>
                </c:pt>
                <c:pt idx="4">
                  <c:v>KV / Biobanka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40</c:v>
                </c:pt>
                <c:pt idx="3">
                  <c:v>58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1-4617-AE2B-24FC64B81D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42F2EE4-043B-F8E4-B90B-6E25F9EEF9F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63362B2-1DB7-9F06-94BA-3AC8502DC11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94ADF8-9716-4A89-B1EF-D3CC1F51B976}" type="datetime1">
              <a: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17. 9. 2024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9301B8A-CDD4-EF37-E7BB-FDFC30ADA69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2EE08F9-F95E-DA39-E3BF-756B111449B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55229E-81B4-4FFA-945A-6FD444F9C837}" type="slidenum">
              <a:t>‹#›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45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453FF-663A-423C-BA76-06B39523E2AD}" type="datetimeFigureOut">
              <a:rPr lang="sk-SK" smtClean="0"/>
              <a:t>17. 9. 2024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84F19-69EB-427E-877D-6EB3BD7255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600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4212">
              <a:defRPr/>
            </a:pPr>
            <a:r>
              <a:rPr lang="sk-SK" sz="1100" b="1">
                <a:latin typeface="UICTFontTextStyleBody"/>
                <a:ea typeface="Calibri" panose="020F0502020204030204" pitchFamily="34" charset="0"/>
              </a:rPr>
              <a:t>Vďaka súhre týchto troch oblastí má stratégia ambíciu sa posunúť vo všetkých troch problematických rebríčkoch. </a:t>
            </a:r>
            <a:endParaRPr lang="sk-SK" sz="11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k-SK" sz="110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84F19-69EB-427E-877D-6EB3BD725558}" type="slidenum">
              <a:rPr kumimoji="0" lang="sk-SK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k-SK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544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Prezentuje</a:t>
            </a:r>
            <a:r>
              <a:rPr lang="en-US"/>
              <a:t> PS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9650A-9668-4F92-AD1F-90CA3CA7C6CB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33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Prezentuje</a:t>
            </a:r>
            <a:r>
              <a:rPr lang="en-US"/>
              <a:t> PS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9650A-9668-4F92-AD1F-90CA3CA7C6CB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0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338256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3">
            <a:extLst>
              <a:ext uri="{FF2B5EF4-FFF2-40B4-BE49-F238E27FC236}">
                <a16:creationId xmlns:a16="http://schemas.microsoft.com/office/drawing/2014/main" id="{683743E2-3C21-9E1C-8350-D98B6FF58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3635" y="5266707"/>
            <a:ext cx="1603993" cy="9611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17">
            <a:extLst>
              <a:ext uri="{FF2B5EF4-FFF2-40B4-BE49-F238E27FC236}">
                <a16:creationId xmlns:a16="http://schemas.microsoft.com/office/drawing/2014/main" id="{E9C39B7B-A674-7292-9294-D3508D407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5833" y="2707484"/>
            <a:ext cx="565217" cy="5714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3247665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8" name="Obrázok 7" descr="Obrázok, na ktorom je text, písmo, snímka obrazovky, grafika&#10;&#10;Automaticky generovaný popis">
            <a:extLst>
              <a:ext uri="{FF2B5EF4-FFF2-40B4-BE49-F238E27FC236}">
                <a16:creationId xmlns:a16="http://schemas.microsoft.com/office/drawing/2014/main" id="{E3458BB0-09F4-BB50-8090-ADCD6CF387E0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2" y="334905"/>
            <a:ext cx="3147614" cy="18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933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199FB2-74E1-C776-8A77-D40DE5E93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8E8678-E47E-8EA0-6B5F-EC3EF4F5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AA12FDC2-D152-4D87-80FC-47E1449DE3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658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1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C63C5A8-DCE2-8E92-BECE-63516F9DDB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709" y="5619746"/>
            <a:ext cx="646846" cy="6024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7">
            <a:extLst>
              <a:ext uri="{FF2B5EF4-FFF2-40B4-BE49-F238E27FC236}">
                <a16:creationId xmlns:a16="http://schemas.microsoft.com/office/drawing/2014/main" id="{F2B30AB7-9539-B956-4426-2B62D5DB2B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14" y="662418"/>
            <a:ext cx="66678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47B4919-5BF7-C9CB-80A8-927C47705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1 </a:t>
            </a:r>
            <a:r>
              <a:rPr lang="en-US"/>
              <a:t>OBRÁZ</a:t>
            </a:r>
            <a:r>
              <a:rPr lang="sk-SK"/>
              <a:t>OK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74DB0-20FD-7614-3F9B-F36E63E35BB4}"/>
              </a:ext>
            </a:extLst>
          </p:cNvPr>
          <p:cNvSpPr/>
          <p:nvPr userDrawn="1"/>
        </p:nvSpPr>
        <p:spPr>
          <a:xfrm>
            <a:off x="1" y="1134864"/>
            <a:ext cx="833836" cy="117903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464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6000" y="1600655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OBRÁZOK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220976CC-ABF2-5A09-6D12-FBAA78F88F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000" y="4983001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4A523895-4188-5012-91C6-0CEE504885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000" y="5622048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435482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1521" y="1403886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C1AD2D-996A-8121-EBC5-3FBDBDE9C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41520" y="4810916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E79BA41-AC68-D928-877F-5C5ACB7D0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1520" y="5449963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2 OBRÁZKY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A4B7533A-C8ED-FA25-43CA-1D62C3F93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4049" y="1403886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12973D67-7489-99E2-1122-4563544F7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4050" y="4810916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Zástupný text 5">
            <a:extLst>
              <a:ext uri="{FF2B5EF4-FFF2-40B4-BE49-F238E27FC236}">
                <a16:creationId xmlns:a16="http://schemas.microsoft.com/office/drawing/2014/main" id="{FDE521BF-0B82-BF6D-3129-B54A2058E2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4050" y="5449963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98902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927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C1AD2D-996A-8121-EBC5-3FBDBDE9C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27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E79BA41-AC68-D928-877F-5C5ACB7D0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27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4 OBRÁZKY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A4B7533A-C8ED-FA25-43CA-1D62C3F93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213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Zástupný objekt pre obrázok 7">
            <a:extLst>
              <a:ext uri="{FF2B5EF4-FFF2-40B4-BE49-F238E27FC236}">
                <a16:creationId xmlns:a16="http://schemas.microsoft.com/office/drawing/2014/main" id="{EC55515E-2D76-6A96-07FB-F083F8443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70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12" name="Zástupný objekt pre obrázok 7">
            <a:extLst>
              <a:ext uri="{FF2B5EF4-FFF2-40B4-BE49-F238E27FC236}">
                <a16:creationId xmlns:a16="http://schemas.microsoft.com/office/drawing/2014/main" id="{430A7C70-5738-8E97-F369-F242705894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7856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17" name="Zástupný text 3">
            <a:extLst>
              <a:ext uri="{FF2B5EF4-FFF2-40B4-BE49-F238E27FC236}">
                <a16:creationId xmlns:a16="http://schemas.microsoft.com/office/drawing/2014/main" id="{AC741B83-57AC-8A89-E853-88FCF242CD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570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18" name="Zástupný text 5">
            <a:extLst>
              <a:ext uri="{FF2B5EF4-FFF2-40B4-BE49-F238E27FC236}">
                <a16:creationId xmlns:a16="http://schemas.microsoft.com/office/drawing/2014/main" id="{A50F4753-9AEF-70D6-8821-992C0D66B3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570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Zástupný text 3">
            <a:extLst>
              <a:ext uri="{FF2B5EF4-FFF2-40B4-BE49-F238E27FC236}">
                <a16:creationId xmlns:a16="http://schemas.microsoft.com/office/drawing/2014/main" id="{7FACBEC2-FF62-B28B-3D4C-8B536F20EE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213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1378B405-18D5-F73B-8DFF-5980E9BDED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213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1" name="Zástupný text 3">
            <a:extLst>
              <a:ext uri="{FF2B5EF4-FFF2-40B4-BE49-F238E27FC236}">
                <a16:creationId xmlns:a16="http://schemas.microsoft.com/office/drawing/2014/main" id="{561F0125-C16C-F60B-C948-F820ADE199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7856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22" name="Zástupný text 5">
            <a:extLst>
              <a:ext uri="{FF2B5EF4-FFF2-40B4-BE49-F238E27FC236}">
                <a16:creationId xmlns:a16="http://schemas.microsoft.com/office/drawing/2014/main" id="{9AEEC580-C367-3B25-7913-38CA30268D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7856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262974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355600" indent="-228600">
              <a:defRPr sz="200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40055479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127000" indent="0">
              <a:buNone/>
              <a:defRPr sz="2000" b="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56728092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exteriér, značka/gesto, noc&#10;&#10;Automaticky generovaný popis">
            <a:extLst>
              <a:ext uri="{FF2B5EF4-FFF2-40B4-BE49-F238E27FC236}">
                <a16:creationId xmlns:a16="http://schemas.microsoft.com/office/drawing/2014/main" id="{7F2DBD37-778F-AC7A-2543-2758C0D1C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75" y="233464"/>
            <a:ext cx="5652984" cy="640080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0A66A640-D7E9-992E-459A-C5709438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035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9">
            <a:extLst>
              <a:ext uri="{FF2B5EF4-FFF2-40B4-BE49-F238E27FC236}">
                <a16:creationId xmlns:a16="http://schemas.microsoft.com/office/drawing/2014/main" id="{211B69A2-EED2-1D33-DB38-AB7DD5830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970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1">
            <a:extLst>
              <a:ext uri="{FF2B5EF4-FFF2-40B4-BE49-F238E27FC236}">
                <a16:creationId xmlns:a16="http://schemas.microsoft.com/office/drawing/2014/main" id="{42DC56C4-8A0F-E6A9-6C00-C6173BE0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text 28">
            <a:extLst>
              <a:ext uri="{FF2B5EF4-FFF2-40B4-BE49-F238E27FC236}">
                <a16:creationId xmlns:a16="http://schemas.microsoft.com/office/drawing/2014/main" id="{8DA224A4-C6AC-84E7-4829-5CAC3A44F6C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25026" y="3023289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08791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338256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3247665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 descr="Obrázok, na ktorom je diagram&#10;&#10;Automaticky generovaný popis">
            <a:extLst>
              <a:ext uri="{FF2B5EF4-FFF2-40B4-BE49-F238E27FC236}">
                <a16:creationId xmlns:a16="http://schemas.microsoft.com/office/drawing/2014/main" id="{A94BE851-A30C-40ED-1300-B4C282280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b="25566"/>
          <a:stretch/>
        </p:blipFill>
        <p:spPr>
          <a:xfrm>
            <a:off x="157905" y="416689"/>
            <a:ext cx="11876190" cy="15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43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1113929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979028"/>
            <a:ext cx="8721673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 descr="Obrázok, na ktorom je diagram&#10;&#10;Automaticky generovaný popis">
            <a:extLst>
              <a:ext uri="{FF2B5EF4-FFF2-40B4-BE49-F238E27FC236}">
                <a16:creationId xmlns:a16="http://schemas.microsoft.com/office/drawing/2014/main" id="{A94BE851-A30C-40ED-1300-B4C282280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b="25566"/>
          <a:stretch/>
        </p:blipFill>
        <p:spPr>
          <a:xfrm>
            <a:off x="157905" y="4791928"/>
            <a:ext cx="11876190" cy="1527858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BF79DC8-260B-9877-9C84-603B9893E1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6788" y="3263900"/>
            <a:ext cx="8721222" cy="925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255094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6BABA-1D09-5439-2815-311BE154E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929C41-3733-1140-0A82-F066DA149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6E1AA43-00DA-A17C-013C-68F50D548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FE7F-EF62-417F-BED3-8ABF28DBF696}" type="datetimeFigureOut">
              <a:rPr lang="sk-SK" smtClean="0"/>
              <a:t>17. 9. 2024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A586B6-90A1-FA23-1C03-AF6F7D18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B680791-7062-4F46-91A2-73C50B94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241B-43F4-4257-8719-A02A94DB3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84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84CA7-64C1-4091-BC7E-783318F27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D98741-21E2-5FD0-5087-A2F4E7633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196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F2B1FE-334C-12D3-67F1-0E7C664F7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196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</p:spTree>
    <p:extLst>
      <p:ext uri="{BB962C8B-B14F-4D97-AF65-F5344CB8AC3E}">
        <p14:creationId xmlns:p14="http://schemas.microsoft.com/office/powerpoint/2010/main" val="179982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DDB975D6-F00D-A2AF-DA9B-AD6C86250C8C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+mn-lt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1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C63C5A8-DCE2-8E92-BECE-63516F9D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709" y="5619746"/>
            <a:ext cx="646846" cy="6024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7">
            <a:extLst>
              <a:ext uri="{FF2B5EF4-FFF2-40B4-BE49-F238E27FC236}">
                <a16:creationId xmlns:a16="http://schemas.microsoft.com/office/drawing/2014/main" id="{F2B30AB7-9539-B956-4426-2B62D5DB2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4" y="662418"/>
            <a:ext cx="66678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47B4919-5BF7-C9CB-80A8-927C47705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1 </a:t>
            </a:r>
            <a:r>
              <a:rPr lang="en-US"/>
              <a:t>OBRÁZ</a:t>
            </a:r>
            <a:r>
              <a:rPr lang="sk-SK"/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2464237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cup&#10;&#10;Description automatically generated">
            <a:extLst>
              <a:ext uri="{FF2B5EF4-FFF2-40B4-BE49-F238E27FC236}">
                <a16:creationId xmlns:a16="http://schemas.microsoft.com/office/drawing/2014/main" id="{D8199FB2-74E1-C776-8A77-D40DE5E93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8E8678-E47E-8EA0-6B5F-EC3EF4F5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AA12FDC2-D152-4D87-80FC-47E1449DE3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505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199FB2-74E1-C776-8A77-D40DE5E93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"/>
            <a:ext cx="12191999" cy="6857657"/>
          </a:xfrm>
          <a:prstGeom prst="rect">
            <a:avLst/>
          </a:prstGeom>
        </p:spPr>
      </p:pic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8E8678-E47E-8EA0-6B5F-EC3EF4F5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AA12FDC2-D152-4D87-80FC-47E1449DE33B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3" name="Picture 2" descr="A diagram of a curved curve with numbers and circles&#10;&#10;Description automatically generated with medium confidence">
            <a:extLst>
              <a:ext uri="{FF2B5EF4-FFF2-40B4-BE49-F238E27FC236}">
                <a16:creationId xmlns:a16="http://schemas.microsoft.com/office/drawing/2014/main" id="{3971ECA9-A16D-D7F6-320E-2A84031649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5" y="3792702"/>
            <a:ext cx="7335290" cy="26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1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  <p:sldLayoutId id="2147483685" r:id="rId4"/>
    <p:sldLayoutId id="2147483701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5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9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>
            <a:extLst>
              <a:ext uri="{FF2B5EF4-FFF2-40B4-BE49-F238E27FC236}">
                <a16:creationId xmlns:a16="http://schemas.microsoft.com/office/drawing/2014/main" id="{E7887712-410E-0784-4BE7-01B6CE57A514}"/>
              </a:ext>
            </a:extLst>
          </p:cNvPr>
          <p:cNvSpPr txBox="1">
            <a:spLocks/>
          </p:cNvSpPr>
          <p:nvPr/>
        </p:nvSpPr>
        <p:spPr>
          <a:xfrm>
            <a:off x="1224644" y="2180356"/>
            <a:ext cx="7400924" cy="17385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sk-SK" sz="7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MISIA ZDRAVIE</a:t>
            </a:r>
          </a:p>
          <a:p>
            <a:pPr>
              <a:lnSpc>
                <a:spcPct val="80000"/>
              </a:lnSpc>
            </a:pPr>
            <a:r>
              <a:rPr lang="sk-SK" sz="7200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2024-2030</a:t>
            </a:r>
          </a:p>
          <a:p>
            <a:pPr>
              <a:lnSpc>
                <a:spcPct val="80000"/>
              </a:lnSpc>
            </a:pPr>
            <a:r>
              <a:rPr lang="en-US" sz="2800" b="0">
                <a:solidFill>
                  <a:schemeClr val="bg1"/>
                </a:solidFill>
                <a:latin typeface="Source Sans Pro"/>
                <a:ea typeface="Source Sans Pro"/>
              </a:rPr>
              <a:t>05/09/2024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182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D37A0F-5921-99DA-605D-F7D14F43686C}"/>
              </a:ext>
            </a:extLst>
          </p:cNvPr>
          <p:cNvSpPr/>
          <p:nvPr/>
        </p:nvSpPr>
        <p:spPr>
          <a:xfrm>
            <a:off x="1020536" y="2212523"/>
            <a:ext cx="73479" cy="2269670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lokTextu 2">
            <a:extLst>
              <a:ext uri="{FF2B5EF4-FFF2-40B4-BE49-F238E27FC236}">
                <a16:creationId xmlns:a16="http://schemas.microsoft.com/office/drawing/2014/main" id="{F56F8773-25EF-ADCB-3CF7-2F43E52F947C}"/>
              </a:ext>
            </a:extLst>
          </p:cNvPr>
          <p:cNvSpPr txBox="1"/>
          <p:nvPr/>
        </p:nvSpPr>
        <p:spPr>
          <a:xfrm>
            <a:off x="1761120" y="2516769"/>
            <a:ext cx="89600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5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Ako Misiu zdravia budeme </a:t>
            </a:r>
            <a:r>
              <a:rPr lang="sk-SK" sz="5400" b="1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riadiť a financovať?</a:t>
            </a:r>
          </a:p>
        </p:txBody>
      </p:sp>
    </p:spTree>
    <p:extLst>
      <p:ext uri="{BB962C8B-B14F-4D97-AF65-F5344CB8AC3E}">
        <p14:creationId xmlns:p14="http://schemas.microsoft.com/office/powerpoint/2010/main" val="173731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1CD8C7-6D12-F831-0BF6-78E166EE3445}"/>
              </a:ext>
            </a:extLst>
          </p:cNvPr>
          <p:cNvSpPr/>
          <p:nvPr/>
        </p:nvSpPr>
        <p:spPr>
          <a:xfrm rot="5400000">
            <a:off x="516139" y="736579"/>
            <a:ext cx="296078" cy="7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5D85BA-88DF-A23B-8575-F31FC62BE691}"/>
              </a:ext>
            </a:extLst>
          </p:cNvPr>
          <p:cNvSpPr txBox="1">
            <a:spLocks/>
          </p:cNvSpPr>
          <p:nvPr/>
        </p:nvSpPr>
        <p:spPr>
          <a:xfrm>
            <a:off x="740960" y="593257"/>
            <a:ext cx="10710079" cy="3415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sk-SK" sz="28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MULTIZDROJOVÉ FINANCOVANIE</a:t>
            </a:r>
            <a:endParaRPr lang="pt-BR" sz="28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908F94B-03EF-F95E-44CC-C1FFA066D779}"/>
              </a:ext>
            </a:extLst>
          </p:cNvPr>
          <p:cNvGraphicFramePr/>
          <p:nvPr/>
        </p:nvGraphicFramePr>
        <p:xfrm>
          <a:off x="-178305" y="1246467"/>
          <a:ext cx="8676677" cy="572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8D649122-319A-2C47-47D8-0BA7462D7A1F}"/>
              </a:ext>
            </a:extLst>
          </p:cNvPr>
          <p:cNvSpPr/>
          <p:nvPr/>
        </p:nvSpPr>
        <p:spPr>
          <a:xfrm>
            <a:off x="8727157" y="3429000"/>
            <a:ext cx="1099890" cy="918730"/>
          </a:xfrm>
          <a:prstGeom prst="rightArrow">
            <a:avLst/>
          </a:prstGeom>
          <a:solidFill>
            <a:srgbClr val="313E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A89DB2-D30E-44A4-C66F-A4A3DC9BF112}"/>
              </a:ext>
            </a:extLst>
          </p:cNvPr>
          <p:cNvSpPr txBox="1">
            <a:spLocks/>
          </p:cNvSpPr>
          <p:nvPr/>
        </p:nvSpPr>
        <p:spPr>
          <a:xfrm>
            <a:off x="9960268" y="3542008"/>
            <a:ext cx="2697814" cy="1112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sk-SK" sz="2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Výskum, vývoj</a:t>
            </a:r>
          </a:p>
          <a:p>
            <a:pPr>
              <a:lnSpc>
                <a:spcPct val="80000"/>
              </a:lnSpc>
            </a:pPr>
            <a:r>
              <a:rPr lang="sk-SK" sz="2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 inovácie</a:t>
            </a:r>
            <a:endParaRPr lang="pt-BR" sz="24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F2CABA-2033-F7FA-93FD-CB9ABC1D2BE0}"/>
              </a:ext>
            </a:extLst>
          </p:cNvPr>
          <p:cNvSpPr txBox="1">
            <a:spLocks/>
          </p:cNvSpPr>
          <p:nvPr/>
        </p:nvSpPr>
        <p:spPr>
          <a:xfrm>
            <a:off x="779792" y="933110"/>
            <a:ext cx="10710079" cy="3415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Misia zdravie</a:t>
            </a:r>
          </a:p>
        </p:txBody>
      </p:sp>
    </p:spTree>
    <p:extLst>
      <p:ext uri="{BB962C8B-B14F-4D97-AF65-F5344CB8AC3E}">
        <p14:creationId xmlns:p14="http://schemas.microsoft.com/office/powerpoint/2010/main" val="6588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0A970-E1FC-CDD2-F0D1-7A9899EB1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C6DFA3-CA32-33B9-C807-4A6367892CB8}"/>
              </a:ext>
            </a:extLst>
          </p:cNvPr>
          <p:cNvSpPr/>
          <p:nvPr/>
        </p:nvSpPr>
        <p:spPr>
          <a:xfrm>
            <a:off x="6984" y="1135356"/>
            <a:ext cx="834233" cy="131437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651B1D-5890-B307-29AF-F33C58617BB2}"/>
              </a:ext>
            </a:extLst>
          </p:cNvPr>
          <p:cNvSpPr/>
          <p:nvPr/>
        </p:nvSpPr>
        <p:spPr>
          <a:xfrm rot="5400000">
            <a:off x="516139" y="736579"/>
            <a:ext cx="296078" cy="75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49CE93-E3B0-A0FF-099A-3BED46D2CB5A}"/>
              </a:ext>
            </a:extLst>
          </p:cNvPr>
          <p:cNvGrpSpPr/>
          <p:nvPr/>
        </p:nvGrpSpPr>
        <p:grpSpPr>
          <a:xfrm>
            <a:off x="626228" y="1609344"/>
            <a:ext cx="11300179" cy="4477686"/>
            <a:chOff x="710333" y="2053583"/>
            <a:chExt cx="11300179" cy="44776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855EB58-9D26-66CF-183D-00F95E0050BA}"/>
                </a:ext>
              </a:extLst>
            </p:cNvPr>
            <p:cNvGrpSpPr/>
            <p:nvPr/>
          </p:nvGrpSpPr>
          <p:grpSpPr>
            <a:xfrm>
              <a:off x="710333" y="2053583"/>
              <a:ext cx="11300179" cy="4477686"/>
              <a:chOff x="710333" y="2053583"/>
              <a:chExt cx="11300179" cy="4477686"/>
            </a:xfrm>
          </p:grpSpPr>
          <p:sp>
            <p:nvSpPr>
              <p:cNvPr id="20" name="Šípka: päťuholník 19">
                <a:extLst>
                  <a:ext uri="{FF2B5EF4-FFF2-40B4-BE49-F238E27FC236}">
                    <a16:creationId xmlns:a16="http://schemas.microsoft.com/office/drawing/2014/main" id="{88F076AF-A2A9-1CD6-0200-AA8BC2A69B8C}"/>
                  </a:ext>
                </a:extLst>
              </p:cNvPr>
              <p:cNvSpPr/>
              <p:nvPr/>
            </p:nvSpPr>
            <p:spPr>
              <a:xfrm>
                <a:off x="873065" y="2053583"/>
                <a:ext cx="11137447" cy="4477686"/>
              </a:xfrm>
              <a:prstGeom prst="homePlate">
                <a:avLst>
                  <a:gd name="adj" fmla="val 25251"/>
                </a:avLst>
              </a:prstGeom>
              <a:solidFill>
                <a:srgbClr val="313E96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880000" rtlCol="0" anchor="ctr"/>
              <a:lstStyle/>
              <a:p>
                <a:endParaRPr lang="sk-SK" sz="3600" b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17" name="Šípka: päťuholník 16">
                <a:extLst>
                  <a:ext uri="{FF2B5EF4-FFF2-40B4-BE49-F238E27FC236}">
                    <a16:creationId xmlns:a16="http://schemas.microsoft.com/office/drawing/2014/main" id="{92720DE7-2EDA-7092-655D-0D833D235004}"/>
                  </a:ext>
                </a:extLst>
              </p:cNvPr>
              <p:cNvSpPr/>
              <p:nvPr/>
            </p:nvSpPr>
            <p:spPr>
              <a:xfrm>
                <a:off x="710333" y="2053583"/>
                <a:ext cx="3210653" cy="4477686"/>
              </a:xfrm>
              <a:prstGeom prst="homePlate">
                <a:avLst>
                  <a:gd name="adj" fmla="val 25251"/>
                </a:avLst>
              </a:prstGeom>
              <a:solidFill>
                <a:srgbClr val="F2692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88000" rtlCol="0" anchor="ctr"/>
              <a:lstStyle/>
              <a:p>
                <a:endParaRPr lang="sk-SK" sz="1600" b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E677EEDA-3BFE-EDC1-07CC-C7B0F6646083}"/>
                </a:ext>
              </a:extLst>
            </p:cNvPr>
            <p:cNvSpPr txBox="1"/>
            <p:nvPr/>
          </p:nvSpPr>
          <p:spPr>
            <a:xfrm>
              <a:off x="1021725" y="2640532"/>
              <a:ext cx="2674984" cy="30285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sk-SK" sz="2400" b="1" i="0">
                  <a:solidFill>
                    <a:schemeClr val="bg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  <a:t>SCENÁR 1: </a:t>
              </a:r>
            </a:p>
            <a:p>
              <a:pPr>
                <a:lnSpc>
                  <a:spcPct val="90000"/>
                </a:lnSpc>
              </a:pPr>
              <a:r>
                <a:rPr lang="sk-SK" sz="2400" b="1" i="0">
                  <a:solidFill>
                    <a:schemeClr val="bg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  <a:t>MISIA ZDRAVIE </a:t>
              </a:r>
              <a:br>
                <a:rPr lang="en-US" sz="2400" b="1" i="0">
                  <a:solidFill>
                    <a:schemeClr val="bg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r>
                <a:rPr lang="sk-SK" sz="2400" b="1" i="0">
                  <a:solidFill>
                    <a:schemeClr val="bg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  <a:t>AKO VVI </a:t>
              </a:r>
              <a:br>
                <a:rPr lang="en-US" sz="2400" b="1" i="0">
                  <a:solidFill>
                    <a:schemeClr val="bg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r>
                <a:rPr lang="sk-SK" sz="2400" b="1" i="0">
                  <a:solidFill>
                    <a:schemeClr val="bg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  <a:t>PRIORITA </a:t>
              </a:r>
              <a:endParaRPr lang="en-US" sz="2400" b="1" i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>
                <a:lnSpc>
                  <a:spcPct val="90000"/>
                </a:lnSpc>
              </a:pPr>
              <a:br>
                <a:rPr kumimoji="0" lang="sk-SK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</a:b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</a:br>
              <a:r>
                <a:rPr kumimoji="0" lang="sk-SK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=======</a:t>
              </a:r>
              <a:endParaRPr kumimoji="0" lang="sk-SK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MISIA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Priorita </a:t>
              </a:r>
              <a:b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</a:br>
              <a:r>
                <a:rPr kumimoji="0" lang="sk-SK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domény VVI</a:t>
              </a:r>
            </a:p>
          </p:txBody>
        </p:sp>
        <p:sp>
          <p:nvSpPr>
            <p:cNvPr id="10" name="BlokTextu 6">
              <a:extLst>
                <a:ext uri="{FF2B5EF4-FFF2-40B4-BE49-F238E27FC236}">
                  <a16:creationId xmlns:a16="http://schemas.microsoft.com/office/drawing/2014/main" id="{45D26F25-B6E3-7294-E783-886075C6DFB0}"/>
                </a:ext>
              </a:extLst>
            </p:cNvPr>
            <p:cNvSpPr txBox="1"/>
            <p:nvPr/>
          </p:nvSpPr>
          <p:spPr>
            <a:xfrm>
              <a:off x="4564921" y="2640532"/>
              <a:ext cx="2400135" cy="3471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 fontAlgn="base">
                <a:lnSpc>
                  <a:spcPct val="90000"/>
                </a:lnSpc>
              </a:pPr>
              <a:r>
                <a:rPr lang="sk-SK" sz="2400" b="1" i="0">
                  <a:solidFill>
                    <a:schemeClr val="bg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  <a:t>SCENÁR 2: </a:t>
              </a:r>
              <a:br>
                <a:rPr lang="en-US" sz="2400" b="1" i="0">
                  <a:solidFill>
                    <a:schemeClr val="bg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</a:br>
              <a:r>
                <a:rPr lang="sk-SK" sz="2400" b="1" i="0">
                  <a:solidFill>
                    <a:schemeClr val="bg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  <a:t>KOMPLEXNÝ </a:t>
              </a:r>
              <a:r>
                <a:rPr lang="sk-SK" sz="2400" b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NADREZORTNÝ </a:t>
              </a:r>
              <a:r>
                <a:rPr lang="sk-SK" sz="2400" b="1" i="0">
                  <a:solidFill>
                    <a:schemeClr val="bg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rPr>
                <a:t>PROGRAM MISIA ZDRAVIE</a:t>
              </a:r>
              <a:br>
                <a:rPr kumimoji="0" lang="sk-SK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</a:br>
              <a:r>
                <a:rPr kumimoji="0" lang="sk-SK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=======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</a:br>
              <a:r>
                <a:rPr kumimoji="0" lang="sk-SK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MISIA</a:t>
              </a:r>
              <a:br>
                <a:rPr kumimoji="0" lang="sk-SK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</a:br>
              <a:r>
                <a:rPr kumimoji="0" lang="sk-SK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nadrezortná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strategická </a:t>
              </a:r>
              <a:br>
                <a:rPr kumimoji="0" lang="sk-SK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</a:b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rPr>
                <a:t>priorita a investícia</a:t>
              </a:r>
              <a:endParaRPr kumimoji="0" lang="sk-SK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  <a:p>
              <a:pPr algn="l" rtl="0" fontAlgn="base">
                <a:lnSpc>
                  <a:spcPct val="90000"/>
                </a:lnSpc>
              </a:pPr>
              <a:endParaRPr lang="sk-SK" sz="2000" b="0" i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898A514-437E-20F9-5E23-21E19B3954F9}"/>
              </a:ext>
            </a:extLst>
          </p:cNvPr>
          <p:cNvSpPr txBox="1">
            <a:spLocks/>
          </p:cNvSpPr>
          <p:nvPr/>
        </p:nvSpPr>
        <p:spPr>
          <a:xfrm>
            <a:off x="740960" y="593257"/>
            <a:ext cx="10710079" cy="3415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sk-SK" sz="28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MISIA ZDRAVIE DNES-ZAJTRA</a:t>
            </a:r>
            <a:endParaRPr lang="pt-BR" sz="28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id="{5D114460-321A-2B73-7235-9BA84ED2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49" y="549210"/>
            <a:ext cx="9880279" cy="1016087"/>
          </a:xfrm>
        </p:spPr>
        <p:txBody>
          <a:bodyPr/>
          <a:lstStyle/>
          <a:p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5ED59B39-BC02-71BA-1164-BA532828E02B}"/>
              </a:ext>
            </a:extLst>
          </p:cNvPr>
          <p:cNvSpPr txBox="1"/>
          <p:nvPr/>
        </p:nvSpPr>
        <p:spPr>
          <a:xfrm>
            <a:off x="7397964" y="2736280"/>
            <a:ext cx="309372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VVI</a:t>
            </a:r>
            <a:endParaRPr lang="sk-SK" sz="16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Dáta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Digitalizácia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Legislatíva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Sieť exc.</a:t>
            </a: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c</a:t>
            </a:r>
            <a:r>
              <a:rPr lang="sk-SK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entier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Navigácia pacienta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r>
              <a:rPr lang="sk-SK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systém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Iné</a:t>
            </a:r>
            <a:endParaRPr lang="sk-SK" sz="1600"/>
          </a:p>
        </p:txBody>
      </p:sp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A3F292A9-728F-7B00-F00F-3B6EF77A6028}"/>
              </a:ext>
            </a:extLst>
          </p:cNvPr>
          <p:cNvCxnSpPr>
            <a:cxnSpLocks/>
          </p:cNvCxnSpPr>
          <p:nvPr/>
        </p:nvCxnSpPr>
        <p:spPr>
          <a:xfrm>
            <a:off x="7139458" y="2196293"/>
            <a:ext cx="0" cy="297507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2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E2BD8419-E98D-4F57-0D47-0431DFCEEA1C}"/>
              </a:ext>
            </a:extLst>
          </p:cNvPr>
          <p:cNvSpPr txBox="1"/>
          <p:nvPr/>
        </p:nvSpPr>
        <p:spPr>
          <a:xfrm>
            <a:off x="1583396" y="1065082"/>
            <a:ext cx="638902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i="0" u="none" strike="noStrike" baseline="0">
                <a:solidFill>
                  <a:srgbClr val="F26921"/>
                </a:solidFill>
                <a:latin typeface="Source Sans Pro" panose="020B0503030403020204" pitchFamily="34" charset="0"/>
              </a:rPr>
              <a:t>Misia je novinkou výskumného </a:t>
            </a:r>
            <a:r>
              <a:rPr lang="pt-BR" sz="2400" b="1" i="0" u="none" strike="noStrike" baseline="0">
                <a:solidFill>
                  <a:srgbClr val="F26921"/>
                </a:solidFill>
                <a:latin typeface="Source Sans Pro" panose="020B0503030403020204" pitchFamily="34" charset="0"/>
              </a:rPr>
              <a:t>a inovačného programu</a:t>
            </a:r>
            <a:r>
              <a:rPr lang="sk-SK" sz="2400" b="1" i="0" u="none" strike="noStrike" baseline="0">
                <a:solidFill>
                  <a:srgbClr val="F26921"/>
                </a:solidFill>
                <a:latin typeface="Source Sans Pro" panose="020B0503030403020204" pitchFamily="34" charset="0"/>
              </a:rPr>
              <a:t> </a:t>
            </a:r>
            <a:r>
              <a:rPr lang="pt-BR" sz="2400" b="1" i="0" u="none" strike="noStrike" baseline="0">
                <a:solidFill>
                  <a:srgbClr val="F26921"/>
                </a:solidFill>
                <a:latin typeface="Source Sans Pro" panose="020B0503030403020204" pitchFamily="34" charset="0"/>
              </a:rPr>
              <a:t>Horizont Európa naroky 2021-2027.</a:t>
            </a:r>
            <a:endParaRPr lang="sk-SK" sz="2400" b="1" i="0" u="none" strike="noStrike" baseline="0">
              <a:solidFill>
                <a:srgbClr val="F26921"/>
              </a:solidFill>
              <a:latin typeface="Source Sans Pro" panose="020B0503030403020204" pitchFamily="34" charset="0"/>
            </a:endParaRPr>
          </a:p>
          <a:p>
            <a:endParaRPr lang="sk-SK" sz="1800" i="0" u="none" strike="noStrike" baseline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i="0" u="none" strike="noStrike" baseline="0">
                <a:solidFill>
                  <a:schemeClr val="bg1"/>
                </a:solidFill>
                <a:latin typeface="Source Sans Pro" panose="020B0503030403020204" pitchFamily="34" charset="0"/>
              </a:rPr>
              <a:t>Misia predstavuje nový prístup k tvorbe verejných politík s cieľom priniesť </a:t>
            </a:r>
            <a:r>
              <a:rPr lang="sk-SK" sz="1800" b="1" i="0" u="none" strike="noStrike" baseline="0">
                <a:solidFill>
                  <a:schemeClr val="bg1"/>
                </a:solidFill>
                <a:latin typeface="Source Sans Pro" panose="020B0503030403020204" pitchFamily="34" charset="0"/>
              </a:rPr>
              <a:t>konkrétne riešenia pre niektoré z našich najväčších celospoločenských výziev.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800" i="0" u="none" strike="noStrike" baseline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b="1" i="0" u="sng" strike="noStrike" baseline="0">
                <a:solidFill>
                  <a:schemeClr val="bg1"/>
                </a:solidFill>
                <a:latin typeface="Source Sans Pro" panose="020B0503030403020204" pitchFamily="34" charset="0"/>
              </a:rPr>
              <a:t>Má ambiciózne ciele, a do roku 2030 prinesie </a:t>
            </a:r>
            <a:br>
              <a:rPr lang="en-US" sz="1800" b="1" i="0" u="sng" strike="noStrike" baseline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sk-SK" sz="1800" b="1" i="0" u="sng" strike="noStrike" baseline="0">
                <a:solidFill>
                  <a:schemeClr val="bg1"/>
                </a:solidFill>
                <a:latin typeface="Source Sans Pro" panose="020B0503030403020204" pitchFamily="34" charset="0"/>
              </a:rPr>
              <a:t>hmatateľné výsledky pre OBČANA.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i="0" u="none" strike="noStrike" baseline="0">
                <a:solidFill>
                  <a:schemeClr val="bg1"/>
                </a:solidFill>
                <a:latin typeface="Source Sans Pro" panose="020B0503030403020204" pitchFamily="34" charset="0"/>
              </a:rPr>
              <a:t>Misia usmerňuje a koordinuje zdroje a úsilie </a:t>
            </a:r>
            <a:br>
              <a:rPr lang="en-US" sz="1800" i="0" u="none" strike="noStrike" baseline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sk-SK" sz="1800" i="0" u="none" strike="noStrike" baseline="0">
                <a:solidFill>
                  <a:schemeClr val="bg1"/>
                </a:solidFill>
                <a:latin typeface="Source Sans Pro" panose="020B0503030403020204" pitchFamily="34" charset="0"/>
              </a:rPr>
              <a:t>naprieč všetkými sektormi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>
                <a:solidFill>
                  <a:schemeClr val="bg1"/>
                </a:solidFill>
                <a:latin typeface="Source Sans Pro" panose="020B0503030403020204" pitchFamily="34" charset="0"/>
              </a:rPr>
              <a:t>Je</a:t>
            </a:r>
            <a:r>
              <a:rPr lang="sk-SK" sz="1800" i="0" u="none" strike="noStrike" baseline="0">
                <a:solidFill>
                  <a:schemeClr val="bg1"/>
                </a:solidFill>
                <a:latin typeface="Source Sans Pro" panose="020B0503030403020204" pitchFamily="34" charset="0"/>
              </a:rPr>
              <a:t> strategickým mechanizmom schválenej Národnej </a:t>
            </a:r>
            <a:br>
              <a:rPr lang="en-US" sz="1800" i="0" u="none" strike="noStrike" baseline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sk-SK" sz="1800" i="0" u="none" strike="noStrike" baseline="0">
                <a:solidFill>
                  <a:schemeClr val="bg1"/>
                </a:solidFill>
                <a:latin typeface="Source Sans Pro" panose="020B0503030403020204" pitchFamily="34" charset="0"/>
              </a:rPr>
              <a:t>stratégie výskumu, vývoja a inovácii 2030.</a:t>
            </a:r>
          </a:p>
        </p:txBody>
      </p:sp>
    </p:spTree>
    <p:extLst>
      <p:ext uri="{BB962C8B-B14F-4D97-AF65-F5344CB8AC3E}">
        <p14:creationId xmlns:p14="http://schemas.microsoft.com/office/powerpoint/2010/main" val="23853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55B48946-58D9-38A3-BFE8-252DC7BEEF42}"/>
              </a:ext>
            </a:extLst>
          </p:cNvPr>
          <p:cNvSpPr/>
          <p:nvPr/>
        </p:nvSpPr>
        <p:spPr>
          <a:xfrm>
            <a:off x="-236694" y="1343336"/>
            <a:ext cx="2375737" cy="2364546"/>
          </a:xfrm>
          <a:prstGeom prst="ellipse">
            <a:avLst/>
          </a:prstGeom>
          <a:blipFill dpi="0" rotWithShape="1">
            <a:blip r:embed="rId3"/>
            <a:srcRect/>
            <a:stretch>
              <a:fillRect l="-51000" t="-1000" r="-34000" b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3DD147-A69A-1D14-B1EF-CBDB333392D8}"/>
              </a:ext>
            </a:extLst>
          </p:cNvPr>
          <p:cNvCxnSpPr>
            <a:cxnSpLocks/>
          </p:cNvCxnSpPr>
          <p:nvPr/>
        </p:nvCxnSpPr>
        <p:spPr>
          <a:xfrm flipH="1">
            <a:off x="-577339" y="1441777"/>
            <a:ext cx="1620574" cy="0"/>
          </a:xfrm>
          <a:prstGeom prst="line">
            <a:avLst/>
          </a:prstGeom>
          <a:ln w="76200">
            <a:solidFill>
              <a:srgbClr val="E81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Nadpis 4">
            <a:extLst>
              <a:ext uri="{FF2B5EF4-FFF2-40B4-BE49-F238E27FC236}">
                <a16:creationId xmlns:a16="http://schemas.microsoft.com/office/drawing/2014/main" id="{F3CC1714-5D35-B28E-7046-F03AA3C1DF32}"/>
              </a:ext>
            </a:extLst>
          </p:cNvPr>
          <p:cNvSpPr txBox="1">
            <a:spLocks/>
          </p:cNvSpPr>
          <p:nvPr/>
        </p:nvSpPr>
        <p:spPr>
          <a:xfrm>
            <a:off x="731748" y="532684"/>
            <a:ext cx="8366915" cy="4501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en-US"/>
              <a:t>MISIA ZDRAVIE </a:t>
            </a:r>
            <a:r>
              <a:rPr lang="en-US">
                <a:solidFill>
                  <a:srgbClr val="F47B20"/>
                </a:solidFill>
              </a:rPr>
              <a:t>2024 - 2030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D1B478-628B-9772-F6DD-6AAB1B69FD30}"/>
              </a:ext>
            </a:extLst>
          </p:cNvPr>
          <p:cNvCxnSpPr>
            <a:cxnSpLocks/>
          </p:cNvCxnSpPr>
          <p:nvPr/>
        </p:nvCxnSpPr>
        <p:spPr>
          <a:xfrm flipV="1">
            <a:off x="1928554" y="2029964"/>
            <a:ext cx="0" cy="2328530"/>
          </a:xfrm>
          <a:prstGeom prst="line">
            <a:avLst/>
          </a:prstGeom>
          <a:ln w="76200">
            <a:solidFill>
              <a:srgbClr val="00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">
            <a:extLst>
              <a:ext uri="{FF2B5EF4-FFF2-40B4-BE49-F238E27FC236}">
                <a16:creationId xmlns:a16="http://schemas.microsoft.com/office/drawing/2014/main" id="{9F7702C8-6DD9-7533-9553-062D40D70D0E}"/>
              </a:ext>
            </a:extLst>
          </p:cNvPr>
          <p:cNvSpPr txBox="1"/>
          <p:nvPr/>
        </p:nvSpPr>
        <p:spPr>
          <a:xfrm>
            <a:off x="2726644" y="1399442"/>
            <a:ext cx="9038253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sz="2000" b="1" i="0" u="none" strike="noStrike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Zdravotníctvo je </a:t>
            </a:r>
            <a:r>
              <a:rPr lang="sk-SK" sz="2000" b="1" i="0" u="none" strike="noStrike">
                <a:solidFill>
                  <a:srgbClr val="F26921"/>
                </a:solidFill>
                <a:effectLst/>
                <a:latin typeface="Source Sans Pro"/>
                <a:ea typeface="Source Sans Pro"/>
              </a:rPr>
              <a:t>druhým najväčším</a:t>
            </a:r>
            <a:r>
              <a:rPr lang="en-US" sz="2000" b="1" i="0" u="none" strike="noStrike">
                <a:solidFill>
                  <a:srgbClr val="F26921"/>
                </a:solidFill>
                <a:effectLst/>
                <a:latin typeface="Source Sans Pro"/>
                <a:ea typeface="Source Sans Pro"/>
              </a:rPr>
              <a:t> </a:t>
            </a:r>
            <a:r>
              <a:rPr lang="sk-SK" sz="2000" b="1" i="0" u="none" strike="noStrike">
                <a:solidFill>
                  <a:srgbClr val="F26921"/>
                </a:solidFill>
                <a:effectLst/>
                <a:latin typeface="Source Sans Pro"/>
                <a:ea typeface="Source Sans Pro"/>
              </a:rPr>
              <a:t>problémom </a:t>
            </a:r>
            <a:r>
              <a:rPr lang="sk-SK" sz="2000" b="1" i="0" u="none" strike="noStrike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kvality </a:t>
            </a:r>
            <a:r>
              <a:rPr lang="sk-SK" sz="2000" b="1">
                <a:solidFill>
                  <a:schemeClr val="bg1"/>
                </a:solidFill>
                <a:latin typeface="Source Sans Pro"/>
                <a:ea typeface="Source Sans Pro"/>
              </a:rPr>
              <a:t>života na Slovensku!</a:t>
            </a:r>
            <a:endParaRPr lang="sk-SK" sz="200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767DD7-50C6-B507-733B-8F049B8CD6DB}"/>
              </a:ext>
            </a:extLst>
          </p:cNvPr>
          <p:cNvCxnSpPr>
            <a:cxnSpLocks/>
          </p:cNvCxnSpPr>
          <p:nvPr/>
        </p:nvCxnSpPr>
        <p:spPr>
          <a:xfrm flipV="1">
            <a:off x="668533" y="582164"/>
            <a:ext cx="0" cy="283250"/>
          </a:xfrm>
          <a:prstGeom prst="line">
            <a:avLst/>
          </a:prstGeom>
          <a:ln w="76200">
            <a:solidFill>
              <a:srgbClr val="00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5">
            <a:extLst>
              <a:ext uri="{FF2B5EF4-FFF2-40B4-BE49-F238E27FC236}">
                <a16:creationId xmlns:a16="http://schemas.microsoft.com/office/drawing/2014/main" id="{E8D88672-5DEF-29A9-F833-7310C39DAA9E}"/>
              </a:ext>
            </a:extLst>
          </p:cNvPr>
          <p:cNvSpPr txBox="1"/>
          <p:nvPr/>
        </p:nvSpPr>
        <p:spPr>
          <a:xfrm>
            <a:off x="2726644" y="2658831"/>
            <a:ext cx="615773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sk-SK" sz="1600" u="sng">
                <a:solidFill>
                  <a:schemeClr val="bg1"/>
                </a:solidFill>
                <a:latin typeface="Source Sans Pro"/>
                <a:ea typeface="Source Sans Pro"/>
              </a:rPr>
              <a:t>  </a:t>
            </a:r>
            <a:r>
              <a:rPr lang="sk-SK" sz="1600" b="0" i="0" u="sng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Úmrtnosť odvrátiteľná zdravotnou starostlivosťou</a:t>
            </a:r>
            <a:r>
              <a:rPr lang="sk-SK" sz="1600" b="0" i="0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sz="1600">
                <a:solidFill>
                  <a:schemeClr val="bg1"/>
                </a:solidFill>
                <a:latin typeface="Source Sans Pro"/>
                <a:ea typeface="Source Sans Pro"/>
              </a:rPr>
              <a:t>  </a:t>
            </a:r>
            <a:r>
              <a:rPr lang="sk-SK" sz="1600" b="0" i="0" u="none" strike="noStrike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Srdcovocievne ochorenia a </a:t>
            </a:r>
            <a:r>
              <a:rPr lang="sk-SK" sz="1600">
                <a:solidFill>
                  <a:schemeClr val="bg1"/>
                </a:solidFill>
                <a:latin typeface="Source Sans Pro"/>
                <a:ea typeface="Source Sans Pro"/>
              </a:rPr>
              <a:t>rakovina</a:t>
            </a:r>
            <a:endParaRPr lang="en-US" sz="1600" b="0" i="0">
              <a:solidFill>
                <a:schemeClr val="bg1"/>
              </a:solidFill>
              <a:effectLst/>
              <a:latin typeface="Source Sans Pro"/>
              <a:ea typeface="Source Sans Pro"/>
            </a:endParaRPr>
          </a:p>
        </p:txBody>
      </p:sp>
      <p:sp>
        <p:nvSpPr>
          <p:cNvPr id="30" name="BlokTextu 7">
            <a:extLst>
              <a:ext uri="{FF2B5EF4-FFF2-40B4-BE49-F238E27FC236}">
                <a16:creationId xmlns:a16="http://schemas.microsoft.com/office/drawing/2014/main" id="{07230936-6C14-E981-A7FB-3775040517FC}"/>
              </a:ext>
            </a:extLst>
          </p:cNvPr>
          <p:cNvSpPr txBox="1"/>
          <p:nvPr/>
        </p:nvSpPr>
        <p:spPr>
          <a:xfrm>
            <a:off x="2726644" y="3406060"/>
            <a:ext cx="615773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sk-SK" sz="1600" u="sng">
                <a:solidFill>
                  <a:schemeClr val="bg1"/>
                </a:solidFill>
                <a:latin typeface="Source Sans Pro"/>
                <a:ea typeface="Source Sans Pro"/>
              </a:rPr>
              <a:t>  </a:t>
            </a:r>
            <a:r>
              <a:rPr lang="sk-SK" sz="1600" b="0" i="0" u="sng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Úmrtnosť odvrátiteľná prevenciou</a:t>
            </a:r>
            <a:r>
              <a:rPr lang="en-US" sz="1600" b="0" i="0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sz="1600">
                <a:solidFill>
                  <a:schemeClr val="bg1"/>
                </a:solidFill>
                <a:latin typeface="Source Sans Pro"/>
                <a:ea typeface="Source Sans Pro"/>
              </a:rPr>
              <a:t>  </a:t>
            </a:r>
            <a:r>
              <a:rPr lang="sk-SK" sz="1600" b="0" i="0" u="none" strike="noStrike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Srdcovocievne ochorenia a rakovina</a:t>
            </a:r>
            <a:r>
              <a:rPr lang="sk-SK" sz="1600" b="0" i="0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​</a:t>
            </a:r>
          </a:p>
        </p:txBody>
      </p:sp>
      <p:sp>
        <p:nvSpPr>
          <p:cNvPr id="31" name="BlokTextu 10">
            <a:extLst>
              <a:ext uri="{FF2B5EF4-FFF2-40B4-BE49-F238E27FC236}">
                <a16:creationId xmlns:a16="http://schemas.microsoft.com/office/drawing/2014/main" id="{E5A6AD02-9FA9-8A96-C325-9B0C69399E05}"/>
              </a:ext>
            </a:extLst>
          </p:cNvPr>
          <p:cNvSpPr txBox="1"/>
          <p:nvPr/>
        </p:nvSpPr>
        <p:spPr>
          <a:xfrm>
            <a:off x="2726644" y="4155886"/>
            <a:ext cx="6157732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sk-SK" sz="1600" u="sng">
                <a:solidFill>
                  <a:schemeClr val="bg1"/>
                </a:solidFill>
                <a:latin typeface="Source Sans Pro"/>
                <a:ea typeface="Source Sans Pro"/>
              </a:rPr>
              <a:t>  </a:t>
            </a:r>
            <a:r>
              <a:rPr lang="sk-SK" sz="1600" b="0" i="0" u="sng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Nerovnosti v zdraví</a:t>
            </a:r>
            <a:r>
              <a:rPr lang="en-US" sz="1600" b="0" i="0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sz="1600">
                <a:solidFill>
                  <a:schemeClr val="bg1"/>
                </a:solidFill>
                <a:latin typeface="Source Sans Pro"/>
                <a:ea typeface="Source Sans Pro"/>
              </a:rPr>
              <a:t>  </a:t>
            </a:r>
            <a:r>
              <a:rPr lang="sk-SK" sz="1600" b="0" i="0" u="none" strike="noStrike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Dojčenská úmrtnosť</a:t>
            </a:r>
            <a:r>
              <a:rPr lang="en-US" sz="1600" b="0" i="0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sk-SK" sz="1600">
                <a:solidFill>
                  <a:schemeClr val="bg1"/>
                </a:solidFill>
                <a:latin typeface="Source Sans Pro"/>
                <a:ea typeface="Source Sans Pro"/>
              </a:rPr>
              <a:t>  </a:t>
            </a:r>
            <a:r>
              <a:rPr lang="sk-SK" sz="1600" b="0" i="0" u="none" strike="noStrike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Dĺžka dožitia podľa vzdelania</a:t>
            </a:r>
            <a:endParaRPr lang="en-US" sz="1600" b="0" i="0">
              <a:solidFill>
                <a:schemeClr val="bg1"/>
              </a:solidFill>
              <a:effectLst/>
              <a:latin typeface="Source Sans Pro"/>
              <a:ea typeface="Source Sans Pro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FAAC48-B446-92AC-491D-BA58175198E4}"/>
              </a:ext>
            </a:extLst>
          </p:cNvPr>
          <p:cNvGrpSpPr/>
          <p:nvPr/>
        </p:nvGrpSpPr>
        <p:grpSpPr>
          <a:xfrm>
            <a:off x="2813436" y="2550774"/>
            <a:ext cx="4866762" cy="1498264"/>
            <a:chOff x="2813436" y="2550774"/>
            <a:chExt cx="7647272" cy="149826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5FDADE6-6A69-17D4-7B57-AF22D80D79C1}"/>
                </a:ext>
              </a:extLst>
            </p:cNvPr>
            <p:cNvCxnSpPr>
              <a:cxnSpLocks/>
            </p:cNvCxnSpPr>
            <p:nvPr/>
          </p:nvCxnSpPr>
          <p:spPr>
            <a:xfrm>
              <a:off x="2813436" y="3333597"/>
              <a:ext cx="7631186" cy="0"/>
            </a:xfrm>
            <a:prstGeom prst="line">
              <a:avLst/>
            </a:prstGeom>
            <a:ln w="6350">
              <a:solidFill>
                <a:srgbClr val="C33D3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09111DA-83D3-25F2-7E3A-0A05951AF3CC}"/>
                </a:ext>
              </a:extLst>
            </p:cNvPr>
            <p:cNvCxnSpPr>
              <a:cxnSpLocks/>
            </p:cNvCxnSpPr>
            <p:nvPr/>
          </p:nvCxnSpPr>
          <p:spPr>
            <a:xfrm>
              <a:off x="2813436" y="4049038"/>
              <a:ext cx="7631186" cy="0"/>
            </a:xfrm>
            <a:prstGeom prst="line">
              <a:avLst/>
            </a:prstGeom>
            <a:ln w="6350">
              <a:solidFill>
                <a:srgbClr val="C33D3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5FFF6BC-D13C-1DF0-D602-1CA56925B294}"/>
                </a:ext>
              </a:extLst>
            </p:cNvPr>
            <p:cNvCxnSpPr>
              <a:cxnSpLocks/>
            </p:cNvCxnSpPr>
            <p:nvPr/>
          </p:nvCxnSpPr>
          <p:spPr>
            <a:xfrm>
              <a:off x="2829522" y="2550774"/>
              <a:ext cx="7631186" cy="0"/>
            </a:xfrm>
            <a:prstGeom prst="line">
              <a:avLst/>
            </a:prstGeom>
            <a:ln w="6350">
              <a:solidFill>
                <a:srgbClr val="C33D3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D749A3E-51C7-D564-677C-7AD83B2E26F3}"/>
              </a:ext>
            </a:extLst>
          </p:cNvPr>
          <p:cNvCxnSpPr/>
          <p:nvPr/>
        </p:nvCxnSpPr>
        <p:spPr>
          <a:xfrm>
            <a:off x="7620163" y="2029964"/>
            <a:ext cx="0" cy="3101936"/>
          </a:xfrm>
          <a:prstGeom prst="line">
            <a:avLst/>
          </a:prstGeom>
          <a:ln w="6350">
            <a:solidFill>
              <a:srgbClr val="C33D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bdĺžnik 5">
            <a:extLst>
              <a:ext uri="{FF2B5EF4-FFF2-40B4-BE49-F238E27FC236}">
                <a16:creationId xmlns:a16="http://schemas.microsoft.com/office/drawing/2014/main" id="{38EF0642-93C2-CC76-F771-DC073A890226}"/>
              </a:ext>
            </a:extLst>
          </p:cNvPr>
          <p:cNvSpPr/>
          <p:nvPr/>
        </p:nvSpPr>
        <p:spPr>
          <a:xfrm>
            <a:off x="7461453" y="2029964"/>
            <a:ext cx="2337123" cy="3101935"/>
          </a:xfrm>
          <a:prstGeom prst="rect">
            <a:avLst/>
          </a:prstGeom>
          <a:solidFill>
            <a:srgbClr val="C33D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182880" rIns="182880" rtlCol="0" anchor="t" anchorCtr="0"/>
          <a:lstStyle/>
          <a:p>
            <a:r>
              <a:rPr lang="sk-SK" sz="1600" b="1" i="0" u="none" strike="noStrike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Poradie</a:t>
            </a:r>
            <a:r>
              <a:rPr lang="en-US" sz="1600" b="1" i="0" u="none" strike="noStrike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 </a:t>
            </a:r>
            <a:r>
              <a:rPr lang="sk-SK" sz="1600" b="1" i="0" u="none" strike="noStrike">
                <a:solidFill>
                  <a:schemeClr val="bg1"/>
                </a:solidFill>
                <a:effectLst/>
                <a:latin typeface="Source Sans Pro"/>
                <a:ea typeface="Source Sans Pro"/>
              </a:rPr>
              <a:t>OECD_EÚ</a:t>
            </a:r>
            <a:endParaRPr lang="en-US" sz="1600" b="1" i="0" u="none" strike="noStrike">
              <a:solidFill>
                <a:schemeClr val="bg1"/>
              </a:solidFill>
              <a:effectLst/>
              <a:latin typeface="Source Sans Pro"/>
              <a:ea typeface="Source Sans Pro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73040C3-9189-C257-BD27-57129ECF9320}"/>
              </a:ext>
            </a:extLst>
          </p:cNvPr>
          <p:cNvGrpSpPr/>
          <p:nvPr/>
        </p:nvGrpSpPr>
        <p:grpSpPr>
          <a:xfrm>
            <a:off x="7460019" y="2552865"/>
            <a:ext cx="2309238" cy="1498264"/>
            <a:chOff x="2813436" y="2550774"/>
            <a:chExt cx="7647272" cy="1498264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618C50D-C414-9EA3-5C68-F2E475541C7B}"/>
                </a:ext>
              </a:extLst>
            </p:cNvPr>
            <p:cNvCxnSpPr>
              <a:cxnSpLocks/>
            </p:cNvCxnSpPr>
            <p:nvPr/>
          </p:nvCxnSpPr>
          <p:spPr>
            <a:xfrm>
              <a:off x="2813436" y="3333597"/>
              <a:ext cx="7631186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8C0EB4B-FD5D-CF1C-202B-05C68A2D7586}"/>
                </a:ext>
              </a:extLst>
            </p:cNvPr>
            <p:cNvCxnSpPr>
              <a:cxnSpLocks/>
            </p:cNvCxnSpPr>
            <p:nvPr/>
          </p:nvCxnSpPr>
          <p:spPr>
            <a:xfrm>
              <a:off x="2813436" y="4049038"/>
              <a:ext cx="7631186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7C66864-9156-A246-6987-3C3AA63B477E}"/>
                </a:ext>
              </a:extLst>
            </p:cNvPr>
            <p:cNvCxnSpPr>
              <a:cxnSpLocks/>
            </p:cNvCxnSpPr>
            <p:nvPr/>
          </p:nvCxnSpPr>
          <p:spPr>
            <a:xfrm>
              <a:off x="2829522" y="2550774"/>
              <a:ext cx="7631186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26C6F6E-E996-641B-5B4A-FEE9117BB584}"/>
              </a:ext>
            </a:extLst>
          </p:cNvPr>
          <p:cNvSpPr txBox="1"/>
          <p:nvPr/>
        </p:nvSpPr>
        <p:spPr>
          <a:xfrm>
            <a:off x="7639493" y="4386718"/>
            <a:ext cx="1225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21</a:t>
            </a:r>
            <a:r>
              <a:rPr lang="sk-SK" sz="2000" b="1" i="0" u="none" strike="noStrike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/22</a:t>
            </a:r>
            <a:endParaRPr lang="en-US" sz="2000" b="1" i="0" u="none" strike="noStrike">
              <a:solidFill>
                <a:schemeClr val="bg1"/>
              </a:solidFill>
              <a:effectLst/>
              <a:latin typeface="Source Sans Pro"/>
              <a:ea typeface="Source Sans Pro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53ECEE-0B37-7D1B-229A-E91846DF8CE2}"/>
              </a:ext>
            </a:extLst>
          </p:cNvPr>
          <p:cNvSpPr txBox="1"/>
          <p:nvPr/>
        </p:nvSpPr>
        <p:spPr>
          <a:xfrm>
            <a:off x="7620163" y="3510277"/>
            <a:ext cx="1225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i="0" u="none" strike="noStrike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18/22</a:t>
            </a:r>
            <a:endParaRPr lang="en-US" sz="2000" b="1" i="0" u="none" strike="noStrike">
              <a:solidFill>
                <a:schemeClr val="bg1"/>
              </a:solidFill>
              <a:effectLst/>
              <a:latin typeface="Source Sans Pro"/>
              <a:ea typeface="Source Sans Pro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0B54EE-A2CC-8674-1964-D73E492EF473}"/>
              </a:ext>
            </a:extLst>
          </p:cNvPr>
          <p:cNvSpPr txBox="1"/>
          <p:nvPr/>
        </p:nvSpPr>
        <p:spPr>
          <a:xfrm>
            <a:off x="7620163" y="2742131"/>
            <a:ext cx="1225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i="0" u="none" strike="noStrike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1</a:t>
            </a:r>
            <a:r>
              <a:rPr lang="en-US" sz="2000" b="1" i="0" u="none" strike="noStrike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9</a:t>
            </a:r>
            <a:r>
              <a:rPr lang="sk-SK" sz="2000" b="1" i="0" u="none" strike="noStrike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/22</a:t>
            </a:r>
            <a:endParaRPr lang="en-US" sz="2000" b="1" i="0" u="none" strike="noStrike">
              <a:solidFill>
                <a:schemeClr val="bg1"/>
              </a:solidFill>
              <a:effectLst/>
              <a:latin typeface="Source Sans Pro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6569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A69620CC-20DA-A453-9D2F-9206E727490A}"/>
              </a:ext>
            </a:extLst>
          </p:cNvPr>
          <p:cNvSpPr txBox="1">
            <a:spLocks/>
          </p:cNvSpPr>
          <p:nvPr/>
        </p:nvSpPr>
        <p:spPr>
          <a:xfrm>
            <a:off x="887152" y="559443"/>
            <a:ext cx="10892253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rgbClr val="313E96"/>
                </a:solidFill>
                <a:latin typeface="Source Sans Pro"/>
                <a:ea typeface="Source Sans Pro"/>
              </a:rPr>
              <a:t>ABSOLÚTNE DALY 2019 - NAJVYPUKLEJŠOU SKUPINOU CHORÔB NA SLOVENSKU JE RAKOVINE, PO NEJ NASLEDUJE KARDIO</a:t>
            </a:r>
          </a:p>
        </p:txBody>
      </p:sp>
      <p:pic>
        <p:nvPicPr>
          <p:cNvPr id="5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36072F90-8AAE-768E-708E-BC8683C5C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057" y="1563562"/>
            <a:ext cx="4562475" cy="4786195"/>
          </a:xfrm>
          <a:prstGeom prst="rect">
            <a:avLst/>
          </a:prstGeom>
        </p:spPr>
      </p:pic>
      <p:sp>
        <p:nvSpPr>
          <p:cNvPr id="6" name="BlokTextu 27">
            <a:extLst>
              <a:ext uri="{FF2B5EF4-FFF2-40B4-BE49-F238E27FC236}">
                <a16:creationId xmlns:a16="http://schemas.microsoft.com/office/drawing/2014/main" id="{B74E6035-9786-59BA-6871-946A273E048C}"/>
              </a:ext>
            </a:extLst>
          </p:cNvPr>
          <p:cNvSpPr txBox="1"/>
          <p:nvPr/>
        </p:nvSpPr>
        <p:spPr>
          <a:xfrm>
            <a:off x="787486" y="6483575"/>
            <a:ext cx="1229095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050" i="1">
                <a:solidFill>
                  <a:schemeClr val="bg2"/>
                </a:solidFill>
                <a:ea typeface="Source Sans Pro"/>
              </a:rPr>
              <a:t>Zdroj: WHO.</a:t>
            </a:r>
            <a:endParaRPr lang="sk-SK" sz="1050" i="1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514052D4-F288-10FC-0FDF-B04DF29414E1}"/>
              </a:ext>
            </a:extLst>
          </p:cNvPr>
          <p:cNvSpPr txBox="1">
            <a:spLocks/>
          </p:cNvSpPr>
          <p:nvPr/>
        </p:nvSpPr>
        <p:spPr>
          <a:xfrm>
            <a:off x="840552" y="559443"/>
            <a:ext cx="10892253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  <a:latin typeface="Source Sans Pro"/>
                <a:ea typeface="Source Sans Pro"/>
              </a:rPr>
              <a:t>ABSOLÚTNE DALY 2019</a:t>
            </a:r>
            <a:br>
              <a:rPr lang="en-US">
                <a:solidFill>
                  <a:schemeClr val="bg1"/>
                </a:solidFill>
                <a:latin typeface="Source Sans Pro"/>
                <a:ea typeface="Source Sans Pro"/>
              </a:rPr>
            </a:br>
            <a:r>
              <a:rPr lang="sk-SK" sz="2000">
                <a:solidFill>
                  <a:srgbClr val="F26921"/>
                </a:solidFill>
                <a:latin typeface="Source Sans Pro"/>
                <a:ea typeface="Source Sans Pro"/>
              </a:rPr>
              <a:t>Najvypuklejšou skupinou chorôb na slovensku je rakovine, po nej nasleduje kardio</a:t>
            </a:r>
            <a:endParaRPr lang="sk-SK">
              <a:solidFill>
                <a:srgbClr val="F26921"/>
              </a:solidFill>
              <a:latin typeface="Source Sans Pro"/>
              <a:ea typeface="Source Sans Pr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404D2-0BB9-8154-57DA-DEF6F97D5BED}"/>
              </a:ext>
            </a:extLst>
          </p:cNvPr>
          <p:cNvSpPr/>
          <p:nvPr/>
        </p:nvSpPr>
        <p:spPr>
          <a:xfrm>
            <a:off x="645097" y="681154"/>
            <a:ext cx="45719" cy="196507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A69620CC-20DA-A453-9D2F-9206E727490A}"/>
              </a:ext>
            </a:extLst>
          </p:cNvPr>
          <p:cNvSpPr txBox="1">
            <a:spLocks/>
          </p:cNvSpPr>
          <p:nvPr/>
        </p:nvSpPr>
        <p:spPr>
          <a:xfrm>
            <a:off x="887152" y="559443"/>
            <a:ext cx="10892253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rgbClr val="313E96"/>
                </a:solidFill>
                <a:latin typeface="Source Sans Pro"/>
                <a:ea typeface="Source Sans Pro"/>
              </a:rPr>
              <a:t>ABSOLÚTNE DALY 2019 - NAJVYPUKLEJŠOU SKUPINOU CHORÔB NA SLOVENSKU JE RAKOVINE, PO NEJ NASLEDUJE KARDIO</a:t>
            </a:r>
          </a:p>
        </p:txBody>
      </p:sp>
      <p:sp>
        <p:nvSpPr>
          <p:cNvPr id="6" name="BlokTextu 27">
            <a:extLst>
              <a:ext uri="{FF2B5EF4-FFF2-40B4-BE49-F238E27FC236}">
                <a16:creationId xmlns:a16="http://schemas.microsoft.com/office/drawing/2014/main" id="{B74E6035-9786-59BA-6871-946A273E048C}"/>
              </a:ext>
            </a:extLst>
          </p:cNvPr>
          <p:cNvSpPr txBox="1"/>
          <p:nvPr/>
        </p:nvSpPr>
        <p:spPr>
          <a:xfrm>
            <a:off x="787486" y="6483575"/>
            <a:ext cx="1229095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1050" i="1">
                <a:solidFill>
                  <a:schemeClr val="bg2"/>
                </a:solidFill>
                <a:ea typeface="Source Sans Pro"/>
              </a:rPr>
              <a:t>Zdroj: WHO.</a:t>
            </a:r>
            <a:endParaRPr lang="sk-SK" sz="1050" i="1">
              <a:solidFill>
                <a:schemeClr val="bg2"/>
              </a:solidFill>
              <a:ea typeface="Calibri"/>
              <a:cs typeface="Calibri"/>
            </a:endParaRP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514052D4-F288-10FC-0FDF-B04DF29414E1}"/>
              </a:ext>
            </a:extLst>
          </p:cNvPr>
          <p:cNvSpPr txBox="1">
            <a:spLocks/>
          </p:cNvSpPr>
          <p:nvPr/>
        </p:nvSpPr>
        <p:spPr>
          <a:xfrm>
            <a:off x="840552" y="559443"/>
            <a:ext cx="10892253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  <a:latin typeface="Source Sans Pro"/>
                <a:ea typeface="Source Sans Pro"/>
              </a:rPr>
              <a:t>TOP 30 OCHORENÍ PODĽA DALYS </a:t>
            </a:r>
            <a:endParaRPr lang="sk-SK">
              <a:solidFill>
                <a:srgbClr val="F26921"/>
              </a:solidFill>
              <a:latin typeface="Source Sans Pro"/>
              <a:ea typeface="Source Sans Pr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404D2-0BB9-8154-57DA-DEF6F97D5BED}"/>
              </a:ext>
            </a:extLst>
          </p:cNvPr>
          <p:cNvSpPr/>
          <p:nvPr/>
        </p:nvSpPr>
        <p:spPr>
          <a:xfrm>
            <a:off x="645097" y="681154"/>
            <a:ext cx="45719" cy="196507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F675504B-8A65-0B22-AEBA-6BBB4AA9D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667" y="1193788"/>
            <a:ext cx="7018315" cy="50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jekt pre obrázok 5" descr="Obrázok, na ktorom je ošatenie, osoba, vnútri, stena">
            <a:extLst>
              <a:ext uri="{FF2B5EF4-FFF2-40B4-BE49-F238E27FC236}">
                <a16:creationId xmlns:a16="http://schemas.microsoft.com/office/drawing/2014/main" id="{C466F9E0-D110-E7F8-D18F-A4F496F7E0E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7" y="1142089"/>
            <a:ext cx="8732959" cy="537298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Nadpis 2">
            <a:extLst>
              <a:ext uri="{FF2B5EF4-FFF2-40B4-BE49-F238E27FC236}">
                <a16:creationId xmlns:a16="http://schemas.microsoft.com/office/drawing/2014/main" id="{1F38BC55-0200-E83E-CB06-0BDD31FAED32}"/>
              </a:ext>
            </a:extLst>
          </p:cNvPr>
          <p:cNvSpPr txBox="1">
            <a:spLocks/>
          </p:cNvSpPr>
          <p:nvPr/>
        </p:nvSpPr>
        <p:spPr>
          <a:xfrm>
            <a:off x="840552" y="559443"/>
            <a:ext cx="10892253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293B97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  <a:latin typeface="Source Sans Pro"/>
                <a:ea typeface="Source Sans Pro"/>
              </a:rPr>
              <a:t>DISKUSIA EKOSYSTÉMU</a:t>
            </a:r>
            <a:endParaRPr lang="sk-SK">
              <a:solidFill>
                <a:srgbClr val="F26921"/>
              </a:solidFill>
              <a:latin typeface="Source Sans Pro"/>
              <a:ea typeface="Source Sans Pr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E1DAF6-A6AD-A7D2-EFF6-3A0C3DA2BA0A}"/>
              </a:ext>
            </a:extLst>
          </p:cNvPr>
          <p:cNvSpPr/>
          <p:nvPr/>
        </p:nvSpPr>
        <p:spPr>
          <a:xfrm>
            <a:off x="645097" y="681154"/>
            <a:ext cx="45719" cy="196507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7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2">
            <a:extLst>
              <a:ext uri="{FF2B5EF4-FFF2-40B4-BE49-F238E27FC236}">
                <a16:creationId xmlns:a16="http://schemas.microsoft.com/office/drawing/2014/main" id="{5DD0C446-62BF-5D02-D23C-70E202CD8E11}"/>
              </a:ext>
            </a:extLst>
          </p:cNvPr>
          <p:cNvSpPr txBox="1"/>
          <p:nvPr/>
        </p:nvSpPr>
        <p:spPr>
          <a:xfrm>
            <a:off x="1003851" y="773949"/>
            <a:ext cx="5998266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err="1">
                <a:solidFill>
                  <a:srgbClr val="F26921"/>
                </a:solidFill>
                <a:latin typeface="Source Sans Pro"/>
                <a:ea typeface="Source Sans Pro"/>
              </a:rPr>
              <a:t>Hlavný</a:t>
            </a:r>
            <a:r>
              <a:rPr lang="en-US" sz="3200" b="1">
                <a:solidFill>
                  <a:srgbClr val="F26921"/>
                </a:solidFill>
                <a:latin typeface="Source Sans Pro"/>
                <a:ea typeface="Source Sans Pro"/>
              </a:rPr>
              <a:t> </a:t>
            </a:r>
            <a:r>
              <a:rPr lang="en-US" sz="3200" b="1" err="1">
                <a:solidFill>
                  <a:srgbClr val="F26921"/>
                </a:solidFill>
                <a:latin typeface="Source Sans Pro"/>
                <a:ea typeface="Source Sans Pro"/>
              </a:rPr>
              <a:t>cieľ</a:t>
            </a:r>
            <a:br>
              <a:rPr lang="en-US" sz="200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200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000" b="1" err="1">
                <a:solidFill>
                  <a:schemeClr val="bg1"/>
                </a:solidFill>
                <a:latin typeface="Source Sans Pro"/>
                <a:ea typeface="Source Sans Pro"/>
              </a:rPr>
              <a:t>Zlepšíme</a:t>
            </a:r>
            <a:r>
              <a:rPr lang="en-US" sz="2000" b="1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Source Sans Pro"/>
                <a:ea typeface="Source Sans Pro"/>
              </a:rPr>
              <a:t>kvalitu</a:t>
            </a:r>
            <a:r>
              <a:rPr lang="en-US" sz="2000" b="1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Source Sans Pro"/>
                <a:ea typeface="Source Sans Pro"/>
              </a:rPr>
              <a:t>života</a:t>
            </a:r>
            <a:r>
              <a:rPr lang="en-US" sz="2000" b="1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Source Sans Pro"/>
                <a:ea typeface="Source Sans Pro"/>
              </a:rPr>
              <a:t>takmer</a:t>
            </a:r>
            <a:r>
              <a:rPr lang="en-US" sz="2000" b="1">
                <a:solidFill>
                  <a:schemeClr val="bg1"/>
                </a:solidFill>
                <a:latin typeface="Source Sans Pro"/>
                <a:ea typeface="Source Sans Pro"/>
              </a:rPr>
              <a:t> 3 </a:t>
            </a:r>
            <a:r>
              <a:rPr lang="en-US" sz="2000" b="1" err="1">
                <a:solidFill>
                  <a:schemeClr val="bg1"/>
                </a:solidFill>
                <a:latin typeface="Source Sans Pro"/>
                <a:ea typeface="Source Sans Pro"/>
              </a:rPr>
              <a:t>miliónom</a:t>
            </a:r>
            <a:r>
              <a:rPr lang="en-US" sz="2000" b="1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Source Sans Pro"/>
                <a:ea typeface="Source Sans Pro"/>
              </a:rPr>
              <a:t>občanov</a:t>
            </a:r>
            <a:r>
              <a:rPr lang="en-US" sz="2000" b="1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vďaka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prevencii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skríningu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včasnému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záchytu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správnej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diagnostike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a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liečbe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a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vďaka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funkčnému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modelu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manažmentu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cesty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občana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/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pacienta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v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oblasti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nádorových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ochorení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ochorení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mozgu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a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kardiovaskulárneho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/>
                <a:ea typeface="Source Sans Pro"/>
              </a:rPr>
              <a:t>systému</a:t>
            </a:r>
            <a:r>
              <a:rPr lang="en-US" sz="1600">
                <a:solidFill>
                  <a:schemeClr val="bg1"/>
                </a:solidFill>
                <a:latin typeface="Source Sans Pro"/>
                <a:ea typeface="Source Sans Pro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0D620-E684-EC07-78EA-E7784271D1E6}"/>
              </a:ext>
            </a:extLst>
          </p:cNvPr>
          <p:cNvSpPr/>
          <p:nvPr/>
        </p:nvSpPr>
        <p:spPr>
          <a:xfrm>
            <a:off x="1013791" y="3349487"/>
            <a:ext cx="2146852" cy="2986709"/>
          </a:xfrm>
          <a:prstGeom prst="rect">
            <a:avLst/>
          </a:prstGeom>
          <a:solidFill>
            <a:srgbClr val="C33D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tlCol="0" anchor="t" anchorCtr="0"/>
          <a:lstStyle/>
          <a:p>
            <a:r>
              <a:rPr lang="en-US" sz="16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KARDIO PACIENTOM</a:t>
            </a:r>
          </a:p>
          <a:p>
            <a:endParaRPr lang="en-US" sz="16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16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Počet</a:t>
            </a: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obyvateľov</a:t>
            </a: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 </a:t>
            </a:r>
            <a:r>
              <a:rPr lang="en-US" sz="16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vysokým</a:t>
            </a: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krvným</a:t>
            </a: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tlakom</a:t>
            </a: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do 2030: </a:t>
            </a:r>
          </a:p>
          <a:p>
            <a:b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16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2,270,000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825DC3-0ED8-BA2C-E079-8CF8A2071F83}"/>
              </a:ext>
            </a:extLst>
          </p:cNvPr>
          <p:cNvSpPr/>
          <p:nvPr/>
        </p:nvSpPr>
        <p:spPr>
          <a:xfrm>
            <a:off x="3322982" y="3349487"/>
            <a:ext cx="2146852" cy="2986709"/>
          </a:xfrm>
          <a:prstGeom prst="rect">
            <a:avLst/>
          </a:prstGeom>
          <a:solidFill>
            <a:srgbClr val="313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tlCol="0" anchor="t" anchorCtr="0"/>
          <a:lstStyle/>
          <a:p>
            <a:r>
              <a:rPr lang="en-US" sz="16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ONKO PACIENTOM</a:t>
            </a:r>
            <a:endParaRPr lang="en-US" sz="16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b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6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Počet</a:t>
            </a: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nových</a:t>
            </a: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onkologických</a:t>
            </a: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prípadov</a:t>
            </a: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od 2024 do 2030: </a:t>
            </a:r>
          </a:p>
          <a:p>
            <a:endParaRPr lang="en-US" sz="16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253,000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D49E3-81B4-2D77-2FE0-A4E80A55AF35}"/>
              </a:ext>
            </a:extLst>
          </p:cNvPr>
          <p:cNvSpPr/>
          <p:nvPr/>
        </p:nvSpPr>
        <p:spPr>
          <a:xfrm>
            <a:off x="5648742" y="3349486"/>
            <a:ext cx="2146852" cy="2986709"/>
          </a:xfrm>
          <a:prstGeom prst="rect">
            <a:avLst/>
          </a:prstGeom>
          <a:solidFill>
            <a:srgbClr val="F269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274320" rtlCol="0" anchor="t" anchorCtr="0"/>
          <a:lstStyle/>
          <a:p>
            <a:r>
              <a:rPr lang="en-US" sz="16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NEURO PACIENTOM</a:t>
            </a:r>
            <a:br>
              <a:rPr lang="en-US" sz="16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16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Prevalencia</a:t>
            </a: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neurologických</a:t>
            </a: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ťažkostí</a:t>
            </a: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 </a:t>
            </a:r>
            <a:r>
              <a:rPr lang="en-US" sz="160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ochorení</a:t>
            </a:r>
            <a:r>
              <a:rPr lang="en-US" sz="1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v 2030: </a:t>
            </a:r>
          </a:p>
          <a:p>
            <a:endParaRPr lang="en-US" sz="16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770,000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4F00F0-5D73-6330-37DF-C21FBC535426}"/>
              </a:ext>
            </a:extLst>
          </p:cNvPr>
          <p:cNvCxnSpPr>
            <a:cxnSpLocks/>
          </p:cNvCxnSpPr>
          <p:nvPr/>
        </p:nvCxnSpPr>
        <p:spPr>
          <a:xfrm>
            <a:off x="6930890" y="828481"/>
            <a:ext cx="685448" cy="491987"/>
          </a:xfrm>
          <a:prstGeom prst="line">
            <a:avLst/>
          </a:prstGeom>
          <a:ln w="57150">
            <a:solidFill>
              <a:srgbClr val="C33D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F1D046-7C5E-A516-5467-7C54FA11D462}"/>
              </a:ext>
            </a:extLst>
          </p:cNvPr>
          <p:cNvCxnSpPr>
            <a:cxnSpLocks/>
          </p:cNvCxnSpPr>
          <p:nvPr/>
        </p:nvCxnSpPr>
        <p:spPr>
          <a:xfrm>
            <a:off x="7204040" y="1933161"/>
            <a:ext cx="0" cy="682925"/>
          </a:xfrm>
          <a:prstGeom prst="line">
            <a:avLst/>
          </a:prstGeom>
          <a:ln w="57150">
            <a:solidFill>
              <a:srgbClr val="C33D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0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EE7E34-AE62-3C4F-41C9-F648D588CBF2}"/>
              </a:ext>
            </a:extLst>
          </p:cNvPr>
          <p:cNvCxnSpPr>
            <a:cxnSpLocks/>
          </p:cNvCxnSpPr>
          <p:nvPr/>
        </p:nvCxnSpPr>
        <p:spPr>
          <a:xfrm>
            <a:off x="1535778" y="4964459"/>
            <a:ext cx="0" cy="89299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00CC3A-2F4B-833B-10FF-88991EBA8B11}"/>
              </a:ext>
            </a:extLst>
          </p:cNvPr>
          <p:cNvSpPr txBox="1"/>
          <p:nvPr/>
        </p:nvSpPr>
        <p:spPr>
          <a:xfrm>
            <a:off x="301422" y="5465016"/>
            <a:ext cx="1234356" cy="45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sk-SK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Vzdelávanie/ prevencia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E9318F-8DBC-16D5-9ADC-5FB28247858A}"/>
              </a:ext>
            </a:extLst>
          </p:cNvPr>
          <p:cNvCxnSpPr>
            <a:cxnSpLocks/>
          </p:cNvCxnSpPr>
          <p:nvPr/>
        </p:nvCxnSpPr>
        <p:spPr>
          <a:xfrm>
            <a:off x="2882046" y="3429000"/>
            <a:ext cx="757" cy="73717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9B9A2D6-E329-630E-3B86-634DDEAE405A}"/>
              </a:ext>
            </a:extLst>
          </p:cNvPr>
          <p:cNvSpPr txBox="1"/>
          <p:nvPr/>
        </p:nvSpPr>
        <p:spPr>
          <a:xfrm>
            <a:off x="2882803" y="3429000"/>
            <a:ext cx="2178555" cy="45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Skríning/ </a:t>
            </a:r>
            <a:br>
              <a:rPr lang="en-US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k-SK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včasný záchyt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5DA6C8-6359-E364-47B4-BCD71EFD765E}"/>
              </a:ext>
            </a:extLst>
          </p:cNvPr>
          <p:cNvCxnSpPr>
            <a:cxnSpLocks/>
          </p:cNvCxnSpPr>
          <p:nvPr/>
        </p:nvCxnSpPr>
        <p:spPr>
          <a:xfrm>
            <a:off x="3568851" y="5579831"/>
            <a:ext cx="0" cy="737171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D0C8DA-5360-180A-6540-168BBC95069F}"/>
              </a:ext>
            </a:extLst>
          </p:cNvPr>
          <p:cNvSpPr txBox="1"/>
          <p:nvPr/>
        </p:nvSpPr>
        <p:spPr>
          <a:xfrm>
            <a:off x="2046166" y="5857453"/>
            <a:ext cx="1522685" cy="45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sk-SK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Všeobecný lekár/ včasný záchyt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7C722C-AC20-8F73-A532-54E0EA78A20D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5022759" y="5429010"/>
            <a:ext cx="10829" cy="5871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8A0817-043A-CBA3-8C85-47C8C2B74C44}"/>
              </a:ext>
            </a:extLst>
          </p:cNvPr>
          <p:cNvSpPr txBox="1"/>
          <p:nvPr/>
        </p:nvSpPr>
        <p:spPr>
          <a:xfrm>
            <a:off x="3761028" y="5877911"/>
            <a:ext cx="1261731" cy="276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lang="sk-SK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Špecialista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BA6BD1-F74C-2EDA-C247-A1C9B216BE3B}"/>
              </a:ext>
            </a:extLst>
          </p:cNvPr>
          <p:cNvCxnSpPr>
            <a:cxnSpLocks/>
          </p:cNvCxnSpPr>
          <p:nvPr/>
        </p:nvCxnSpPr>
        <p:spPr>
          <a:xfrm>
            <a:off x="5727297" y="3284883"/>
            <a:ext cx="1" cy="741877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996659-C65E-4DC3-0DF5-DD7AD8CE4E38}"/>
              </a:ext>
            </a:extLst>
          </p:cNvPr>
          <p:cNvSpPr txBox="1"/>
          <p:nvPr/>
        </p:nvSpPr>
        <p:spPr>
          <a:xfrm>
            <a:off x="5727297" y="3321482"/>
            <a:ext cx="1711438" cy="45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Diagnostika</a:t>
            </a:r>
          </a:p>
          <a:p>
            <a:pPr>
              <a:lnSpc>
                <a:spcPct val="85000"/>
              </a:lnSpc>
            </a:pPr>
            <a:r>
              <a:rPr lang="sk-SK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Patológia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0A098D-A725-CA07-0FCD-112387EE7962}"/>
              </a:ext>
            </a:extLst>
          </p:cNvPr>
          <p:cNvCxnSpPr>
            <a:cxnSpLocks/>
          </p:cNvCxnSpPr>
          <p:nvPr/>
        </p:nvCxnSpPr>
        <p:spPr>
          <a:xfrm>
            <a:off x="7097317" y="3750338"/>
            <a:ext cx="0" cy="35981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8EA4E96-C4BA-2C5D-F67E-252380D2506B}"/>
              </a:ext>
            </a:extLst>
          </p:cNvPr>
          <p:cNvSpPr txBox="1"/>
          <p:nvPr/>
        </p:nvSpPr>
        <p:spPr>
          <a:xfrm>
            <a:off x="7097317" y="3750338"/>
            <a:ext cx="1711438" cy="276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Liečba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A876F2-0439-DB08-4D5D-776E03230909}"/>
              </a:ext>
            </a:extLst>
          </p:cNvPr>
          <p:cNvCxnSpPr>
            <a:cxnSpLocks/>
          </p:cNvCxnSpPr>
          <p:nvPr/>
        </p:nvCxnSpPr>
        <p:spPr>
          <a:xfrm>
            <a:off x="6273661" y="5616263"/>
            <a:ext cx="0" cy="107614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40200C-ECA8-3F59-BBD1-D566FECD96D5}"/>
              </a:ext>
            </a:extLst>
          </p:cNvPr>
          <p:cNvSpPr txBox="1"/>
          <p:nvPr/>
        </p:nvSpPr>
        <p:spPr>
          <a:xfrm>
            <a:off x="6273660" y="6321518"/>
            <a:ext cx="2093094" cy="45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sk-SK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Následná starostlivosť/Paliatíva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09D20E-72F5-51F3-4E52-09C560B023F2}"/>
              </a:ext>
            </a:extLst>
          </p:cNvPr>
          <p:cNvSpPr/>
          <p:nvPr/>
        </p:nvSpPr>
        <p:spPr>
          <a:xfrm rot="5400000">
            <a:off x="516139" y="736579"/>
            <a:ext cx="296078" cy="75900"/>
          </a:xfrm>
          <a:prstGeom prst="rect">
            <a:avLst/>
          </a:prstGeom>
          <a:solidFill>
            <a:srgbClr val="23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50B5820-448C-B784-ED0B-19D67C910255}"/>
              </a:ext>
            </a:extLst>
          </p:cNvPr>
          <p:cNvSpPr txBox="1">
            <a:spLocks/>
          </p:cNvSpPr>
          <p:nvPr/>
        </p:nvSpPr>
        <p:spPr>
          <a:xfrm>
            <a:off x="740960" y="593257"/>
            <a:ext cx="10710079" cy="3415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fi-FI" sz="28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egoe UI"/>
              </a:rPr>
              <a:t>CESTA OBČANA</a:t>
            </a:r>
            <a:endParaRPr lang="sk-SK" sz="32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156B1787-D06B-D92E-BB42-9A06AB60C6D3}"/>
              </a:ext>
            </a:extLst>
          </p:cNvPr>
          <p:cNvSpPr txBox="1">
            <a:spLocks/>
          </p:cNvSpPr>
          <p:nvPr/>
        </p:nvSpPr>
        <p:spPr>
          <a:xfrm>
            <a:off x="779792" y="933110"/>
            <a:ext cx="10710079" cy="3415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400" b="1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Pacienta v onko / neuro / kardio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56B67483-7398-A79D-A993-D177B6A1D5FD}"/>
              </a:ext>
            </a:extLst>
          </p:cNvPr>
          <p:cNvSpPr txBox="1">
            <a:spLocks/>
          </p:cNvSpPr>
          <p:nvPr/>
        </p:nvSpPr>
        <p:spPr>
          <a:xfrm>
            <a:off x="538946" y="1438601"/>
            <a:ext cx="6271264" cy="1465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 roku 2024 začíname s Misiou zdravia, ktorej cieľom je vďaka inováciám a prelomovým technológiám do </a:t>
            </a:r>
            <a:r>
              <a:rPr lang="fi-FI" sz="1400" b="1">
                <a:solidFill>
                  <a:srgbClr val="F269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roku 2030 zlepšíť kvalitu života takmer 3 miliónom </a:t>
            </a:r>
            <a:r>
              <a:rPr lang="fi-FI" sz="1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občanov vďaka prevencii, skríningu, včasnému záchytu, správnej diagnostike a liečbe a vďaka funkčnému modelu manažmentu cesty občana/pacienta v oblasti nádorových ochorení, ochorení mozgu a kardiovaskulárneho systému.</a:t>
            </a:r>
          </a:p>
        </p:txBody>
      </p:sp>
      <p:sp>
        <p:nvSpPr>
          <p:cNvPr id="49" name="Obdĺžnik 5">
            <a:extLst>
              <a:ext uri="{FF2B5EF4-FFF2-40B4-BE49-F238E27FC236}">
                <a16:creationId xmlns:a16="http://schemas.microsoft.com/office/drawing/2014/main" id="{1E1834E9-1C19-8EC6-0B65-C4885CB2F01C}"/>
              </a:ext>
            </a:extLst>
          </p:cNvPr>
          <p:cNvSpPr/>
          <p:nvPr/>
        </p:nvSpPr>
        <p:spPr>
          <a:xfrm>
            <a:off x="8432107" y="1"/>
            <a:ext cx="4022031" cy="6851108"/>
          </a:xfrm>
          <a:prstGeom prst="rect">
            <a:avLst/>
          </a:prstGeom>
          <a:solidFill>
            <a:srgbClr val="C33D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54864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Koncept „misie“ predstavuje nový prístup k tvorbe verejných politík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b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 cieľom priniesť konkrétne riešenia pre niektoré z najväčších celospoločenských výziev.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Misie usmerňujú a koordinujú zdroje alokované na priority RIS3 s cieľom využiť poznatky výskumu, vývoja a inovácií v oblasti, ktorá danú krajinu najviac trápi.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</a:br>
            <a:r>
              <a:rPr kumimoji="0" lang="fi-FI" sz="16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Je novinkou výskumného a inovačného programu Horizon Europe na roky 2021-2027.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BE57BF4C-2D29-9FB8-36B3-9A72358690A9}"/>
              </a:ext>
            </a:extLst>
          </p:cNvPr>
          <p:cNvSpPr txBox="1">
            <a:spLocks/>
          </p:cNvSpPr>
          <p:nvPr/>
        </p:nvSpPr>
        <p:spPr>
          <a:xfrm>
            <a:off x="515457" y="2758942"/>
            <a:ext cx="3025774" cy="86929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fi-FI" sz="3600" b="1">
                <a:solidFill>
                  <a:srgbClr val="F26921"/>
                </a:solidFill>
                <a:latin typeface="Source Sans Pro"/>
                <a:ea typeface="Source Sans Pro"/>
              </a:rPr>
              <a:t>52 mil eur</a:t>
            </a:r>
          </a:p>
          <a:p>
            <a:pPr>
              <a:lnSpc>
                <a:spcPct val="75000"/>
              </a:lnSpc>
            </a:pPr>
            <a:r>
              <a:rPr lang="fi-FI" sz="18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Program Slovensko</a:t>
            </a:r>
          </a:p>
        </p:txBody>
      </p:sp>
    </p:spTree>
    <p:extLst>
      <p:ext uri="{BB962C8B-B14F-4D97-AF65-F5344CB8AC3E}">
        <p14:creationId xmlns:p14="http://schemas.microsoft.com/office/powerpoint/2010/main" val="28582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37" grpId="0" animBg="1"/>
      <p:bldP spid="38" grpId="0"/>
      <p:bldP spid="39" grpId="0"/>
      <p:bldP spid="40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5A315232-E34D-E78E-406C-D6707920A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5" y="0"/>
            <a:ext cx="6925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85893"/>
      </p:ext>
    </p:extLst>
  </p:cSld>
  <p:clrMapOvr>
    <a:masterClrMapping/>
  </p:clrMapOvr>
</p:sld>
</file>

<file path=ppt/theme/theme1.xml><?xml version="1.0" encoding="utf-8"?>
<a:theme xmlns:a="http://schemas.openxmlformats.org/drawingml/2006/main" name="Uvádzazie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VAIA font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B540EC9E-2204-4F18-B6AA-124DA7C04117}"/>
    </a:ext>
  </a:extLst>
</a:theme>
</file>

<file path=ppt/theme/theme2.xml><?xml version="1.0" encoding="utf-8"?>
<a:theme xmlns:a="http://schemas.openxmlformats.org/drawingml/2006/main" name="Vlastný návrh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xtové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296C03DC-F49E-40D4-BC91-D17A7D91D1E8}"/>
    </a:ext>
  </a:extLst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935AE76EEF24AA10FB5D99CAF32AC" ma:contentTypeVersion="18" ma:contentTypeDescription="Create a new document." ma:contentTypeScope="" ma:versionID="67b713a96f0d2c51f5ee702b89f9b3d8">
  <xsd:schema xmlns:xsd="http://www.w3.org/2001/XMLSchema" xmlns:xs="http://www.w3.org/2001/XMLSchema" xmlns:p="http://schemas.microsoft.com/office/2006/metadata/properties" xmlns:ns2="cc5c8e5f-d5cf-48c3-9b5f-7b6134728260" xmlns:ns3="421375f5-370a-4650-8fe9-f6faac8af305" targetNamespace="http://schemas.microsoft.com/office/2006/metadata/properties" ma:root="true" ma:fieldsID="d0c59e50da42d1599ec6b8fb40657d50" ns2:_="" ns3:_="">
    <xsd:import namespace="cc5c8e5f-d5cf-48c3-9b5f-7b6134728260"/>
    <xsd:import namespace="421375f5-370a-4650-8fe9-f6faac8af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c8e5f-d5cf-48c3-9b5f-7b6134728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470ff6-1c61-4f9e-8c6f-d6853ea72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75f5-370a-4650-8fe9-f6faac8af3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1b4cb-9b21-4841-b525-444442b2f5e8}" ma:internalName="TaxCatchAll" ma:showField="CatchAllData" ma:web="421375f5-370a-4650-8fe9-f6faac8af3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c5c8e5f-d5cf-48c3-9b5f-7b6134728260" xsi:nil="true"/>
    <TaxCatchAll xmlns="421375f5-370a-4650-8fe9-f6faac8af305" xsi:nil="true"/>
    <lcf76f155ced4ddcb4097134ff3c332f xmlns="cc5c8e5f-d5cf-48c3-9b5f-7b61347282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61B1A0-0F3C-4E4D-BE83-BEC155BA6F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1ED6BA-7684-4036-99AD-F7E57F9619C8}">
  <ds:schemaRefs>
    <ds:schemaRef ds:uri="421375f5-370a-4650-8fe9-f6faac8af305"/>
    <ds:schemaRef ds:uri="cc5c8e5f-d5cf-48c3-9b5f-7b6134728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CEA3650-35A4-452E-BCD9-A893FC6A1E5B}">
  <ds:schemaRefs>
    <ds:schemaRef ds:uri="421375f5-370a-4650-8fe9-f6faac8af305"/>
    <ds:schemaRef ds:uri="cc5c8e5f-d5cf-48c3-9b5f-7b6134728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vaia-prezentacia-v3</Template>
  <TotalTime>0</TotalTime>
  <Words>553</Words>
  <Application>Microsoft Office PowerPoint</Application>
  <PresentationFormat>Širokouhlá</PresentationFormat>
  <Paragraphs>93</Paragraphs>
  <Slides>12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12</vt:i4>
      </vt:variant>
    </vt:vector>
  </HeadingPairs>
  <TitlesOfParts>
    <vt:vector size="21" baseType="lpstr">
      <vt:lpstr>Wingdings</vt:lpstr>
      <vt:lpstr>Source Sans Pro</vt:lpstr>
      <vt:lpstr>UICTFontTextStyleBody</vt:lpstr>
      <vt:lpstr>Arial</vt:lpstr>
      <vt:lpstr>Calibri</vt:lpstr>
      <vt:lpstr>Source Sans Pro Black</vt:lpstr>
      <vt:lpstr>Uvádzazie</vt:lpstr>
      <vt:lpstr>Vlastný návrh</vt:lpstr>
      <vt:lpstr>1_Textové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KUBOVICS, Michal</dc:creator>
  <cp:lastModifiedBy>Jando Matej</cp:lastModifiedBy>
  <cp:revision>3</cp:revision>
  <dcterms:created xsi:type="dcterms:W3CDTF">2023-04-14T17:48:30Z</dcterms:created>
  <dcterms:modified xsi:type="dcterms:W3CDTF">2024-09-17T12:17:04Z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0x01010084E935AE76EEF24AA10FB5D99CAF32AC</vt:lpwstr>
  </property>
  <property fmtid="{D5CDD505-2E9C-101B-9397-08002B2CF9AE}" pid="3" name="MediaServiceImageTags">
    <vt:lpwstr/>
  </property>
</Properties>
</file>