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52" r:id="rId5"/>
    <p:sldMasterId id="2147483663" r:id="rId6"/>
    <p:sldMasterId id="2147483690" r:id="rId7"/>
    <p:sldMasterId id="2147483694" r:id="rId8"/>
  </p:sldMasterIdLst>
  <p:notesMasterIdLst>
    <p:notesMasterId r:id="rId16"/>
  </p:notesMasterIdLst>
  <p:handoutMasterIdLst>
    <p:handoutMasterId r:id="rId17"/>
  </p:handoutMasterIdLst>
  <p:sldIdLst>
    <p:sldId id="292" r:id="rId9"/>
    <p:sldId id="446" r:id="rId10"/>
    <p:sldId id="442" r:id="rId11"/>
    <p:sldId id="445" r:id="rId12"/>
    <p:sldId id="447" r:id="rId13"/>
    <p:sldId id="444" r:id="rId14"/>
    <p:sldId id="296" r:id="rId15"/>
  </p:sldIdLst>
  <p:sldSz cx="12192000" cy="6858000"/>
  <p:notesSz cx="6858000" cy="9144000"/>
  <p:embeddedFontLst>
    <p:embeddedFont>
      <p:font typeface="Source Sans Pro" panose="020B0503030403020204" pitchFamily="34" charset="0"/>
      <p:regular r:id="rId18"/>
      <p:bold r:id="rId19"/>
      <p:italic r:id="rId20"/>
      <p:boldItalic r:id="rId21"/>
    </p:embeddedFont>
    <p:embeddedFont>
      <p:font typeface="Source Sans Pro Black" panose="020B0803030403020204" pitchFamily="34" charset="0"/>
      <p:bold r:id="rId22"/>
      <p:boldItalic r:id="rId23"/>
    </p:embeddedFont>
  </p:embeddedFontLst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9A9597F-A39E-2F70-D8E1-6B419C45D2E8}" name="Hrozenská Barbora" initials="BH" userId="S::barbora.hrozenska@vlada.gov.sk::27cd310f-6dc2-4ea3-8b55-bdf14499a5ef" providerId="AD"/>
  <p188:author id="{593EA786-7D7E-D31D-2E11-5252EA6C127C}" name="Procházka Martin" initials="PM" userId="S::martin.prochazka@vlada.gov.sk::b3966125-bb7d-4bc8-94e0-97141c15a55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900"/>
    <a:srgbClr val="E9E9FB"/>
    <a:srgbClr val="7376E7"/>
    <a:srgbClr val="00C5DB"/>
    <a:srgbClr val="F20000"/>
    <a:srgbClr val="1E22AA"/>
    <a:srgbClr val="1F2A7B"/>
    <a:srgbClr val="3E42DE"/>
    <a:srgbClr val="007DFE"/>
    <a:srgbClr val="DDF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3BCD69-8215-4E4B-B96D-FDE326108EBF}" v="4" dt="2025-06-10T08:10:37.6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štýlu, bez mrie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Svetlý štýl 1 - zvýrazneni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Svetlý štýl 2 - zvýrazneni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283" autoAdjust="0"/>
  </p:normalViewPr>
  <p:slideViewPr>
    <p:cSldViewPr snapToGrid="0">
      <p:cViewPr varScale="1">
        <p:scale>
          <a:sx n="108" d="100"/>
          <a:sy n="108" d="100"/>
        </p:scale>
        <p:origin x="5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handoutMaster" Target="handoutMasters/handoutMaster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font" Target="fonts/font6.fntdata"/><Relationship Id="rId28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Zo&#353;it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Ex1.xml.rels><?xml version="1.0" encoding="UTF-8" standalone="yes"?>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344583314327899E-2"/>
          <c:y val="7.4249952611758221E-2"/>
          <c:w val="0.93426812189538999"/>
          <c:h val="0.837202421507435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Hárok1!$A$9</c:f>
              <c:strCache>
                <c:ptCount val="1"/>
                <c:pt idx="0">
                  <c:v>ukončené</c:v>
                </c:pt>
              </c:strCache>
            </c:strRef>
          </c:tx>
          <c:spPr>
            <a:solidFill>
              <a:srgbClr val="1E22A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1E22AA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Hárok1!$B$8:$D$8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Hárok1!$B$9:$D$9</c:f>
              <c:numCache>
                <c:formatCode>0.00</c:formatCode>
                <c:ptCount val="3"/>
                <c:pt idx="0">
                  <c:v>12.087912087912088</c:v>
                </c:pt>
                <c:pt idx="1">
                  <c:v>30.76923076923077</c:v>
                </c:pt>
                <c:pt idx="2">
                  <c:v>41.791044776119399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D2-451D-BEAF-068CF11EB93E}"/>
            </c:ext>
          </c:extLst>
        </c:ser>
        <c:ser>
          <c:idx val="2"/>
          <c:order val="1"/>
          <c:tx>
            <c:strRef>
              <c:f>Hárok1!$A$11</c:f>
              <c:strCache>
                <c:ptCount val="1"/>
                <c:pt idx="0">
                  <c:v>podľa plánu</c:v>
                </c:pt>
              </c:strCache>
            </c:strRef>
          </c:tx>
          <c:spPr>
            <a:solidFill>
              <a:srgbClr val="00C5D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C5DB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Hárok1!$B$8:$D$8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Hárok1!$B$11:$D$11</c:f>
              <c:numCache>
                <c:formatCode>0.00</c:formatCode>
                <c:ptCount val="3"/>
                <c:pt idx="0">
                  <c:v>68.131868131868131</c:v>
                </c:pt>
                <c:pt idx="1">
                  <c:v>17.582417582417584</c:v>
                </c:pt>
                <c:pt idx="2">
                  <c:v>14.925373134328357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D2-451D-BEAF-068CF11EB93E}"/>
            </c:ext>
          </c:extLst>
        </c:ser>
        <c:ser>
          <c:idx val="1"/>
          <c:order val="2"/>
          <c:tx>
            <c:strRef>
              <c:f>Hárok1!$A$10</c:f>
              <c:strCache>
                <c:ptCount val="1"/>
                <c:pt idx="0">
                  <c:v>oneskorené</c:v>
                </c:pt>
              </c:strCache>
            </c:strRef>
          </c:tx>
          <c:spPr>
            <a:solidFill>
              <a:srgbClr val="FF6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6900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Hárok1!$B$8:$D$8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Hárok1!$B$10:$D$10</c:f>
              <c:numCache>
                <c:formatCode>0.00</c:formatCode>
                <c:ptCount val="3"/>
                <c:pt idx="0">
                  <c:v>7.6923076923076925</c:v>
                </c:pt>
                <c:pt idx="1">
                  <c:v>42.857142857142854</c:v>
                </c:pt>
                <c:pt idx="2">
                  <c:v>38.805970149253731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D2-451D-BEAF-068CF11EB93E}"/>
            </c:ext>
          </c:extLst>
        </c:ser>
        <c:ser>
          <c:idx val="3"/>
          <c:order val="3"/>
          <c:tx>
            <c:strRef>
              <c:f>Hárok1!$A$12</c:f>
              <c:strCache>
                <c:ptCount val="1"/>
                <c:pt idx="0">
                  <c:v>rizikové</c:v>
                </c:pt>
              </c:strCache>
            </c:strRef>
          </c:tx>
          <c:spPr>
            <a:solidFill>
              <a:srgbClr val="F2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20000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Hárok1!$B$8:$D$8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Hárok1!$B$12:$D$12</c:f>
              <c:numCache>
                <c:formatCode>0.00</c:formatCode>
                <c:ptCount val="3"/>
                <c:pt idx="0">
                  <c:v>12.087912087912088</c:v>
                </c:pt>
                <c:pt idx="1">
                  <c:v>8.791208791208792</c:v>
                </c:pt>
                <c:pt idx="2">
                  <c:v>4.4776119402985071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3D2-451D-BEAF-068CF11EB93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74495951"/>
        <c:axId val="1174496431"/>
      </c:barChart>
      <c:catAx>
        <c:axId val="1174495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174496431"/>
        <c:crosses val="autoZero"/>
        <c:auto val="1"/>
        <c:lblAlgn val="ctr"/>
        <c:lblOffset val="100"/>
        <c:noMultiLvlLbl val="0"/>
      </c:catAx>
      <c:valAx>
        <c:axId val="1174496431"/>
        <c:scaling>
          <c:orientation val="minMax"/>
          <c:max val="10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1744959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75559592052885327"/>
          <c:y val="0.12678544029283437"/>
          <c:w val="0.23403726883957121"/>
          <c:h val="0.128829283222725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>
    <cx:plotArea>
      <cx:plotAreaRegion/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>
            <a:extLst>
              <a:ext uri="{FF2B5EF4-FFF2-40B4-BE49-F238E27FC236}">
                <a16:creationId xmlns:a16="http://schemas.microsoft.com/office/drawing/2014/main" id="{542F2EE4-043B-F8E4-B90B-6E25F9EEF9F4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C63362B2-1DB7-9F06-94BA-3AC8502DC11E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D94ADF8-9716-4A89-B1EF-D3CC1F51B976}" type="datetime1">
              <a:rPr lang="sk-SK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10. 6. 2025</a:t>
            </a:fld>
            <a:endParaRPr lang="sk-SK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E9301B8A-CDD4-EF37-E7BB-FDFC30ADA69F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02EE08F9-F95E-DA39-E3BF-756B111449BD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E55229E-81B4-4FFA-945A-6FD444F9C837}" type="slidenum">
              <a:t>‹#›</a:t>
            </a:fld>
            <a:endParaRPr lang="sk-SK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3453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453FF-663A-423C-BA76-06B39523E2AD}" type="datetimeFigureOut">
              <a:rPr lang="sk-SK" smtClean="0"/>
              <a:t>10. 6. 2025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84F19-69EB-427E-877D-6EB3BD72555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26009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84F19-69EB-427E-877D-6EB3BD725558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84014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057B69-6ED8-2D7D-6792-7BB1C4723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76EA9238-FB80-D3CA-E499-D1B0E67536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039DB11B-DB56-703A-F9A0-AE7B4E8018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D524D6D6-421E-7921-656F-C4387468B4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84F19-69EB-427E-877D-6EB3BD725558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34088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AC2FB-D1F8-DB76-787A-97CFDFEED8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F72D40B6-50F9-4CD9-5BF3-AC9570B071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72DA1141-2695-60D4-5B23-A59097ADBA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E1994454-9678-CF54-0684-A8F85DC103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84F19-69EB-427E-877D-6EB3BD725558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14695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AA3562-F7D3-E641-6BB4-7C8E630FE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6941C8AA-F032-1E07-DA71-730CFB4E14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7228AF6B-45AB-F6D1-520E-B5E40C3449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958814F-6450-8982-574B-2E8BFB18C0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84F19-69EB-427E-877D-6EB3BD725558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44010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5CD620-E14A-FC2B-9FD9-EE9EBE4E3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E6C70891-5411-97ED-943E-739E0619F1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8A86AAA5-7F71-5FC5-209D-2EB03DD1D2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392ACD0B-A37A-5C98-5C0F-91C1439F9C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84F19-69EB-427E-877D-6EB3BD725558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88613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84F19-69EB-427E-877D-6EB3BD725558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97693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6">
            <a:extLst>
              <a:ext uri="{FF2B5EF4-FFF2-40B4-BE49-F238E27FC236}">
                <a16:creationId xmlns:a16="http://schemas.microsoft.com/office/drawing/2014/main" id="{FEFA3E00-AE5A-FB87-7DAE-7C334D021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591" y="3382566"/>
            <a:ext cx="126744" cy="131572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ázok 13">
            <a:extLst>
              <a:ext uri="{FF2B5EF4-FFF2-40B4-BE49-F238E27FC236}">
                <a16:creationId xmlns:a16="http://schemas.microsoft.com/office/drawing/2014/main" id="{683743E2-3C21-9E1C-8350-D98B6FF580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23635" y="5266707"/>
            <a:ext cx="1603993" cy="96112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ázok 17">
            <a:extLst>
              <a:ext uri="{FF2B5EF4-FFF2-40B4-BE49-F238E27FC236}">
                <a16:creationId xmlns:a16="http://schemas.microsoft.com/office/drawing/2014/main" id="{E9C39B7B-A674-7292-9294-D3508D4073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35833" y="2707484"/>
            <a:ext cx="565217" cy="5714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Zástupný text 28">
            <a:extLst>
              <a:ext uri="{FF2B5EF4-FFF2-40B4-BE49-F238E27FC236}">
                <a16:creationId xmlns:a16="http://schemas.microsoft.com/office/drawing/2014/main" id="{D1F86F5A-0C27-F0B0-B978-F190EF00C794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966337" y="3247665"/>
            <a:ext cx="6262597" cy="208346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sk-SK" sz="5800" b="1" i="0" u="none" strike="noStrike" cap="none" spc="0" baseline="0">
                <a:solidFill>
                  <a:srgbClr val="FFFFFF"/>
                </a:solidFill>
                <a:uFillTx/>
                <a:latin typeface="Source Sans Pro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pic>
        <p:nvPicPr>
          <p:cNvPr id="8" name="Obrázok 7" descr="Obrázok, na ktorom je text, písmo, snímka obrazovky, grafika&#10;&#10;Automaticky generovaný popis">
            <a:extLst>
              <a:ext uri="{FF2B5EF4-FFF2-40B4-BE49-F238E27FC236}">
                <a16:creationId xmlns:a16="http://schemas.microsoft.com/office/drawing/2014/main" id="{E3458BB0-09F4-BB50-8090-ADCD6CF387E0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82" y="334905"/>
            <a:ext cx="3147614" cy="181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39332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ie obsahu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252662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graf 11">
            <a:extLst>
              <a:ext uri="{FF2B5EF4-FFF2-40B4-BE49-F238E27FC236}">
                <a16:creationId xmlns:a16="http://schemas.microsoft.com/office/drawing/2014/main" id="{808FD19A-2BAD-D075-5E95-5B1250C76A48}"/>
              </a:ext>
            </a:extLst>
          </p:cNvPr>
          <p:cNvSpPr txBox="1">
            <a:spLocks noGrp="1"/>
          </p:cNvSpPr>
          <p:nvPr>
            <p:ph type="chart" sz="quarter" idx="4294967295"/>
          </p:nvPr>
        </p:nvSpPr>
        <p:spPr>
          <a:xfrm>
            <a:off x="6093534" y="0"/>
            <a:ext cx="6096003" cy="685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sk-SK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sk-SK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B63CCE7B-ED37-A742-1D53-2D627040BB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45393" y="2940911"/>
            <a:ext cx="4440463" cy="4880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en-US" sz="3000" b="1" i="0" u="none" strike="noStrike" cap="none" spc="0" baseline="0">
                <a:solidFill>
                  <a:srgbClr val="1E22AA"/>
                </a:solidFill>
                <a:uFillTx/>
                <a:latin typeface="Source Sans Pro" pitchFamily="34"/>
                <a:ea typeface="Source Sans Pro" pitchFamily="34"/>
              </a:defRPr>
            </a:lvl1pPr>
          </a:lstStyle>
          <a:p>
            <a:pPr lvl="0"/>
            <a:r>
              <a:rPr lang="en-US"/>
              <a:t>TOTO JE GRAF</a:t>
            </a:r>
            <a:endParaRPr lang="sk-SK"/>
          </a:p>
        </p:txBody>
      </p:sp>
      <p:pic>
        <p:nvPicPr>
          <p:cNvPr id="5" name="Obrázok 14">
            <a:extLst>
              <a:ext uri="{FF2B5EF4-FFF2-40B4-BE49-F238E27FC236}">
                <a16:creationId xmlns:a16="http://schemas.microsoft.com/office/drawing/2014/main" id="{7BE91F99-D9BF-7DCC-92BB-F1F6801FC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505" y="5615203"/>
            <a:ext cx="639335" cy="5963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ázok 16">
            <a:extLst>
              <a:ext uri="{FF2B5EF4-FFF2-40B4-BE49-F238E27FC236}">
                <a16:creationId xmlns:a16="http://schemas.microsoft.com/office/drawing/2014/main" id="{01E21640-A52D-51E5-6597-BAE158F193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799991" flipH="1">
            <a:off x="3561246" y="6168372"/>
            <a:ext cx="586886" cy="4514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Obrázok 8">
            <a:extLst>
              <a:ext uri="{FF2B5EF4-FFF2-40B4-BE49-F238E27FC236}">
                <a16:creationId xmlns:a16="http://schemas.microsoft.com/office/drawing/2014/main" id="{688257B4-DD78-5A46-56D5-F1D3BBAE0B7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6818" y="3057256"/>
            <a:ext cx="68521" cy="25539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39816662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8">
            <a:extLst>
              <a:ext uri="{FF2B5EF4-FFF2-40B4-BE49-F238E27FC236}">
                <a16:creationId xmlns:a16="http://schemas.microsoft.com/office/drawing/2014/main" id="{E758D48F-38A3-AAD4-46F0-46D702AC1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165" y="678036"/>
            <a:ext cx="67212" cy="25051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4A32BD79-84EF-80F6-3449-EC0DD54FC9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948" y="576904"/>
            <a:ext cx="4688970" cy="4880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en-US" sz="3000" b="1" i="0" u="none" strike="noStrike" cap="none" spc="0" baseline="0">
                <a:solidFill>
                  <a:srgbClr val="1E22AA"/>
                </a:solidFill>
                <a:uFillTx/>
                <a:latin typeface="Source Sans Pro" pitchFamily="34"/>
                <a:ea typeface="Source Sans Pro" pitchFamily="34"/>
              </a:defRPr>
            </a:lvl1pPr>
          </a:lstStyle>
          <a:p>
            <a:pPr lvl="0"/>
            <a:r>
              <a:rPr lang="en-US"/>
              <a:t>TU BUDE 1 GRAF NA SLIDE</a:t>
            </a:r>
            <a:endParaRPr lang="sk-SK"/>
          </a:p>
        </p:txBody>
      </p:sp>
      <p:pic>
        <p:nvPicPr>
          <p:cNvPr id="4" name="Obrázok 10">
            <a:extLst>
              <a:ext uri="{FF2B5EF4-FFF2-40B4-BE49-F238E27FC236}">
                <a16:creationId xmlns:a16="http://schemas.microsoft.com/office/drawing/2014/main" id="{5101A895-86D5-AB27-E9A5-3B269D2384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14750" y="5618376"/>
            <a:ext cx="639335" cy="59630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Zástupný objekt pre graf 11">
            <a:extLst>
              <a:ext uri="{FF2B5EF4-FFF2-40B4-BE49-F238E27FC236}">
                <a16:creationId xmlns:a16="http://schemas.microsoft.com/office/drawing/2014/main" id="{A4F7D50B-E1E7-0558-9F56-688875989FDF}"/>
              </a:ext>
            </a:extLst>
          </p:cNvPr>
          <p:cNvSpPr txBox="1">
            <a:spLocks noGrp="1"/>
          </p:cNvSpPr>
          <p:nvPr>
            <p:ph type="chart" sz="quarter" idx="4294967295"/>
          </p:nvPr>
        </p:nvSpPr>
        <p:spPr>
          <a:xfrm>
            <a:off x="634621" y="1422404"/>
            <a:ext cx="9251515" cy="47702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sk-SK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5298797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8">
            <a:extLst>
              <a:ext uri="{FF2B5EF4-FFF2-40B4-BE49-F238E27FC236}">
                <a16:creationId xmlns:a16="http://schemas.microsoft.com/office/drawing/2014/main" id="{F6B4047E-A52D-D650-3C21-AD9A582E2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14750" y="5618376"/>
            <a:ext cx="639335" cy="59630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73FFF7D0-261A-FF09-46A5-8272FA0CD5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948" y="576904"/>
            <a:ext cx="4960373" cy="4880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pl-PL" sz="3000" b="1" i="0" u="none" strike="noStrike" cap="none" spc="0" baseline="0">
                <a:solidFill>
                  <a:srgbClr val="1E22AA"/>
                </a:solidFill>
                <a:uFillTx/>
                <a:latin typeface="Source Sans Pro" pitchFamily="34"/>
                <a:ea typeface="Source Sans Pro" pitchFamily="34"/>
              </a:defRPr>
            </a:lvl1pPr>
          </a:lstStyle>
          <a:p>
            <a:pPr lvl="0"/>
            <a:r>
              <a:rPr lang="pl-PL"/>
              <a:t>TU BUDÚ 2 GRAFY NA SLIDE</a:t>
            </a:r>
            <a:endParaRPr lang="sk-SK"/>
          </a:p>
        </p:txBody>
      </p:sp>
      <p:sp>
        <p:nvSpPr>
          <p:cNvPr id="5" name="Zástupný objekt pre graf 11">
            <a:extLst>
              <a:ext uri="{FF2B5EF4-FFF2-40B4-BE49-F238E27FC236}">
                <a16:creationId xmlns:a16="http://schemas.microsoft.com/office/drawing/2014/main" id="{2E45353A-52EC-F826-7733-28214122B3C8}"/>
              </a:ext>
            </a:extLst>
          </p:cNvPr>
          <p:cNvSpPr txBox="1">
            <a:spLocks noGrp="1"/>
          </p:cNvSpPr>
          <p:nvPr>
            <p:ph type="chart" sz="quarter" idx="4294967295"/>
          </p:nvPr>
        </p:nvSpPr>
        <p:spPr>
          <a:xfrm>
            <a:off x="634621" y="1422404"/>
            <a:ext cx="4432682" cy="47702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sk-SK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sk-SK"/>
          </a:p>
        </p:txBody>
      </p:sp>
      <p:sp>
        <p:nvSpPr>
          <p:cNvPr id="6" name="Zástupný objekt pre graf 11">
            <a:extLst>
              <a:ext uri="{FF2B5EF4-FFF2-40B4-BE49-F238E27FC236}">
                <a16:creationId xmlns:a16="http://schemas.microsoft.com/office/drawing/2014/main" id="{2400221F-72BE-4B5D-084B-B24204BF9E8D}"/>
              </a:ext>
            </a:extLst>
          </p:cNvPr>
          <p:cNvSpPr txBox="1">
            <a:spLocks noGrp="1"/>
          </p:cNvSpPr>
          <p:nvPr>
            <p:ph type="chart" sz="quarter" idx="4294967295"/>
          </p:nvPr>
        </p:nvSpPr>
        <p:spPr>
          <a:xfrm>
            <a:off x="5661352" y="1422404"/>
            <a:ext cx="4432682" cy="47702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sk-SK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sk-SK"/>
          </a:p>
        </p:txBody>
      </p:sp>
      <p:pic>
        <p:nvPicPr>
          <p:cNvPr id="7" name="Obrázok 8">
            <a:extLst>
              <a:ext uri="{FF2B5EF4-FFF2-40B4-BE49-F238E27FC236}">
                <a16:creationId xmlns:a16="http://schemas.microsoft.com/office/drawing/2014/main" id="{9E2334D8-0499-42DA-80D7-1AEB524B3F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090" y="678053"/>
            <a:ext cx="68521" cy="25539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47021114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objekt pre obrázok 7">
            <a:extLst>
              <a:ext uri="{FF2B5EF4-FFF2-40B4-BE49-F238E27FC236}">
                <a16:creationId xmlns:a16="http://schemas.microsoft.com/office/drawing/2014/main" id="{989405FD-BDE4-10DD-85C7-5072BD78E8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76000" y="1600655"/>
            <a:ext cx="3240000" cy="324000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/>
          <a:p>
            <a:endParaRPr lang="sk-SK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FCECB1D3-ACEF-1893-21A2-740273F25A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25"/>
          <a:stretch/>
        </p:blipFill>
        <p:spPr>
          <a:xfrm>
            <a:off x="11043269" y="5764710"/>
            <a:ext cx="645926" cy="573162"/>
          </a:xfrm>
          <a:prstGeom prst="rect">
            <a:avLst/>
          </a:prstGeom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C1A79891-52BF-C860-0962-BA61F5AE6F96}"/>
              </a:ext>
            </a:extLst>
          </p:cNvPr>
          <p:cNvSpPr txBox="1">
            <a:spLocks/>
          </p:cNvSpPr>
          <p:nvPr userDrawn="1"/>
        </p:nvSpPr>
        <p:spPr>
          <a:xfrm>
            <a:off x="834234" y="569881"/>
            <a:ext cx="8366915" cy="5826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3000" b="1" i="0" u="none" strike="noStrike" kern="1200" cap="none" spc="0" baseline="0">
                <a:solidFill>
                  <a:srgbClr val="1E22AA"/>
                </a:solidFill>
                <a:uFillTx/>
                <a:latin typeface="Source Sans Pro" pitchFamily="34"/>
                <a:ea typeface="Source Sans Pro" pitchFamily="34"/>
                <a:cs typeface="+mj-cs"/>
              </a:defRPr>
            </a:lvl1pPr>
          </a:lstStyle>
          <a:p>
            <a:r>
              <a:rPr lang="sk-SK">
                <a:solidFill>
                  <a:schemeClr val="bg1"/>
                </a:solidFill>
              </a:rPr>
              <a:t>NADPIS PRE OBRÁZOK </a:t>
            </a:r>
          </a:p>
        </p:txBody>
      </p:sp>
      <p:pic>
        <p:nvPicPr>
          <p:cNvPr id="14" name="Obrázok 7">
            <a:extLst>
              <a:ext uri="{FF2B5EF4-FFF2-40B4-BE49-F238E27FC236}">
                <a16:creationId xmlns:a16="http://schemas.microsoft.com/office/drawing/2014/main" id="{3923CCF3-4107-0B13-934F-3929E3EBC8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228" y="662418"/>
            <a:ext cx="65050" cy="2424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5" name="Zástupný text 3">
            <a:extLst>
              <a:ext uri="{FF2B5EF4-FFF2-40B4-BE49-F238E27FC236}">
                <a16:creationId xmlns:a16="http://schemas.microsoft.com/office/drawing/2014/main" id="{220976CC-ABF2-5A09-6D12-FBAA78F88F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76000" y="4983001"/>
            <a:ext cx="3239999" cy="596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0C5DB"/>
                </a:solidFill>
                <a:latin typeface="Source Sans Pro Black" panose="020B0803030403020204" pitchFamily="34" charset="0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6" name="Zástupný text 5">
            <a:extLst>
              <a:ext uri="{FF2B5EF4-FFF2-40B4-BE49-F238E27FC236}">
                <a16:creationId xmlns:a16="http://schemas.microsoft.com/office/drawing/2014/main" id="{4A523895-4188-5012-91C6-0CEE504885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6000" y="5622048"/>
            <a:ext cx="3239999" cy="7158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1435482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objekt pre obrázok 7">
            <a:extLst>
              <a:ext uri="{FF2B5EF4-FFF2-40B4-BE49-F238E27FC236}">
                <a16:creationId xmlns:a16="http://schemas.microsoft.com/office/drawing/2014/main" id="{989405FD-BDE4-10DD-85C7-5072BD78E8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41521" y="1403886"/>
            <a:ext cx="3240000" cy="324000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/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CC1AD2D-996A-8121-EBC5-3FBDBDE9CE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41520" y="4810916"/>
            <a:ext cx="3239999" cy="596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0C5DB"/>
                </a:solidFill>
                <a:latin typeface="Source Sans Pro Black" panose="020B0803030403020204" pitchFamily="34" charset="0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BE79BA41-AC68-D928-877F-5C5ACB7D09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41520" y="5449963"/>
            <a:ext cx="3239999" cy="7158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FCECB1D3-ACEF-1893-21A2-740273F25A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25"/>
          <a:stretch/>
        </p:blipFill>
        <p:spPr>
          <a:xfrm>
            <a:off x="11043269" y="5764710"/>
            <a:ext cx="645926" cy="573162"/>
          </a:xfrm>
          <a:prstGeom prst="rect">
            <a:avLst/>
          </a:prstGeom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C1A79891-52BF-C860-0962-BA61F5AE6F96}"/>
              </a:ext>
            </a:extLst>
          </p:cNvPr>
          <p:cNvSpPr txBox="1">
            <a:spLocks/>
          </p:cNvSpPr>
          <p:nvPr userDrawn="1"/>
        </p:nvSpPr>
        <p:spPr>
          <a:xfrm>
            <a:off x="834234" y="569881"/>
            <a:ext cx="8366915" cy="5826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3000" b="1" i="0" u="none" strike="noStrike" kern="1200" cap="none" spc="0" baseline="0">
                <a:solidFill>
                  <a:srgbClr val="1E22AA"/>
                </a:solidFill>
                <a:uFillTx/>
                <a:latin typeface="Source Sans Pro" pitchFamily="34"/>
                <a:ea typeface="Source Sans Pro" pitchFamily="34"/>
                <a:cs typeface="+mj-cs"/>
              </a:defRPr>
            </a:lvl1pPr>
          </a:lstStyle>
          <a:p>
            <a:r>
              <a:rPr lang="sk-SK">
                <a:solidFill>
                  <a:schemeClr val="bg1"/>
                </a:solidFill>
              </a:rPr>
              <a:t>NADPIS PRE 2 OBRÁZKY </a:t>
            </a:r>
          </a:p>
        </p:txBody>
      </p:sp>
      <p:pic>
        <p:nvPicPr>
          <p:cNvPr id="14" name="Obrázok 7">
            <a:extLst>
              <a:ext uri="{FF2B5EF4-FFF2-40B4-BE49-F238E27FC236}">
                <a16:creationId xmlns:a16="http://schemas.microsoft.com/office/drawing/2014/main" id="{3923CCF3-4107-0B13-934F-3929E3EBC8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228" y="662418"/>
            <a:ext cx="65050" cy="2424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Zástupný objekt pre obrázok 7">
            <a:extLst>
              <a:ext uri="{FF2B5EF4-FFF2-40B4-BE49-F238E27FC236}">
                <a16:creationId xmlns:a16="http://schemas.microsoft.com/office/drawing/2014/main" id="{A4B7533A-C8ED-FA25-43CA-1D62C3F934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4049" y="1403886"/>
            <a:ext cx="3240000" cy="324000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/>
          <a:p>
            <a:endParaRPr lang="sk-SK"/>
          </a:p>
        </p:txBody>
      </p:sp>
      <p:sp>
        <p:nvSpPr>
          <p:cNvPr id="7" name="Zástupný text 3">
            <a:extLst>
              <a:ext uri="{FF2B5EF4-FFF2-40B4-BE49-F238E27FC236}">
                <a16:creationId xmlns:a16="http://schemas.microsoft.com/office/drawing/2014/main" id="{12973D67-7489-99E2-1122-4563544F7C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64050" y="4810916"/>
            <a:ext cx="3239999" cy="596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0C5DB"/>
                </a:solidFill>
                <a:latin typeface="Source Sans Pro Black" panose="020B0803030403020204" pitchFamily="34" charset="0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0" name="Zástupný text 5">
            <a:extLst>
              <a:ext uri="{FF2B5EF4-FFF2-40B4-BE49-F238E27FC236}">
                <a16:creationId xmlns:a16="http://schemas.microsoft.com/office/drawing/2014/main" id="{FDE521BF-0B82-BF6D-3129-B54A2058E2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64050" y="5449963"/>
            <a:ext cx="3239999" cy="7158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2989026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objekt pre obrázok 7">
            <a:extLst>
              <a:ext uri="{FF2B5EF4-FFF2-40B4-BE49-F238E27FC236}">
                <a16:creationId xmlns:a16="http://schemas.microsoft.com/office/drawing/2014/main" id="{989405FD-BDE4-10DD-85C7-5072BD78E8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9278" y="1648890"/>
            <a:ext cx="2520000" cy="252000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/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CC1AD2D-996A-8121-EBC5-3FBDBDE9CE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9278" y="4366803"/>
            <a:ext cx="2520000" cy="596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0C5DB"/>
                </a:solidFill>
                <a:latin typeface="Source Sans Pro Black" panose="020B0803030403020204" pitchFamily="34" charset="0"/>
              </a:defRPr>
            </a:lvl1pPr>
          </a:lstStyle>
          <a:p>
            <a:pPr lvl="0"/>
            <a:r>
              <a:rPr lang="sk-SK"/>
              <a:t>Kliknite sem a upravte štýly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BE79BA41-AC68-D928-877F-5C5ACB7D09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9278" y="5005850"/>
            <a:ext cx="2520000" cy="7158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FCECB1D3-ACEF-1893-21A2-740273F25A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25"/>
          <a:stretch/>
        </p:blipFill>
        <p:spPr>
          <a:xfrm>
            <a:off x="11043269" y="5764710"/>
            <a:ext cx="645926" cy="573162"/>
          </a:xfrm>
          <a:prstGeom prst="rect">
            <a:avLst/>
          </a:prstGeom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C1A79891-52BF-C860-0962-BA61F5AE6F96}"/>
              </a:ext>
            </a:extLst>
          </p:cNvPr>
          <p:cNvSpPr txBox="1">
            <a:spLocks/>
          </p:cNvSpPr>
          <p:nvPr userDrawn="1"/>
        </p:nvSpPr>
        <p:spPr>
          <a:xfrm>
            <a:off x="834234" y="569881"/>
            <a:ext cx="8366915" cy="5826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3000" b="1" i="0" u="none" strike="noStrike" kern="1200" cap="none" spc="0" baseline="0">
                <a:solidFill>
                  <a:srgbClr val="1E22AA"/>
                </a:solidFill>
                <a:uFillTx/>
                <a:latin typeface="Source Sans Pro" pitchFamily="34"/>
                <a:ea typeface="Source Sans Pro" pitchFamily="34"/>
                <a:cs typeface="+mj-cs"/>
              </a:defRPr>
            </a:lvl1pPr>
          </a:lstStyle>
          <a:p>
            <a:r>
              <a:rPr lang="sk-SK">
                <a:solidFill>
                  <a:schemeClr val="bg1"/>
                </a:solidFill>
              </a:rPr>
              <a:t>NADPIS PRE 4 OBRÁZKY </a:t>
            </a:r>
          </a:p>
        </p:txBody>
      </p:sp>
      <p:pic>
        <p:nvPicPr>
          <p:cNvPr id="14" name="Obrázok 7">
            <a:extLst>
              <a:ext uri="{FF2B5EF4-FFF2-40B4-BE49-F238E27FC236}">
                <a16:creationId xmlns:a16="http://schemas.microsoft.com/office/drawing/2014/main" id="{3923CCF3-4107-0B13-934F-3929E3EBC8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228" y="662418"/>
            <a:ext cx="65050" cy="2424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Zástupný objekt pre obrázok 7">
            <a:extLst>
              <a:ext uri="{FF2B5EF4-FFF2-40B4-BE49-F238E27FC236}">
                <a16:creationId xmlns:a16="http://schemas.microsoft.com/office/drawing/2014/main" id="{A4B7533A-C8ED-FA25-43CA-1D62C3F934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52138" y="1648890"/>
            <a:ext cx="2520000" cy="252000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/>
          <a:p>
            <a:endParaRPr lang="sk-SK"/>
          </a:p>
        </p:txBody>
      </p:sp>
      <p:sp>
        <p:nvSpPr>
          <p:cNvPr id="7" name="Zástupný objekt pre obrázok 7">
            <a:extLst>
              <a:ext uri="{FF2B5EF4-FFF2-40B4-BE49-F238E27FC236}">
                <a16:creationId xmlns:a16="http://schemas.microsoft.com/office/drawing/2014/main" id="{EC55515E-2D76-6A96-07FB-F083F84433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25708" y="1648890"/>
            <a:ext cx="2520000" cy="252000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/>
          <a:p>
            <a:endParaRPr lang="sk-SK"/>
          </a:p>
        </p:txBody>
      </p:sp>
      <p:sp>
        <p:nvSpPr>
          <p:cNvPr id="12" name="Zástupný objekt pre obrázok 7">
            <a:extLst>
              <a:ext uri="{FF2B5EF4-FFF2-40B4-BE49-F238E27FC236}">
                <a16:creationId xmlns:a16="http://schemas.microsoft.com/office/drawing/2014/main" id="{430A7C70-5738-8E97-F369-F2427058946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878568" y="1648890"/>
            <a:ext cx="2520000" cy="252000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/>
          <a:p>
            <a:endParaRPr lang="sk-SK"/>
          </a:p>
        </p:txBody>
      </p:sp>
      <p:sp>
        <p:nvSpPr>
          <p:cNvPr id="17" name="Zástupný text 3">
            <a:extLst>
              <a:ext uri="{FF2B5EF4-FFF2-40B4-BE49-F238E27FC236}">
                <a16:creationId xmlns:a16="http://schemas.microsoft.com/office/drawing/2014/main" id="{AC741B83-57AC-8A89-E853-88FCF242CDB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425708" y="4366803"/>
            <a:ext cx="2520000" cy="596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0C5DB"/>
                </a:solidFill>
                <a:latin typeface="Source Sans Pro Black" panose="020B0803030403020204" pitchFamily="34" charset="0"/>
              </a:defRPr>
            </a:lvl1pPr>
          </a:lstStyle>
          <a:p>
            <a:pPr lvl="0"/>
            <a:r>
              <a:rPr lang="sk-SK"/>
              <a:t>Kliknite sem a upravte štýly</a:t>
            </a:r>
          </a:p>
        </p:txBody>
      </p:sp>
      <p:sp>
        <p:nvSpPr>
          <p:cNvPr id="18" name="Zástupný text 5">
            <a:extLst>
              <a:ext uri="{FF2B5EF4-FFF2-40B4-BE49-F238E27FC236}">
                <a16:creationId xmlns:a16="http://schemas.microsoft.com/office/drawing/2014/main" id="{A50F4753-9AEF-70D6-8821-992C0D66B31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425708" y="5005850"/>
            <a:ext cx="2520000" cy="7158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9" name="Zástupný text 3">
            <a:extLst>
              <a:ext uri="{FF2B5EF4-FFF2-40B4-BE49-F238E27FC236}">
                <a16:creationId xmlns:a16="http://schemas.microsoft.com/office/drawing/2014/main" id="{7FACBEC2-FF62-B28B-3D4C-8B536F20EE9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52138" y="4366803"/>
            <a:ext cx="2520000" cy="596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0C5DB"/>
                </a:solidFill>
                <a:latin typeface="Source Sans Pro Black" panose="020B0803030403020204" pitchFamily="34" charset="0"/>
              </a:defRPr>
            </a:lvl1pPr>
          </a:lstStyle>
          <a:p>
            <a:pPr lvl="0"/>
            <a:r>
              <a:rPr lang="sk-SK"/>
              <a:t>Kliknite sem a upravte štýly</a:t>
            </a:r>
          </a:p>
        </p:txBody>
      </p:sp>
      <p:sp>
        <p:nvSpPr>
          <p:cNvPr id="20" name="Zástupný text 5">
            <a:extLst>
              <a:ext uri="{FF2B5EF4-FFF2-40B4-BE49-F238E27FC236}">
                <a16:creationId xmlns:a16="http://schemas.microsoft.com/office/drawing/2014/main" id="{1378B405-18D5-F73B-8DFF-5980E9BDEDC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152138" y="5005850"/>
            <a:ext cx="2520000" cy="7158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1" name="Zástupný text 3">
            <a:extLst>
              <a:ext uri="{FF2B5EF4-FFF2-40B4-BE49-F238E27FC236}">
                <a16:creationId xmlns:a16="http://schemas.microsoft.com/office/drawing/2014/main" id="{561F0125-C16C-F60B-C948-F820ADE199E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878568" y="4366803"/>
            <a:ext cx="2520000" cy="596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0C5DB"/>
                </a:solidFill>
                <a:latin typeface="Source Sans Pro Black" panose="020B0803030403020204" pitchFamily="34" charset="0"/>
              </a:defRPr>
            </a:lvl1pPr>
          </a:lstStyle>
          <a:p>
            <a:pPr lvl="0"/>
            <a:r>
              <a:rPr lang="sk-SK"/>
              <a:t>Kliknite sem a upravte štýly</a:t>
            </a:r>
          </a:p>
        </p:txBody>
      </p:sp>
      <p:sp>
        <p:nvSpPr>
          <p:cNvPr id="22" name="Zástupný text 5">
            <a:extLst>
              <a:ext uri="{FF2B5EF4-FFF2-40B4-BE49-F238E27FC236}">
                <a16:creationId xmlns:a16="http://schemas.microsoft.com/office/drawing/2014/main" id="{9AEEC580-C367-3B25-7913-38CA30268DC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878568" y="5005850"/>
            <a:ext cx="2520000" cy="7158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3262974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8">
            <a:extLst>
              <a:ext uri="{FF2B5EF4-FFF2-40B4-BE49-F238E27FC236}">
                <a16:creationId xmlns:a16="http://schemas.microsoft.com/office/drawing/2014/main" id="{31873FD7-AE69-9CC9-7269-EF69B29F5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12464" y="5622820"/>
            <a:ext cx="639335" cy="5963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Obrázok 12">
            <a:extLst>
              <a:ext uri="{FF2B5EF4-FFF2-40B4-BE49-F238E27FC236}">
                <a16:creationId xmlns:a16="http://schemas.microsoft.com/office/drawing/2014/main" id="{84B0EB97-3E3A-EEE1-A347-8C0B825288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3771" y="3986692"/>
            <a:ext cx="381003" cy="3810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ázok 14">
            <a:extLst>
              <a:ext uri="{FF2B5EF4-FFF2-40B4-BE49-F238E27FC236}">
                <a16:creationId xmlns:a16="http://schemas.microsoft.com/office/drawing/2014/main" id="{1EFD3967-309C-47F1-3E63-A30881ED80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94333" y="634273"/>
            <a:ext cx="1860762" cy="235276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ok 16">
            <a:extLst>
              <a:ext uri="{FF2B5EF4-FFF2-40B4-BE49-F238E27FC236}">
                <a16:creationId xmlns:a16="http://schemas.microsoft.com/office/drawing/2014/main" id="{D349BEDB-6420-A136-5C15-D5922734AB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048" y="668914"/>
            <a:ext cx="60065" cy="22388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3C214806-4AC6-EFCD-3E03-EEE3BEBCD24A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37883" y="565291"/>
            <a:ext cx="8366915" cy="7780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en-US" sz="3000" b="1" i="0" u="none" strike="noStrike" cap="none" spc="0" baseline="0">
                <a:solidFill>
                  <a:srgbClr val="1E22AA"/>
                </a:solidFill>
                <a:uFillTx/>
                <a:latin typeface="Source Sans Pro" pitchFamily="34"/>
                <a:ea typeface="Source Sans Pro" pitchFamily="34"/>
              </a:defRPr>
            </a:lvl1pPr>
          </a:lstStyle>
          <a:p>
            <a:pPr lvl="0"/>
            <a:r>
              <a:rPr lang="en-US"/>
              <a:t>NADPIS PRE + TEXT</a:t>
            </a:r>
            <a:r>
              <a:rPr lang="sk-SK"/>
              <a:t> V ODRÁŽKACH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F3A7D6C7-7601-5B9B-E91A-BF9CFB2C2B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549400"/>
            <a:ext cx="8366125" cy="4743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tx2"/>
                </a:solidFill>
                <a:latin typeface="Source Sans Pro" panose="020B0503030403020204" pitchFamily="34" charset="0"/>
              </a:defRPr>
            </a:lvl1pPr>
            <a:lvl2pPr marL="355600" indent="-228600">
              <a:defRPr sz="2000">
                <a:latin typeface="Source Sans Pro" panose="020B0503030403020204" pitchFamily="34" charset="0"/>
              </a:defRPr>
            </a:lvl2pPr>
            <a:lvl3pPr marL="625475" indent="-228600">
              <a:buFont typeface="Wingdings" panose="05000000000000000000" pitchFamily="2" charset="2"/>
              <a:buChar char=""/>
              <a:defRPr sz="1800">
                <a:latin typeface="Source Sans Pro" panose="020B0503030403020204" pitchFamily="34" charset="0"/>
              </a:defRPr>
            </a:lvl3pPr>
            <a:lvl4pPr marL="895350" indent="-228600">
              <a:buFont typeface="Wingdings" panose="05000000000000000000" pitchFamily="2" charset="2"/>
              <a:buChar char=""/>
              <a:defRPr sz="1600">
                <a:latin typeface="Source Sans Pro" panose="020B0503030403020204" pitchFamily="34" charset="0"/>
              </a:defRPr>
            </a:lvl4pPr>
            <a:lvl5pPr marL="895350" indent="182563">
              <a:buFont typeface="Wingdings" panose="05000000000000000000" pitchFamily="2" charset="2"/>
              <a:buChar char="Ø"/>
              <a:defRPr sz="14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</p:spTree>
    <p:extLst>
      <p:ext uri="{BB962C8B-B14F-4D97-AF65-F5344CB8AC3E}">
        <p14:creationId xmlns:p14="http://schemas.microsoft.com/office/powerpoint/2010/main" val="4005547964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8">
            <a:extLst>
              <a:ext uri="{FF2B5EF4-FFF2-40B4-BE49-F238E27FC236}">
                <a16:creationId xmlns:a16="http://schemas.microsoft.com/office/drawing/2014/main" id="{31873FD7-AE69-9CC9-7269-EF69B29F5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12464" y="5622820"/>
            <a:ext cx="639335" cy="5963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Obrázok 12">
            <a:extLst>
              <a:ext uri="{FF2B5EF4-FFF2-40B4-BE49-F238E27FC236}">
                <a16:creationId xmlns:a16="http://schemas.microsoft.com/office/drawing/2014/main" id="{84B0EB97-3E3A-EEE1-A347-8C0B825288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3771" y="3986692"/>
            <a:ext cx="381003" cy="3810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ázok 14">
            <a:extLst>
              <a:ext uri="{FF2B5EF4-FFF2-40B4-BE49-F238E27FC236}">
                <a16:creationId xmlns:a16="http://schemas.microsoft.com/office/drawing/2014/main" id="{1EFD3967-309C-47F1-3E63-A30881ED80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94333" y="634273"/>
            <a:ext cx="1860762" cy="235276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ok 16">
            <a:extLst>
              <a:ext uri="{FF2B5EF4-FFF2-40B4-BE49-F238E27FC236}">
                <a16:creationId xmlns:a16="http://schemas.microsoft.com/office/drawing/2014/main" id="{D349BEDB-6420-A136-5C15-D5922734AB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048" y="668914"/>
            <a:ext cx="60065" cy="22388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3C214806-4AC6-EFCD-3E03-EEE3BEBCD24A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37883" y="565291"/>
            <a:ext cx="8366915" cy="7780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en-US" sz="3000" b="1" i="0" u="none" strike="noStrike" cap="none" spc="0" baseline="0">
                <a:solidFill>
                  <a:srgbClr val="1E22AA"/>
                </a:solidFill>
                <a:uFillTx/>
                <a:latin typeface="Source Sans Pro" pitchFamily="34"/>
                <a:ea typeface="Source Sans Pro" pitchFamily="34"/>
              </a:defRPr>
            </a:lvl1pPr>
          </a:lstStyle>
          <a:p>
            <a:pPr lvl="0"/>
            <a:r>
              <a:rPr lang="en-US"/>
              <a:t>NADPIS PRE + TEXT</a:t>
            </a:r>
            <a:r>
              <a:rPr lang="sk-SK"/>
              <a:t> V ODRÁŽKACH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F3A7D6C7-7601-5B9B-E91A-BF9CFB2C2B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549400"/>
            <a:ext cx="8366125" cy="4743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tx2"/>
                </a:solidFill>
                <a:latin typeface="Source Sans Pro" panose="020B0503030403020204" pitchFamily="34" charset="0"/>
              </a:defRPr>
            </a:lvl1pPr>
            <a:lvl2pPr marL="127000" indent="0">
              <a:buNone/>
              <a:defRPr sz="2000" b="0">
                <a:latin typeface="Source Sans Pro" panose="020B0503030403020204" pitchFamily="34" charset="0"/>
              </a:defRPr>
            </a:lvl2pPr>
            <a:lvl3pPr marL="625475" indent="-228600">
              <a:buFont typeface="Wingdings" panose="05000000000000000000" pitchFamily="2" charset="2"/>
              <a:buChar char=""/>
              <a:defRPr sz="1800">
                <a:latin typeface="Source Sans Pro" panose="020B0503030403020204" pitchFamily="34" charset="0"/>
              </a:defRPr>
            </a:lvl3pPr>
            <a:lvl4pPr marL="895350" indent="-228600">
              <a:buFont typeface="Wingdings" panose="05000000000000000000" pitchFamily="2" charset="2"/>
              <a:buChar char=""/>
              <a:defRPr sz="1600">
                <a:latin typeface="Source Sans Pro" panose="020B0503030403020204" pitchFamily="34" charset="0"/>
              </a:defRPr>
            </a:lvl4pPr>
            <a:lvl5pPr marL="895350" indent="182563">
              <a:buFont typeface="Wingdings" panose="05000000000000000000" pitchFamily="2" charset="2"/>
              <a:buChar char="Ø"/>
              <a:defRPr sz="14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56728092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 descr="Obrázok, na ktorom je text, exteriér, značka/gesto, noc&#10;&#10;Automaticky generovaný popis">
            <a:extLst>
              <a:ext uri="{FF2B5EF4-FFF2-40B4-BE49-F238E27FC236}">
                <a16:creationId xmlns:a16="http://schemas.microsoft.com/office/drawing/2014/main" id="{7F2DBD37-778F-AC7A-2543-2758C0D1CC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875" y="233464"/>
            <a:ext cx="5652984" cy="6400800"/>
          </a:xfrm>
          <a:prstGeom prst="rect">
            <a:avLst/>
          </a:prstGeom>
        </p:spPr>
      </p:pic>
      <p:pic>
        <p:nvPicPr>
          <p:cNvPr id="2" name="Obrázok 7">
            <a:extLst>
              <a:ext uri="{FF2B5EF4-FFF2-40B4-BE49-F238E27FC236}">
                <a16:creationId xmlns:a16="http://schemas.microsoft.com/office/drawing/2014/main" id="{0A66A640-D7E9-992E-459A-C57094381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0035" y="3235329"/>
            <a:ext cx="106599" cy="36996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Obrázok 9">
            <a:extLst>
              <a:ext uri="{FF2B5EF4-FFF2-40B4-BE49-F238E27FC236}">
                <a16:creationId xmlns:a16="http://schemas.microsoft.com/office/drawing/2014/main" id="{211B69A2-EED2-1D33-DB38-AB7DD5830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66970" y="3235329"/>
            <a:ext cx="106599" cy="36996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ázok 11">
            <a:extLst>
              <a:ext uri="{FF2B5EF4-FFF2-40B4-BE49-F238E27FC236}">
                <a16:creationId xmlns:a16="http://schemas.microsoft.com/office/drawing/2014/main" id="{42DC56C4-8A0F-E6A9-6C00-C6173BE0F3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0550" y="631543"/>
            <a:ext cx="1108976" cy="103886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Zástupný text 28">
            <a:extLst>
              <a:ext uri="{FF2B5EF4-FFF2-40B4-BE49-F238E27FC236}">
                <a16:creationId xmlns:a16="http://schemas.microsoft.com/office/drawing/2014/main" id="{8DA224A4-C6AC-84E7-4829-5CAC3A44F6C8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325026" y="3023289"/>
            <a:ext cx="7538715" cy="9149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spcAft>
                <a:spcPts val="0"/>
              </a:spcAft>
              <a:buNone/>
              <a:tabLst/>
              <a:defRPr lang="sk-SK" sz="5800" b="1" i="0" u="none" strike="noStrike" cap="none" spc="0" baseline="0">
                <a:solidFill>
                  <a:srgbClr val="FFFFFF"/>
                </a:solidFill>
                <a:uFillTx/>
                <a:latin typeface="Source Sans Pro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1087914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6">
            <a:extLst>
              <a:ext uri="{FF2B5EF4-FFF2-40B4-BE49-F238E27FC236}">
                <a16:creationId xmlns:a16="http://schemas.microsoft.com/office/drawing/2014/main" id="{FEFA3E00-AE5A-FB87-7DAE-7C334D021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591" y="3382566"/>
            <a:ext cx="126744" cy="131572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Zástupný text 28">
            <a:extLst>
              <a:ext uri="{FF2B5EF4-FFF2-40B4-BE49-F238E27FC236}">
                <a16:creationId xmlns:a16="http://schemas.microsoft.com/office/drawing/2014/main" id="{D1F86F5A-0C27-F0B0-B978-F190EF00C794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966337" y="3247665"/>
            <a:ext cx="6262597" cy="208346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sk-SK" sz="5800" b="1" i="0" u="none" strike="noStrike" cap="none" spc="0" baseline="0">
                <a:solidFill>
                  <a:srgbClr val="FFFFFF"/>
                </a:solidFill>
                <a:uFillTx/>
                <a:latin typeface="Source Sans Pro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pic>
        <p:nvPicPr>
          <p:cNvPr id="9" name="Obrázok 8" descr="Obrázok, na ktorom je diagram&#10;&#10;Automaticky generovaný popis">
            <a:extLst>
              <a:ext uri="{FF2B5EF4-FFF2-40B4-BE49-F238E27FC236}">
                <a16:creationId xmlns:a16="http://schemas.microsoft.com/office/drawing/2014/main" id="{A94BE851-A30C-40ED-1300-B4C2822805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30" b="25566"/>
          <a:stretch/>
        </p:blipFill>
        <p:spPr>
          <a:xfrm>
            <a:off x="157905" y="416689"/>
            <a:ext cx="11876190" cy="15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63439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6">
            <a:extLst>
              <a:ext uri="{FF2B5EF4-FFF2-40B4-BE49-F238E27FC236}">
                <a16:creationId xmlns:a16="http://schemas.microsoft.com/office/drawing/2014/main" id="{FEFA3E00-AE5A-FB87-7DAE-7C334D021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591" y="1113929"/>
            <a:ext cx="126744" cy="131572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Zástupný text 28">
            <a:extLst>
              <a:ext uri="{FF2B5EF4-FFF2-40B4-BE49-F238E27FC236}">
                <a16:creationId xmlns:a16="http://schemas.microsoft.com/office/drawing/2014/main" id="{D1F86F5A-0C27-F0B0-B978-F190EF00C794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966337" y="979028"/>
            <a:ext cx="8721673" cy="208346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sk-SK" sz="5800" b="1" i="0" u="none" strike="noStrike" cap="none" spc="0" baseline="0">
                <a:solidFill>
                  <a:srgbClr val="FFFFFF"/>
                </a:solidFill>
                <a:uFillTx/>
                <a:latin typeface="Source Sans Pro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pic>
        <p:nvPicPr>
          <p:cNvPr id="9" name="Obrázok 8" descr="Obrázok, na ktorom je diagram&#10;&#10;Automaticky generovaný popis">
            <a:extLst>
              <a:ext uri="{FF2B5EF4-FFF2-40B4-BE49-F238E27FC236}">
                <a16:creationId xmlns:a16="http://schemas.microsoft.com/office/drawing/2014/main" id="{A94BE851-A30C-40ED-1300-B4C2822805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30" b="25566"/>
          <a:stretch/>
        </p:blipFill>
        <p:spPr>
          <a:xfrm>
            <a:off x="157905" y="4791928"/>
            <a:ext cx="11876190" cy="1527858"/>
          </a:xfrm>
          <a:prstGeom prst="rect">
            <a:avLst/>
          </a:prstGeom>
        </p:spPr>
      </p:pic>
      <p:sp>
        <p:nvSpPr>
          <p:cNvPr id="6" name="Zástupný text 5">
            <a:extLst>
              <a:ext uri="{FF2B5EF4-FFF2-40B4-BE49-F238E27FC236}">
                <a16:creationId xmlns:a16="http://schemas.microsoft.com/office/drawing/2014/main" id="{7BF79DC8-260B-9877-9C84-603B9893E1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6788" y="3263900"/>
            <a:ext cx="8721222" cy="925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12550942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F6BABA-1D09-5439-2815-311BE154E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0929C41-3733-1140-0A82-F066DA149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6E1AA43-00DA-A17C-013C-68F50D548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EFE7F-EF62-417F-BED3-8ABF28DBF696}" type="datetimeFigureOut">
              <a:rPr lang="sk-SK" smtClean="0"/>
              <a:t>10. 6. 2025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FA586B6-90A1-FA23-1C03-AF6F7D187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B680791-7062-4F46-91A2-73C50B942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241B-43F4-4257-8719-A02A94DB32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74843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7">
            <a:extLst>
              <a:ext uri="{FF2B5EF4-FFF2-40B4-BE49-F238E27FC236}">
                <a16:creationId xmlns:a16="http://schemas.microsoft.com/office/drawing/2014/main" id="{DDB975D6-F00D-A2AF-DA9B-AD6C86250C8C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0" y="0"/>
            <a:ext cx="12191996" cy="685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sk-SK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sk-SK"/>
          </a:p>
        </p:txBody>
      </p:sp>
      <p:pic>
        <p:nvPicPr>
          <p:cNvPr id="3" name="Obrázok 12" descr="Obrázok, na ktorom je text, ClipArt&#10;&#10;Automaticky generovaný popis">
            <a:extLst>
              <a:ext uri="{FF2B5EF4-FFF2-40B4-BE49-F238E27FC236}">
                <a16:creationId xmlns:a16="http://schemas.microsoft.com/office/drawing/2014/main" id="{7C63C5A8-DCE2-8E92-BECE-63516F9DD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8709" y="5619746"/>
            <a:ext cx="646846" cy="60245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ázok 7">
            <a:extLst>
              <a:ext uri="{FF2B5EF4-FFF2-40B4-BE49-F238E27FC236}">
                <a16:creationId xmlns:a16="http://schemas.microsoft.com/office/drawing/2014/main" id="{F2B30AB7-9539-B956-4426-2B62D5DB2B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227" y="662418"/>
            <a:ext cx="65050" cy="2424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F47B4919-5BF7-C9CB-80A8-927C477057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4234" y="569881"/>
            <a:ext cx="8366915" cy="5826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en-US" sz="3000" b="1" i="0" u="none" strike="noStrike" cap="none" spc="0" baseline="0">
                <a:solidFill>
                  <a:srgbClr val="1E22AA"/>
                </a:solidFill>
                <a:uFillTx/>
                <a:latin typeface="Source Sans Pro" pitchFamily="34"/>
                <a:ea typeface="Source Sans Pro" pitchFamily="34"/>
              </a:defRPr>
            </a:lvl1pPr>
          </a:lstStyle>
          <a:p>
            <a:pPr lvl="0"/>
            <a:r>
              <a:rPr lang="en-US"/>
              <a:t>NADPIS PRE </a:t>
            </a:r>
            <a:r>
              <a:rPr lang="sk-SK"/>
              <a:t>1 </a:t>
            </a:r>
            <a:r>
              <a:rPr lang="en-US"/>
              <a:t>OBRÁZ</a:t>
            </a:r>
            <a:r>
              <a:rPr lang="sk-SK"/>
              <a:t>OK</a:t>
            </a:r>
          </a:p>
        </p:txBody>
      </p:sp>
      <p:pic>
        <p:nvPicPr>
          <p:cNvPr id="7" name="Obrázok 9">
            <a:extLst>
              <a:ext uri="{FF2B5EF4-FFF2-40B4-BE49-F238E27FC236}">
                <a16:creationId xmlns:a16="http://schemas.microsoft.com/office/drawing/2014/main" id="{D410AC01-291D-0FDE-C8C0-5760D957A4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34803" y="5755343"/>
            <a:ext cx="645926" cy="60245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27475312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7">
            <a:extLst>
              <a:ext uri="{FF2B5EF4-FFF2-40B4-BE49-F238E27FC236}">
                <a16:creationId xmlns:a16="http://schemas.microsoft.com/office/drawing/2014/main" id="{62487FA6-6607-BD66-1D51-8230A9F7B2EF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1409703" y="1390646"/>
            <a:ext cx="4324353" cy="43148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sk-SK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sk-SK"/>
          </a:p>
        </p:txBody>
      </p:sp>
      <p:pic>
        <p:nvPicPr>
          <p:cNvPr id="3" name="Obrázok 7">
            <a:extLst>
              <a:ext uri="{FF2B5EF4-FFF2-40B4-BE49-F238E27FC236}">
                <a16:creationId xmlns:a16="http://schemas.microsoft.com/office/drawing/2014/main" id="{74EC5C1D-AB20-7855-ECBC-C3C26003FE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227" y="662418"/>
            <a:ext cx="65050" cy="2424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EFE957FF-65C1-E1D8-398F-E73E5646AA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4234" y="569881"/>
            <a:ext cx="8366915" cy="5826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en-US" sz="3000" b="1" i="0" u="none" strike="noStrike" cap="none" spc="0" baseline="0">
                <a:solidFill>
                  <a:srgbClr val="1E22AA"/>
                </a:solidFill>
                <a:uFillTx/>
                <a:latin typeface="Source Sans Pro" pitchFamily="34"/>
                <a:ea typeface="Source Sans Pro" pitchFamily="34"/>
              </a:defRPr>
            </a:lvl1pPr>
          </a:lstStyle>
          <a:p>
            <a:pPr lvl="0"/>
            <a:r>
              <a:rPr lang="en-US"/>
              <a:t>NADPIS PRE 2 OBRÁZKY </a:t>
            </a:r>
            <a:endParaRPr lang="sk-SK"/>
          </a:p>
        </p:txBody>
      </p:sp>
      <p:sp>
        <p:nvSpPr>
          <p:cNvPr id="6" name="Zástupný objekt pre obrázok 7">
            <a:extLst>
              <a:ext uri="{FF2B5EF4-FFF2-40B4-BE49-F238E27FC236}">
                <a16:creationId xmlns:a16="http://schemas.microsoft.com/office/drawing/2014/main" id="{D302162E-ABAF-C627-2479-23ED34370389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6457949" y="1390646"/>
            <a:ext cx="4324353" cy="43148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sk-SK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sk-SK"/>
          </a:p>
        </p:txBody>
      </p:sp>
      <p:pic>
        <p:nvPicPr>
          <p:cNvPr id="8" name="Obrázok 9">
            <a:extLst>
              <a:ext uri="{FF2B5EF4-FFF2-40B4-BE49-F238E27FC236}">
                <a16:creationId xmlns:a16="http://schemas.microsoft.com/office/drawing/2014/main" id="{7DAA5ECB-9C5D-5F6D-4752-5230D12B8E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34803" y="5755343"/>
            <a:ext cx="645926" cy="60245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45349400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7">
            <a:extLst>
              <a:ext uri="{FF2B5EF4-FFF2-40B4-BE49-F238E27FC236}">
                <a16:creationId xmlns:a16="http://schemas.microsoft.com/office/drawing/2014/main" id="{6CE36B8F-03CD-21B9-2A3B-F9377B5DC451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623885" y="1703353"/>
            <a:ext cx="3471867" cy="34401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sk-SK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sk-SK"/>
          </a:p>
        </p:txBody>
      </p:sp>
      <p:pic>
        <p:nvPicPr>
          <p:cNvPr id="3" name="Obrázok 7">
            <a:extLst>
              <a:ext uri="{FF2B5EF4-FFF2-40B4-BE49-F238E27FC236}">
                <a16:creationId xmlns:a16="http://schemas.microsoft.com/office/drawing/2014/main" id="{31552DF2-361B-25F1-C942-652D4FE59B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228" y="662418"/>
            <a:ext cx="65050" cy="2424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E23313DF-78B4-1ADD-3826-8B9EBA63DC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4234" y="569881"/>
            <a:ext cx="8366915" cy="5826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en-US" sz="3000" b="1" i="0" u="none" strike="noStrike" cap="none" spc="0" baseline="0">
                <a:solidFill>
                  <a:srgbClr val="1E22AA"/>
                </a:solidFill>
                <a:uFillTx/>
                <a:latin typeface="Source Sans Pro" pitchFamily="34"/>
                <a:ea typeface="Source Sans Pro" pitchFamily="34"/>
              </a:defRPr>
            </a:lvl1pPr>
          </a:lstStyle>
          <a:p>
            <a:pPr lvl="0"/>
            <a:r>
              <a:rPr lang="en-US"/>
              <a:t>NADPIS PRE </a:t>
            </a:r>
            <a:r>
              <a:rPr lang="sk-SK"/>
              <a:t>3</a:t>
            </a:r>
            <a:r>
              <a:rPr lang="en-US"/>
              <a:t> OBRÁZKY </a:t>
            </a:r>
            <a:endParaRPr lang="sk-SK"/>
          </a:p>
        </p:txBody>
      </p:sp>
      <p:sp>
        <p:nvSpPr>
          <p:cNvPr id="6" name="Zástupný objekt pre obrázok 7">
            <a:extLst>
              <a:ext uri="{FF2B5EF4-FFF2-40B4-BE49-F238E27FC236}">
                <a16:creationId xmlns:a16="http://schemas.microsoft.com/office/drawing/2014/main" id="{B1E02215-25F4-95CB-A83F-4C8AA9840DD3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4350541" y="1703353"/>
            <a:ext cx="3471867" cy="34401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sk-SK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sk-SK"/>
          </a:p>
        </p:txBody>
      </p:sp>
      <p:sp>
        <p:nvSpPr>
          <p:cNvPr id="7" name="Zástupný objekt pre obrázok 7">
            <a:extLst>
              <a:ext uri="{FF2B5EF4-FFF2-40B4-BE49-F238E27FC236}">
                <a16:creationId xmlns:a16="http://schemas.microsoft.com/office/drawing/2014/main" id="{36BEC68C-3287-4E1C-E49C-0794E76266A2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8086725" y="1712881"/>
            <a:ext cx="3471867" cy="34401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sk-SK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sk-SK"/>
          </a:p>
        </p:txBody>
      </p:sp>
      <p:pic>
        <p:nvPicPr>
          <p:cNvPr id="8" name="Obrázok 9">
            <a:extLst>
              <a:ext uri="{FF2B5EF4-FFF2-40B4-BE49-F238E27FC236}">
                <a16:creationId xmlns:a16="http://schemas.microsoft.com/office/drawing/2014/main" id="{F7B5CE08-D316-97B0-67BF-5DFEFE20F6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34803" y="5755343"/>
            <a:ext cx="645926" cy="60245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65119277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7">
            <a:extLst>
              <a:ext uri="{FF2B5EF4-FFF2-40B4-BE49-F238E27FC236}">
                <a16:creationId xmlns:a16="http://schemas.microsoft.com/office/drawing/2014/main" id="{9C716487-F1EA-B89E-0908-56EA5B61FB05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6096003" y="0"/>
            <a:ext cx="6096003" cy="685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sk-SK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sk-SK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FF862275-6D9E-9099-9E0C-97A5F2011D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77109" y="2227231"/>
            <a:ext cx="4013996" cy="22209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sz="3800" b="1" i="0" u="none" strike="noStrike" cap="none" spc="0" baseline="0">
                <a:solidFill>
                  <a:srgbClr val="1E22AA"/>
                </a:solidFill>
                <a:uFillTx/>
                <a:latin typeface="Source Sans Pro" pitchFamily="34"/>
                <a:ea typeface="Source Sans Pro" pitchFamily="34"/>
              </a:defRPr>
            </a:lvl1pPr>
          </a:lstStyle>
          <a:p>
            <a:pPr lvl="0"/>
            <a:r>
              <a:rPr lang="en-US"/>
              <a:t>Lorem ipsum</a:t>
            </a:r>
            <a:br>
              <a:rPr lang="sk-SK"/>
            </a:br>
            <a:r>
              <a:rPr lang="sk-SK" err="1"/>
              <a:t>lorem</a:t>
            </a:r>
            <a:r>
              <a:rPr lang="sk-SK"/>
              <a:t>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tt</a:t>
            </a:r>
            <a:br>
              <a:rPr lang="sk-SK"/>
            </a:br>
            <a:r>
              <a:rPr lang="sk-SK" err="1"/>
              <a:t>lorem</a:t>
            </a:r>
            <a:r>
              <a:rPr lang="sk-SK"/>
              <a:t> </a:t>
            </a:r>
            <a:r>
              <a:rPr lang="sk-SK" err="1"/>
              <a:t>ipsums</a:t>
            </a:r>
            <a:br>
              <a:rPr lang="sk-SK"/>
            </a:br>
            <a:r>
              <a:rPr lang="sk-SK" err="1"/>
              <a:t>lorem</a:t>
            </a:r>
            <a:r>
              <a:rPr lang="sk-SK"/>
              <a:t> </a:t>
            </a:r>
            <a:r>
              <a:rPr lang="sk-SK" err="1"/>
              <a:t>ipsum</a:t>
            </a:r>
            <a:r>
              <a:rPr lang="sk-SK"/>
              <a:t> text</a:t>
            </a:r>
            <a:endParaRPr lang="en-US"/>
          </a:p>
        </p:txBody>
      </p:sp>
      <p:pic>
        <p:nvPicPr>
          <p:cNvPr id="4" name="Obrázok 4">
            <a:extLst>
              <a:ext uri="{FF2B5EF4-FFF2-40B4-BE49-F238E27FC236}">
                <a16:creationId xmlns:a16="http://schemas.microsoft.com/office/drawing/2014/main" id="{69D7D2C1-60CE-ACC9-4951-516210D14F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114" y="2169270"/>
            <a:ext cx="86934" cy="246519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ok 9">
            <a:extLst>
              <a:ext uri="{FF2B5EF4-FFF2-40B4-BE49-F238E27FC236}">
                <a16:creationId xmlns:a16="http://schemas.microsoft.com/office/drawing/2014/main" id="{1A10371A-FD49-2B1E-F6FB-F35F233262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2048" y="5635788"/>
            <a:ext cx="645926" cy="60245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15780087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1" r:id="rId3"/>
    <p:sldLayoutId id="2147483685" r:id="rId4"/>
    <p:sldLayoutId id="214748370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456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998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1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1">
            <a:extLst>
              <a:ext uri="{FF2B5EF4-FFF2-40B4-BE49-F238E27FC236}">
                <a16:creationId xmlns:a16="http://schemas.microsoft.com/office/drawing/2014/main" id="{6F2AD3AD-3860-C793-7059-B5F47E8414DA}"/>
              </a:ext>
            </a:extLst>
          </p:cNvPr>
          <p:cNvSpPr txBox="1">
            <a:spLocks/>
          </p:cNvSpPr>
          <p:nvPr/>
        </p:nvSpPr>
        <p:spPr>
          <a:xfrm>
            <a:off x="983592" y="3204533"/>
            <a:ext cx="9572749" cy="208346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k-SK" sz="5800" b="1" dirty="0">
                <a:solidFill>
                  <a:schemeClr val="bg1"/>
                </a:solidFill>
                <a:latin typeface="Source Sans Pro"/>
              </a:rPr>
              <a:t>AKTUALIZÁCIA NÁRODNEJ STRATÉGIE </a:t>
            </a:r>
            <a:r>
              <a:rPr lang="sk-SK" sz="5800" b="1" dirty="0" err="1">
                <a:solidFill>
                  <a:schemeClr val="bg1"/>
                </a:solidFill>
                <a:latin typeface="Source Sans Pro"/>
              </a:rPr>
              <a:t>VVaI</a:t>
            </a:r>
            <a:r>
              <a:rPr lang="sk-SK" sz="5800" b="1" dirty="0">
                <a:solidFill>
                  <a:schemeClr val="bg1"/>
                </a:solidFill>
                <a:latin typeface="Source Sans Pro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k-SK" sz="3600" dirty="0">
                <a:solidFill>
                  <a:schemeClr val="bg1"/>
                </a:solidFill>
                <a:latin typeface="Source Sans Pro"/>
              </a:rPr>
              <a:t>Rada vlády pre vedu, techniku a inovácie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k-SK" sz="3600" dirty="0">
                <a:solidFill>
                  <a:schemeClr val="bg1"/>
                </a:solidFill>
                <a:latin typeface="Source Sans Pro"/>
              </a:rPr>
              <a:t>06/2025</a:t>
            </a: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D6E2D67E-FD41-2E55-2F7F-50308B76B58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33782" y="3393281"/>
            <a:ext cx="118693" cy="13025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CA8E513A-694C-C86F-DDAD-81E1BC3A24D1}"/>
              </a:ext>
            </a:extLst>
          </p:cNvPr>
          <p:cNvSpPr>
            <a:spLocks/>
          </p:cNvSpPr>
          <p:nvPr/>
        </p:nvSpPr>
        <p:spPr>
          <a:xfrm rot="2702457">
            <a:off x="9635824" y="2470287"/>
            <a:ext cx="98323" cy="715366"/>
          </a:xfrm>
          <a:prstGeom prst="rect">
            <a:avLst/>
          </a:prstGeom>
          <a:solidFill>
            <a:srgbClr val="FF69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9" name="Obrázok 8" descr="Obrázok, na ktorom je text, písmo, snímka obrazovky, grafika&#10;&#10;Automaticky generovaný popis">
            <a:extLst>
              <a:ext uri="{FF2B5EF4-FFF2-40B4-BE49-F238E27FC236}">
                <a16:creationId xmlns:a16="http://schemas.microsoft.com/office/drawing/2014/main" id="{5C9C05C2-9762-F683-82E9-58F3C7D7B29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24" y="443124"/>
            <a:ext cx="3147614" cy="1819430"/>
          </a:xfrm>
          <a:prstGeom prst="rect">
            <a:avLst/>
          </a:prstGeom>
        </p:spPr>
      </p:pic>
      <p:pic>
        <p:nvPicPr>
          <p:cNvPr id="18" name="Obrázok 17" descr="Obrázok, na ktorom je text, písmo, grafika, grafický dizajn&#10;&#10;Automaticky generovaný popis">
            <a:extLst>
              <a:ext uri="{FF2B5EF4-FFF2-40B4-BE49-F238E27FC236}">
                <a16:creationId xmlns:a16="http://schemas.microsoft.com/office/drawing/2014/main" id="{412F8A96-DCCB-1DBD-F55D-832A19811BD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476" y="4951479"/>
            <a:ext cx="2274277" cy="190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739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40D20D-BC55-BB5A-9C13-1BDD94C7C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dĺžnik 31">
            <a:extLst>
              <a:ext uri="{FF2B5EF4-FFF2-40B4-BE49-F238E27FC236}">
                <a16:creationId xmlns:a16="http://schemas.microsoft.com/office/drawing/2014/main" id="{50930A27-ECFA-1CE0-91BD-5DB6176CD760}"/>
              </a:ext>
            </a:extLst>
          </p:cNvPr>
          <p:cNvSpPr/>
          <p:nvPr/>
        </p:nvSpPr>
        <p:spPr>
          <a:xfrm>
            <a:off x="0" y="2817454"/>
            <a:ext cx="12192000" cy="4040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0BB55CF-743C-2AA5-B28E-C0DEAD80BD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948" y="576904"/>
            <a:ext cx="8239624" cy="488088"/>
          </a:xfrm>
        </p:spPr>
        <p:txBody>
          <a:bodyPr/>
          <a:lstStyle/>
          <a:p>
            <a:r>
              <a:rPr lang="sk-SK" dirty="0">
                <a:latin typeface="Source Sans Pro"/>
                <a:ea typeface="Source Sans Pro"/>
              </a:rPr>
              <a:t>AKČNÝ PLÁN NS </a:t>
            </a:r>
            <a:r>
              <a:rPr lang="sk-SK" dirty="0" err="1">
                <a:latin typeface="Source Sans Pro"/>
                <a:ea typeface="Source Sans Pro"/>
              </a:rPr>
              <a:t>VVaI</a:t>
            </a:r>
            <a:r>
              <a:rPr lang="sk-SK" dirty="0">
                <a:latin typeface="Source Sans Pro"/>
                <a:ea typeface="Source Sans Pro"/>
              </a:rPr>
              <a:t> – Kde sme dnes?</a:t>
            </a:r>
            <a:endParaRPr lang="sk-SK" dirty="0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8" name="Graf 7">
                <a:extLst>
                  <a:ext uri="{FF2B5EF4-FFF2-40B4-BE49-F238E27FC236}">
                    <a16:creationId xmlns:a16="http://schemas.microsoft.com/office/drawing/2014/main" id="{09DE1F06-6EAE-C333-ED7B-BB1E90A00BE3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876782584"/>
                  </p:ext>
                </p:extLst>
              </p:nvPr>
            </p:nvGraphicFramePr>
            <p:xfrm>
              <a:off x="8403435" y="3827125"/>
              <a:ext cx="3314700" cy="256728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8" name="Graf 7">
                <a:extLst>
                  <a:ext uri="{FF2B5EF4-FFF2-40B4-BE49-F238E27FC236}">
                    <a16:creationId xmlns:a16="http://schemas.microsoft.com/office/drawing/2014/main" id="{09DE1F06-6EAE-C333-ED7B-BB1E90A00BE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03435" y="3827125"/>
                <a:ext cx="3314700" cy="2567281"/>
              </a:xfrm>
              <a:prstGeom prst="rect">
                <a:avLst/>
              </a:prstGeom>
            </p:spPr>
          </p:pic>
        </mc:Fallback>
      </mc:AlternateContent>
      <p:cxnSp>
        <p:nvCxnSpPr>
          <p:cNvPr id="11" name="Rovná spojovacia šípka 10">
            <a:extLst>
              <a:ext uri="{FF2B5EF4-FFF2-40B4-BE49-F238E27FC236}">
                <a16:creationId xmlns:a16="http://schemas.microsoft.com/office/drawing/2014/main" id="{506E8738-0836-1537-4CE6-448E8BCF7D70}"/>
              </a:ext>
            </a:extLst>
          </p:cNvPr>
          <p:cNvCxnSpPr/>
          <p:nvPr/>
        </p:nvCxnSpPr>
        <p:spPr>
          <a:xfrm>
            <a:off x="8549698" y="1453961"/>
            <a:ext cx="2376000" cy="0"/>
          </a:xfrm>
          <a:prstGeom prst="straightConnector1">
            <a:avLst/>
          </a:prstGeom>
          <a:ln>
            <a:solidFill>
              <a:srgbClr val="F2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nica 11">
            <a:extLst>
              <a:ext uri="{FF2B5EF4-FFF2-40B4-BE49-F238E27FC236}">
                <a16:creationId xmlns:a16="http://schemas.microsoft.com/office/drawing/2014/main" id="{D167A0CC-6DCC-3F20-E081-C143E5C11D8F}"/>
              </a:ext>
            </a:extLst>
          </p:cNvPr>
          <p:cNvCxnSpPr/>
          <p:nvPr/>
        </p:nvCxnSpPr>
        <p:spPr>
          <a:xfrm>
            <a:off x="925402" y="1453964"/>
            <a:ext cx="766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ál 12">
            <a:extLst>
              <a:ext uri="{FF2B5EF4-FFF2-40B4-BE49-F238E27FC236}">
                <a16:creationId xmlns:a16="http://schemas.microsoft.com/office/drawing/2014/main" id="{AB19E9D4-BBA2-CC2B-A099-CE0EF1AD84D0}"/>
              </a:ext>
            </a:extLst>
          </p:cNvPr>
          <p:cNvSpPr/>
          <p:nvPr/>
        </p:nvSpPr>
        <p:spPr>
          <a:xfrm>
            <a:off x="1417490" y="1372480"/>
            <a:ext cx="154880" cy="162963"/>
          </a:xfrm>
          <a:prstGeom prst="ellipse">
            <a:avLst/>
          </a:prstGeom>
          <a:solidFill>
            <a:srgbClr val="1E22AA"/>
          </a:solidFill>
          <a:ln>
            <a:solidFill>
              <a:srgbClr val="1E22A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C1F8044A-5231-906B-93AF-947813FB8EEE}"/>
              </a:ext>
            </a:extLst>
          </p:cNvPr>
          <p:cNvSpPr/>
          <p:nvPr/>
        </p:nvSpPr>
        <p:spPr>
          <a:xfrm>
            <a:off x="4825414" y="1365248"/>
            <a:ext cx="154880" cy="162963"/>
          </a:xfrm>
          <a:prstGeom prst="ellipse">
            <a:avLst/>
          </a:prstGeom>
          <a:solidFill>
            <a:srgbClr val="1E22AA"/>
          </a:solidFill>
          <a:ln>
            <a:solidFill>
              <a:srgbClr val="1E22A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5" name="Rovná spojnica 14">
            <a:extLst>
              <a:ext uri="{FF2B5EF4-FFF2-40B4-BE49-F238E27FC236}">
                <a16:creationId xmlns:a16="http://schemas.microsoft.com/office/drawing/2014/main" id="{7C192061-2CF9-983D-B3BC-2914BD224291}"/>
              </a:ext>
            </a:extLst>
          </p:cNvPr>
          <p:cNvCxnSpPr/>
          <p:nvPr/>
        </p:nvCxnSpPr>
        <p:spPr>
          <a:xfrm>
            <a:off x="4139336" y="1229979"/>
            <a:ext cx="0" cy="344032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ovná spojnica 15">
            <a:extLst>
              <a:ext uri="{FF2B5EF4-FFF2-40B4-BE49-F238E27FC236}">
                <a16:creationId xmlns:a16="http://schemas.microsoft.com/office/drawing/2014/main" id="{1C595F6A-B428-1A99-3175-6AAE0BBAAD24}"/>
              </a:ext>
            </a:extLst>
          </p:cNvPr>
          <p:cNvCxnSpPr/>
          <p:nvPr/>
        </p:nvCxnSpPr>
        <p:spPr>
          <a:xfrm>
            <a:off x="7409646" y="1271054"/>
            <a:ext cx="0" cy="344032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ál 16">
            <a:extLst>
              <a:ext uri="{FF2B5EF4-FFF2-40B4-BE49-F238E27FC236}">
                <a16:creationId xmlns:a16="http://schemas.microsoft.com/office/drawing/2014/main" id="{DDABF890-67DF-0553-26FF-1A9B087A85B0}"/>
              </a:ext>
            </a:extLst>
          </p:cNvPr>
          <p:cNvSpPr/>
          <p:nvPr/>
        </p:nvSpPr>
        <p:spPr>
          <a:xfrm>
            <a:off x="5506100" y="1361848"/>
            <a:ext cx="154880" cy="162963"/>
          </a:xfrm>
          <a:prstGeom prst="ellipse">
            <a:avLst/>
          </a:prstGeom>
          <a:solidFill>
            <a:srgbClr val="1E22AA"/>
          </a:solidFill>
          <a:ln>
            <a:solidFill>
              <a:srgbClr val="1E22A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Ovál 17">
            <a:extLst>
              <a:ext uri="{FF2B5EF4-FFF2-40B4-BE49-F238E27FC236}">
                <a16:creationId xmlns:a16="http://schemas.microsoft.com/office/drawing/2014/main" id="{15A4B8D4-3CEE-091F-E8CD-3C1CDFE1CED1}"/>
              </a:ext>
            </a:extLst>
          </p:cNvPr>
          <p:cNvSpPr/>
          <p:nvPr/>
        </p:nvSpPr>
        <p:spPr>
          <a:xfrm>
            <a:off x="7771951" y="1401120"/>
            <a:ext cx="154880" cy="162963"/>
          </a:xfrm>
          <a:prstGeom prst="ellipse">
            <a:avLst/>
          </a:prstGeom>
          <a:solidFill>
            <a:srgbClr val="1E22AA"/>
          </a:solidFill>
          <a:ln>
            <a:solidFill>
              <a:srgbClr val="1E22A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Ovál 18">
            <a:extLst>
              <a:ext uri="{FF2B5EF4-FFF2-40B4-BE49-F238E27FC236}">
                <a16:creationId xmlns:a16="http://schemas.microsoft.com/office/drawing/2014/main" id="{CDDFF01E-9365-2FB3-26D1-31BD77B370AC}"/>
              </a:ext>
            </a:extLst>
          </p:cNvPr>
          <p:cNvSpPr/>
          <p:nvPr/>
        </p:nvSpPr>
        <p:spPr>
          <a:xfrm>
            <a:off x="10528828" y="1383616"/>
            <a:ext cx="154880" cy="162963"/>
          </a:xfrm>
          <a:prstGeom prst="ellipse">
            <a:avLst/>
          </a:prstGeom>
          <a:solidFill>
            <a:srgbClr val="F2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BlokTextu 19">
            <a:extLst>
              <a:ext uri="{FF2B5EF4-FFF2-40B4-BE49-F238E27FC236}">
                <a16:creationId xmlns:a16="http://schemas.microsoft.com/office/drawing/2014/main" id="{5FDD2B93-80D7-0A1B-11A5-3C6908D48FED}"/>
              </a:ext>
            </a:extLst>
          </p:cNvPr>
          <p:cNvSpPr txBox="1"/>
          <p:nvPr/>
        </p:nvSpPr>
        <p:spPr>
          <a:xfrm>
            <a:off x="925402" y="1613289"/>
            <a:ext cx="1167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b="1" dirty="0">
                <a:solidFill>
                  <a:srgbClr val="00C5DB"/>
                </a:solidFill>
              </a:rPr>
              <a:t>28. marec '23</a:t>
            </a:r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F456C13E-B2A9-5963-3B4C-CDFBD62374F6}"/>
              </a:ext>
            </a:extLst>
          </p:cNvPr>
          <p:cNvSpPr txBox="1"/>
          <p:nvPr/>
        </p:nvSpPr>
        <p:spPr>
          <a:xfrm>
            <a:off x="3977093" y="1659558"/>
            <a:ext cx="1560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b="1" dirty="0">
                <a:solidFill>
                  <a:srgbClr val="00C5DB"/>
                </a:solidFill>
              </a:rPr>
              <a:t>15. máj  '24</a:t>
            </a: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DF4A84BD-04A3-698E-938B-944E4235B3F6}"/>
              </a:ext>
            </a:extLst>
          </p:cNvPr>
          <p:cNvSpPr txBox="1"/>
          <p:nvPr/>
        </p:nvSpPr>
        <p:spPr>
          <a:xfrm>
            <a:off x="5043308" y="1662036"/>
            <a:ext cx="1167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b="1" dirty="0">
                <a:solidFill>
                  <a:srgbClr val="00C5DB"/>
                </a:solidFill>
              </a:rPr>
              <a:t>10. júl '24</a:t>
            </a:r>
          </a:p>
        </p:txBody>
      </p:sp>
      <p:sp>
        <p:nvSpPr>
          <p:cNvPr id="23" name="BlokTextu 22">
            <a:extLst>
              <a:ext uri="{FF2B5EF4-FFF2-40B4-BE49-F238E27FC236}">
                <a16:creationId xmlns:a16="http://schemas.microsoft.com/office/drawing/2014/main" id="{5A74AD04-3A32-4303-A4DC-162FA8B3A170}"/>
              </a:ext>
            </a:extLst>
          </p:cNvPr>
          <p:cNvSpPr txBox="1"/>
          <p:nvPr/>
        </p:nvSpPr>
        <p:spPr>
          <a:xfrm>
            <a:off x="7335523" y="1608353"/>
            <a:ext cx="1167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b="1" dirty="0">
                <a:solidFill>
                  <a:srgbClr val="00C5DB"/>
                </a:solidFill>
              </a:rPr>
              <a:t>5. február '25</a:t>
            </a:r>
          </a:p>
        </p:txBody>
      </p:sp>
      <p:sp>
        <p:nvSpPr>
          <p:cNvPr id="24" name="BlokTextu 23">
            <a:extLst>
              <a:ext uri="{FF2B5EF4-FFF2-40B4-BE49-F238E27FC236}">
                <a16:creationId xmlns:a16="http://schemas.microsoft.com/office/drawing/2014/main" id="{724B42BF-F8DE-4C53-B721-3EABE40E714B}"/>
              </a:ext>
            </a:extLst>
          </p:cNvPr>
          <p:cNvSpPr txBox="1"/>
          <p:nvPr/>
        </p:nvSpPr>
        <p:spPr>
          <a:xfrm>
            <a:off x="584018" y="1815882"/>
            <a:ext cx="1888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b="1" dirty="0">
                <a:solidFill>
                  <a:srgbClr val="1E22AA"/>
                </a:solidFill>
              </a:rPr>
              <a:t>NS </a:t>
            </a:r>
            <a:r>
              <a:rPr lang="sk-SK" sz="1200" b="1" dirty="0" err="1">
                <a:solidFill>
                  <a:srgbClr val="1E22AA"/>
                </a:solidFill>
              </a:rPr>
              <a:t>VVaI</a:t>
            </a:r>
            <a:r>
              <a:rPr lang="sk-SK" sz="1200" b="1" dirty="0">
                <a:solidFill>
                  <a:srgbClr val="1E22AA"/>
                </a:solidFill>
              </a:rPr>
              <a:t> 2030 a</a:t>
            </a:r>
          </a:p>
          <a:p>
            <a:pPr algn="ctr"/>
            <a:r>
              <a:rPr lang="sk-SK" sz="1200" b="1" dirty="0">
                <a:solidFill>
                  <a:srgbClr val="1E22AA"/>
                </a:solidFill>
              </a:rPr>
              <a:t>AP 23-25</a:t>
            </a:r>
          </a:p>
        </p:txBody>
      </p:sp>
      <p:sp>
        <p:nvSpPr>
          <p:cNvPr id="25" name="BlokTextu 24">
            <a:extLst>
              <a:ext uri="{FF2B5EF4-FFF2-40B4-BE49-F238E27FC236}">
                <a16:creationId xmlns:a16="http://schemas.microsoft.com/office/drawing/2014/main" id="{0E0B6F0C-C013-A64F-B569-A5865E2AF643}"/>
              </a:ext>
            </a:extLst>
          </p:cNvPr>
          <p:cNvSpPr txBox="1"/>
          <p:nvPr/>
        </p:nvSpPr>
        <p:spPr>
          <a:xfrm>
            <a:off x="3956053" y="1845073"/>
            <a:ext cx="1560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b="1" dirty="0">
                <a:solidFill>
                  <a:srgbClr val="1E22AA"/>
                </a:solidFill>
              </a:rPr>
              <a:t>aktualizácia</a:t>
            </a:r>
          </a:p>
          <a:p>
            <a:pPr algn="ctr"/>
            <a:r>
              <a:rPr lang="sk-SK" sz="1200" b="1" dirty="0">
                <a:solidFill>
                  <a:srgbClr val="1E22AA"/>
                </a:solidFill>
              </a:rPr>
              <a:t>AP 23-25 č. 1</a:t>
            </a:r>
          </a:p>
        </p:txBody>
      </p:sp>
      <p:sp>
        <p:nvSpPr>
          <p:cNvPr id="26" name="BlokTextu 25">
            <a:extLst>
              <a:ext uri="{FF2B5EF4-FFF2-40B4-BE49-F238E27FC236}">
                <a16:creationId xmlns:a16="http://schemas.microsoft.com/office/drawing/2014/main" id="{A5DC1443-E590-7574-8469-870FD876E833}"/>
              </a:ext>
            </a:extLst>
          </p:cNvPr>
          <p:cNvSpPr txBox="1"/>
          <p:nvPr/>
        </p:nvSpPr>
        <p:spPr>
          <a:xfrm>
            <a:off x="4928162" y="1843457"/>
            <a:ext cx="149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b="1" dirty="0">
                <a:solidFill>
                  <a:srgbClr val="1E22AA"/>
                </a:solidFill>
              </a:rPr>
              <a:t>aktualizácia</a:t>
            </a:r>
          </a:p>
          <a:p>
            <a:pPr algn="ctr"/>
            <a:r>
              <a:rPr lang="sk-SK" sz="1200" b="1" dirty="0">
                <a:solidFill>
                  <a:srgbClr val="1E22AA"/>
                </a:solidFill>
              </a:rPr>
              <a:t>AP 23-25 č. 2</a:t>
            </a:r>
          </a:p>
        </p:txBody>
      </p:sp>
      <p:sp>
        <p:nvSpPr>
          <p:cNvPr id="27" name="BlokTextu 26">
            <a:extLst>
              <a:ext uri="{FF2B5EF4-FFF2-40B4-BE49-F238E27FC236}">
                <a16:creationId xmlns:a16="http://schemas.microsoft.com/office/drawing/2014/main" id="{6A42E163-2705-6C59-5147-A1C9F270FEDB}"/>
              </a:ext>
            </a:extLst>
          </p:cNvPr>
          <p:cNvSpPr txBox="1"/>
          <p:nvPr/>
        </p:nvSpPr>
        <p:spPr>
          <a:xfrm>
            <a:off x="7148384" y="1821648"/>
            <a:ext cx="1472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b="1" dirty="0">
                <a:solidFill>
                  <a:srgbClr val="1E22AA"/>
                </a:solidFill>
              </a:rPr>
              <a:t>aktualizácia</a:t>
            </a:r>
          </a:p>
          <a:p>
            <a:pPr algn="ctr"/>
            <a:r>
              <a:rPr lang="sk-SK" sz="1200" b="1" dirty="0">
                <a:solidFill>
                  <a:srgbClr val="1E22AA"/>
                </a:solidFill>
              </a:rPr>
              <a:t>AP 23-25 č. 3</a:t>
            </a:r>
          </a:p>
        </p:txBody>
      </p:sp>
      <p:sp>
        <p:nvSpPr>
          <p:cNvPr id="28" name="BlokTextu 27">
            <a:extLst>
              <a:ext uri="{FF2B5EF4-FFF2-40B4-BE49-F238E27FC236}">
                <a16:creationId xmlns:a16="http://schemas.microsoft.com/office/drawing/2014/main" id="{92CD11A0-D740-EEE3-BA00-916BC500937D}"/>
              </a:ext>
            </a:extLst>
          </p:cNvPr>
          <p:cNvSpPr txBox="1"/>
          <p:nvPr/>
        </p:nvSpPr>
        <p:spPr>
          <a:xfrm>
            <a:off x="9643645" y="1789566"/>
            <a:ext cx="1405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b="1" dirty="0">
                <a:solidFill>
                  <a:srgbClr val="1E22AA"/>
                </a:solidFill>
              </a:rPr>
              <a:t>AP 26-28</a:t>
            </a:r>
          </a:p>
        </p:txBody>
      </p:sp>
      <p:sp>
        <p:nvSpPr>
          <p:cNvPr id="29" name="BlokTextu 28">
            <a:extLst>
              <a:ext uri="{FF2B5EF4-FFF2-40B4-BE49-F238E27FC236}">
                <a16:creationId xmlns:a16="http://schemas.microsoft.com/office/drawing/2014/main" id="{DE6BDF9D-93E4-8D73-90CF-72BE8EC37515}"/>
              </a:ext>
            </a:extLst>
          </p:cNvPr>
          <p:cNvSpPr txBox="1"/>
          <p:nvPr/>
        </p:nvSpPr>
        <p:spPr>
          <a:xfrm>
            <a:off x="9499242" y="1582149"/>
            <a:ext cx="16395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b="1" dirty="0">
                <a:solidFill>
                  <a:srgbClr val="FF0000"/>
                </a:solidFill>
              </a:rPr>
              <a:t>31. december </a:t>
            </a:r>
            <a:r>
              <a:rPr lang="sk-SK" sz="1200" b="1" dirty="0">
                <a:solidFill>
                  <a:srgbClr val="F20000"/>
                </a:solidFill>
              </a:rPr>
              <a:t>'</a:t>
            </a:r>
            <a:r>
              <a:rPr lang="sk-SK" sz="1200" b="1" dirty="0">
                <a:solidFill>
                  <a:srgbClr val="FF0000"/>
                </a:solidFill>
              </a:rPr>
              <a:t>25</a:t>
            </a:r>
          </a:p>
        </p:txBody>
      </p:sp>
      <p:graphicFrame>
        <p:nvGraphicFramePr>
          <p:cNvPr id="30" name="Graf 29">
            <a:extLst>
              <a:ext uri="{FF2B5EF4-FFF2-40B4-BE49-F238E27FC236}">
                <a16:creationId xmlns:a16="http://schemas.microsoft.com/office/drawing/2014/main" id="{C48AF6BB-47DE-C2A4-E518-27B77829FD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2385343"/>
              </p:ext>
            </p:extLst>
          </p:nvPr>
        </p:nvGraphicFramePr>
        <p:xfrm>
          <a:off x="755164" y="2829468"/>
          <a:ext cx="10170534" cy="3721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1" name="BlokTextu 30">
            <a:extLst>
              <a:ext uri="{FF2B5EF4-FFF2-40B4-BE49-F238E27FC236}">
                <a16:creationId xmlns:a16="http://schemas.microsoft.com/office/drawing/2014/main" id="{3C35CC68-973C-A1D8-0513-0E48A046E90C}"/>
              </a:ext>
            </a:extLst>
          </p:cNvPr>
          <p:cNvSpPr txBox="1"/>
          <p:nvPr/>
        </p:nvSpPr>
        <p:spPr>
          <a:xfrm>
            <a:off x="6110455" y="2961858"/>
            <a:ext cx="5899115" cy="3385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600" b="1" dirty="0">
                <a:solidFill>
                  <a:srgbClr val="FF6900"/>
                </a:solidFill>
                <a:latin typeface="Source Sans Pro"/>
                <a:ea typeface="Source Sans Pro"/>
              </a:rPr>
              <a:t>Implementácia opatrení 2023-2025 (%)</a:t>
            </a:r>
          </a:p>
        </p:txBody>
      </p:sp>
    </p:spTree>
    <p:extLst>
      <p:ext uri="{BB962C8B-B14F-4D97-AF65-F5344CB8AC3E}">
        <p14:creationId xmlns:p14="http://schemas.microsoft.com/office/powerpoint/2010/main" val="1161483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4201A3-F148-7481-2CD8-C67ECAB10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1D6E9E-0F45-5F6A-F87A-07500382A7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948" y="576904"/>
            <a:ext cx="10489644" cy="488088"/>
          </a:xfrm>
        </p:spPr>
        <p:txBody>
          <a:bodyPr/>
          <a:lstStyle/>
          <a:p>
            <a:r>
              <a:rPr lang="sk-SK" dirty="0">
                <a:latin typeface="Source Sans Pro"/>
                <a:ea typeface="Source Sans Pro"/>
              </a:rPr>
              <a:t>AKTUALIZÁCIA NS </a:t>
            </a:r>
            <a:r>
              <a:rPr lang="sk-SK" dirty="0" err="1">
                <a:latin typeface="Source Sans Pro"/>
                <a:ea typeface="Source Sans Pro"/>
              </a:rPr>
              <a:t>VVaI</a:t>
            </a:r>
            <a:r>
              <a:rPr lang="sk-SK" dirty="0">
                <a:latin typeface="Source Sans Pro"/>
                <a:ea typeface="Source Sans Pro"/>
              </a:rPr>
              <a:t> A AKČNÉHO PLÁNU - PREČO ?</a:t>
            </a:r>
            <a:endParaRPr lang="sk-SK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D51A557B-9B22-AFD3-732B-5ACE52BF0A89}"/>
              </a:ext>
            </a:extLst>
          </p:cNvPr>
          <p:cNvSpPr txBox="1"/>
          <p:nvPr/>
        </p:nvSpPr>
        <p:spPr>
          <a:xfrm>
            <a:off x="831949" y="1590035"/>
            <a:ext cx="5364666" cy="38318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000" b="1" kern="0" dirty="0">
                <a:solidFill>
                  <a:srgbClr val="FF6900"/>
                </a:solidFill>
                <a:latin typeface="Source Sans Pro"/>
                <a:ea typeface="Source Sans Pro"/>
              </a:rPr>
              <a:t>UZNESENIE VLÁDY SLOVENSKEJ REPUBLIKY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dirty="0">
                <a:solidFill>
                  <a:srgbClr val="000000"/>
                </a:solidFill>
                <a:latin typeface="Source Sans Pro"/>
                <a:ea typeface="Source Sans Pro"/>
              </a:rPr>
              <a:t>č. 134 z 28. marca 2023 k Národnej stratégii výskumu, vývoja a inovácií</a:t>
            </a:r>
          </a:p>
          <a:p>
            <a:pPr marL="357188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i="1" dirty="0">
                <a:solidFill>
                  <a:srgbClr val="000000"/>
                </a:solidFill>
                <a:latin typeface="Source Sans Pro"/>
                <a:ea typeface="Source Sans Pro"/>
              </a:rPr>
              <a:t>B.3. aktualizovať Národnú stratégiu výskumu, </a:t>
            </a:r>
            <a:r>
              <a:rPr lang="sk-SK" i="1" dirty="0">
                <a:latin typeface="Source Sans Pro"/>
                <a:ea typeface="Source Sans Pro"/>
                <a:cs typeface="Calibri"/>
              </a:rPr>
              <a:t>vývoja a inovácií </a:t>
            </a:r>
            <a:r>
              <a:rPr lang="sk-SK" b="1" i="1" dirty="0">
                <a:latin typeface="Source Sans Pro"/>
                <a:ea typeface="Source Sans Pro"/>
                <a:cs typeface="Calibri"/>
              </a:rPr>
              <a:t>do 31. decembra 2025</a:t>
            </a:r>
            <a:r>
              <a:rPr lang="sk-SK" i="1" dirty="0">
                <a:latin typeface="Source Sans Pro"/>
                <a:ea typeface="Source Sans Pro"/>
                <a:cs typeface="Calibri"/>
              </a:rPr>
              <a:t> </a:t>
            </a:r>
            <a:endParaRPr lang="sk-SK" i="1" dirty="0">
              <a:latin typeface="Source Sans Pro"/>
              <a:ea typeface="Source Sans Pro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100" dirty="0">
              <a:latin typeface="Source Sans Pro"/>
              <a:ea typeface="Source Sans Pro"/>
              <a:cs typeface="Calibri"/>
            </a:endParaRPr>
          </a:p>
          <a:p>
            <a:pPr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800" i="1" dirty="0">
              <a:latin typeface="Source Sans Pro"/>
              <a:ea typeface="Calibri" panose="020F0502020204030204"/>
              <a:cs typeface="Calibri" panose="020F0502020204030204"/>
            </a:endParaRPr>
          </a:p>
          <a:p>
            <a:pPr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000" b="1" dirty="0">
                <a:solidFill>
                  <a:srgbClr val="FF6900"/>
                </a:solidFill>
                <a:latin typeface="Source Sans Pro"/>
                <a:ea typeface="Source Sans Pro"/>
              </a:rPr>
              <a:t>POTREBA AKČNÉHO PLÁNU NA R. 2026-2028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000000"/>
                </a:solidFill>
                <a:latin typeface="Source Sans Pro" panose="020B0503030403020204" pitchFamily="34" charset="0"/>
              </a:rPr>
              <a:t>musíme </a:t>
            </a:r>
            <a:r>
              <a:rPr lang="sk-SK" b="1" dirty="0">
                <a:solidFill>
                  <a:srgbClr val="000000"/>
                </a:solidFill>
                <a:latin typeface="Source Sans Pro" panose="020B0503030403020204" pitchFamily="34" charset="0"/>
              </a:rPr>
              <a:t>udržať tempo </a:t>
            </a:r>
            <a:r>
              <a:rPr lang="sk-SK" dirty="0">
                <a:solidFill>
                  <a:srgbClr val="000000"/>
                </a:solidFill>
                <a:latin typeface="Source Sans Pro" panose="020B0503030403020204" pitchFamily="34" charset="0"/>
              </a:rPr>
              <a:t>dobre naštartovaných aktivít a reforiem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</a:t>
            </a:r>
            <a:r>
              <a:rPr lang="sk-SK" i="0" u="none" strike="noStrike" baseline="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očasný pokles </a:t>
            </a:r>
            <a:r>
              <a:rPr lang="sk-SK" i="0" u="none" strike="noStrike" baseline="0" dirty="0" err="1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KPIs</a:t>
            </a:r>
            <a:r>
              <a:rPr lang="sk-SK" i="0" u="none" strike="noStrike" baseline="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ešte nereflektuje opatrenia AP z r. 2023-2025:</a:t>
            </a:r>
            <a:endParaRPr lang="sk-SK" i="0" u="none" strike="noStrike" baseline="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457200" marR="0" lvl="0" indent="-4572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000" b="0" i="0" u="none" strike="noStrike" kern="1200" cap="none" spc="0" baseline="0" dirty="0">
              <a:solidFill>
                <a:srgbClr val="000000"/>
              </a:solidFill>
              <a:uFillTx/>
              <a:latin typeface="Source Sans Pro" pitchFamily="34"/>
              <a:ea typeface="Source Sans Pro" pitchFamily="34"/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0201FE98-CAD5-E426-38D1-8083069D0DDA}"/>
              </a:ext>
            </a:extLst>
          </p:cNvPr>
          <p:cNvSpPr txBox="1"/>
          <p:nvPr/>
        </p:nvSpPr>
        <p:spPr>
          <a:xfrm>
            <a:off x="831948" y="5002242"/>
            <a:ext cx="55501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1825" indent="-342900">
              <a:buAutoNum type="arabicPeriod"/>
            </a:pPr>
            <a:r>
              <a:rPr lang="sk-SK" i="0" u="none" strike="noStrike" baseline="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postup v </a:t>
            </a:r>
            <a:r>
              <a:rPr lang="sk-SK" b="1" i="0" u="none" strike="noStrike" baseline="0" dirty="0">
                <a:solidFill>
                  <a:srgbClr val="FF69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EIS</a:t>
            </a:r>
            <a:r>
              <a:rPr lang="sk-SK" i="0" u="none" strike="noStrike" baseline="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o </a:t>
            </a:r>
            <a:r>
              <a:rPr lang="sk-SK" b="1" i="0" u="none" strike="noStrike" baseline="0" dirty="0">
                <a:solidFill>
                  <a:srgbClr val="FF69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10</a:t>
            </a:r>
            <a:r>
              <a:rPr lang="sk-SK" i="0" u="none" strike="noStrike" baseline="0" dirty="0">
                <a:solidFill>
                  <a:srgbClr val="FF69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sk-SK" i="0" u="none" strike="noStrike" baseline="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priečok (akt. </a:t>
            </a:r>
            <a:r>
              <a:rPr lang="sk-SK" b="1" i="0" u="none" strike="noStrike" baseline="0" dirty="0">
                <a:solidFill>
                  <a:srgbClr val="FF69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-1</a:t>
            </a:r>
            <a:r>
              <a:rPr lang="sk-SK" i="0" u="none" strike="noStrike" baseline="0" dirty="0">
                <a:latin typeface="Source Sans Pro" panose="020B0503030403020204" pitchFamily="34" charset="0"/>
                <a:ea typeface="Source Sans Pro" panose="020B0503030403020204" pitchFamily="34" charset="0"/>
              </a:rPr>
              <a:t>)</a:t>
            </a:r>
          </a:p>
          <a:p>
            <a:pPr marL="631825" indent="-342900">
              <a:buAutoNum type="arabicPeriod"/>
            </a:pPr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nárast </a:t>
            </a:r>
            <a:r>
              <a:rPr lang="sk-SK" i="0" u="none" strike="noStrike" baseline="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súkromných výdavkov na </a:t>
            </a:r>
            <a:r>
              <a:rPr lang="sk-SK" i="0" u="none" strike="noStrike" baseline="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VaV</a:t>
            </a:r>
            <a:r>
              <a:rPr lang="sk-SK" i="0" u="none" strike="noStrike" baseline="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na               </a:t>
            </a:r>
            <a:r>
              <a:rPr lang="sk-SK" b="1" i="0" u="none" strike="noStrike" baseline="0" dirty="0">
                <a:solidFill>
                  <a:srgbClr val="FF69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1,2 % HDP </a:t>
            </a:r>
            <a:r>
              <a:rPr lang="sk-SK" i="0" u="none" strike="noStrike" baseline="0" dirty="0">
                <a:latin typeface="Source Sans Pro" panose="020B0503030403020204" pitchFamily="34" charset="0"/>
                <a:ea typeface="Source Sans Pro" panose="020B0503030403020204" pitchFamily="34" charset="0"/>
              </a:rPr>
              <a:t>(akt. </a:t>
            </a:r>
            <a:r>
              <a:rPr lang="sk-SK" b="1" i="0" u="none" strike="noStrike" baseline="0" dirty="0">
                <a:solidFill>
                  <a:srgbClr val="FF69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0,58 % HDP</a:t>
            </a:r>
            <a:r>
              <a:rPr lang="sk-SK" i="0" u="none" strike="noStrike" baseline="0" dirty="0">
                <a:latin typeface="Source Sans Pro" panose="020B0503030403020204" pitchFamily="34" charset="0"/>
                <a:ea typeface="Source Sans Pro" panose="020B0503030403020204" pitchFamily="34" charset="0"/>
              </a:rPr>
              <a:t>)</a:t>
            </a:r>
          </a:p>
          <a:p>
            <a:pPr marL="631825" indent="-342900">
              <a:buAutoNum type="arabicPeriod"/>
            </a:pPr>
            <a:r>
              <a:rPr lang="sk-SK" i="0" u="none" strike="noStrike" baseline="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aspoň </a:t>
            </a:r>
            <a:r>
              <a:rPr lang="sk-SK" b="1" i="0" u="none" strike="noStrike" baseline="0" dirty="0">
                <a:solidFill>
                  <a:srgbClr val="FF69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2 % HDP </a:t>
            </a:r>
            <a:r>
              <a:rPr lang="sk-SK" i="0" u="none" strike="noStrike" baseline="0" dirty="0">
                <a:latin typeface="Source Sans Pro" panose="020B0503030403020204" pitchFamily="34" charset="0"/>
                <a:ea typeface="Source Sans Pro" panose="020B0503030403020204" pitchFamily="34" charset="0"/>
              </a:rPr>
              <a:t>na </a:t>
            </a:r>
            <a:r>
              <a:rPr lang="sk-SK" i="0" u="none" strike="noStrike" baseline="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VaV</a:t>
            </a:r>
            <a:r>
              <a:rPr lang="sk-SK" i="0" u="none" strike="noStrike" baseline="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(akt. </a:t>
            </a:r>
            <a:r>
              <a:rPr lang="sk-SK" b="1" i="0" u="none" strike="noStrike" baseline="0" dirty="0">
                <a:solidFill>
                  <a:srgbClr val="FF69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1,04 % HDP</a:t>
            </a:r>
            <a:r>
              <a:rPr lang="sk-SK" i="0" u="none" strike="noStrike" baseline="0" dirty="0">
                <a:latin typeface="Source Sans Pro" panose="020B0503030403020204" pitchFamily="34" charset="0"/>
                <a:ea typeface="Source Sans Pro" panose="020B0503030403020204" pitchFamily="34" charset="0"/>
              </a:rPr>
              <a:t>)</a:t>
            </a:r>
          </a:p>
        </p:txBody>
      </p:sp>
      <p:pic>
        <p:nvPicPr>
          <p:cNvPr id="3" name="Obrázok 2" descr="Obrázok, na ktorom je ošatenie, obuv, elektrická modrá, animák">
            <a:extLst>
              <a:ext uri="{FF2B5EF4-FFF2-40B4-BE49-F238E27FC236}">
                <a16:creationId xmlns:a16="http://schemas.microsoft.com/office/drawing/2014/main" id="{144BC472-4128-9AAE-3A69-4833780C10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4" t="8390" b="2944"/>
          <a:stretch/>
        </p:blipFill>
        <p:spPr>
          <a:xfrm>
            <a:off x="6595872" y="1590035"/>
            <a:ext cx="5471727" cy="526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154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FB72B5-C95C-FBE0-3FC7-AFB80F3C1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F4728E-7F76-25A7-E4E2-DA1FD5D596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948" y="576904"/>
            <a:ext cx="8239624" cy="488088"/>
          </a:xfrm>
        </p:spPr>
        <p:txBody>
          <a:bodyPr/>
          <a:lstStyle/>
          <a:p>
            <a:r>
              <a:rPr lang="sk-SK">
                <a:latin typeface="Source Sans Pro"/>
                <a:ea typeface="Source Sans Pro"/>
              </a:rPr>
              <a:t>VÝCHODISKÁ AKTUALIZÁCIE</a:t>
            </a:r>
          </a:p>
        </p:txBody>
      </p:sp>
      <p:sp>
        <p:nvSpPr>
          <p:cNvPr id="3" name="Obdĺžnik 2">
            <a:extLst>
              <a:ext uri="{FF2B5EF4-FFF2-40B4-BE49-F238E27FC236}">
                <a16:creationId xmlns:a16="http://schemas.microsoft.com/office/drawing/2014/main" id="{D8A41E3C-7ABC-8E3D-5DDE-AF3986959532}"/>
              </a:ext>
            </a:extLst>
          </p:cNvPr>
          <p:cNvSpPr/>
          <p:nvPr/>
        </p:nvSpPr>
        <p:spPr>
          <a:xfrm>
            <a:off x="873021" y="1905170"/>
            <a:ext cx="2352582" cy="1455275"/>
          </a:xfrm>
          <a:prstGeom prst="rect">
            <a:avLst/>
          </a:prstGeom>
          <a:solidFill>
            <a:srgbClr val="7376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1406B006-B943-81F1-5D90-0C5BAFD7BDBA}"/>
              </a:ext>
            </a:extLst>
          </p:cNvPr>
          <p:cNvSpPr/>
          <p:nvPr/>
        </p:nvSpPr>
        <p:spPr>
          <a:xfrm>
            <a:off x="3512599" y="1917325"/>
            <a:ext cx="2352582" cy="1455275"/>
          </a:xfrm>
          <a:prstGeom prst="rect">
            <a:avLst/>
          </a:prstGeom>
          <a:solidFill>
            <a:srgbClr val="FF69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25EC110A-C482-7F2E-4D02-37C8CE63843E}"/>
              </a:ext>
            </a:extLst>
          </p:cNvPr>
          <p:cNvSpPr/>
          <p:nvPr/>
        </p:nvSpPr>
        <p:spPr>
          <a:xfrm>
            <a:off x="868098" y="3585541"/>
            <a:ext cx="2352582" cy="1455275"/>
          </a:xfrm>
          <a:prstGeom prst="rect">
            <a:avLst/>
          </a:prstGeom>
          <a:solidFill>
            <a:srgbClr val="F2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0AF47E59-A678-F958-26FC-956488AE80E7}"/>
              </a:ext>
            </a:extLst>
          </p:cNvPr>
          <p:cNvSpPr/>
          <p:nvPr/>
        </p:nvSpPr>
        <p:spPr>
          <a:xfrm>
            <a:off x="3512599" y="3585541"/>
            <a:ext cx="2352582" cy="1455275"/>
          </a:xfrm>
          <a:prstGeom prst="rect">
            <a:avLst/>
          </a:prstGeom>
          <a:solidFill>
            <a:srgbClr val="00C5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641509FB-AB5F-6DBC-006A-6F2BF9E451DE}"/>
              </a:ext>
            </a:extLst>
          </p:cNvPr>
          <p:cNvSpPr txBox="1"/>
          <p:nvPr/>
        </p:nvSpPr>
        <p:spPr>
          <a:xfrm>
            <a:off x="385337" y="2321796"/>
            <a:ext cx="33979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1800" b="1">
                <a:solidFill>
                  <a:schemeClr val="bg1"/>
                </a:solidFill>
                <a:latin typeface="Source Sans Pro" panose="020B0503030403020204" pitchFamily="34" charset="0"/>
              </a:rPr>
              <a:t>nezasahujeme do</a:t>
            </a:r>
          </a:p>
          <a:p>
            <a:pPr algn="ctr"/>
            <a:r>
              <a:rPr lang="sk-SK" sz="1800" b="1">
                <a:solidFill>
                  <a:schemeClr val="bg1"/>
                </a:solidFill>
                <a:latin typeface="Source Sans Pro" panose="020B0503030403020204" pitchFamily="34" charset="0"/>
              </a:rPr>
              <a:t>NS </a:t>
            </a:r>
            <a:r>
              <a:rPr lang="sk-SK" sz="1800" b="1" err="1">
                <a:solidFill>
                  <a:schemeClr val="bg1"/>
                </a:solidFill>
                <a:latin typeface="Source Sans Pro" panose="020B0503030403020204" pitchFamily="34" charset="0"/>
              </a:rPr>
              <a:t>VVaI</a:t>
            </a:r>
            <a:endParaRPr lang="sk-SK" sz="1800" b="1">
              <a:solidFill>
                <a:schemeClr val="bg1"/>
              </a:solidFill>
              <a:latin typeface="Source Sans Pro" panose="020B0503030403020204" pitchFamily="34" charset="0"/>
            </a:endParaRP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FB864199-E8FF-AE4B-D5AF-734C4F788C0E}"/>
              </a:ext>
            </a:extLst>
          </p:cNvPr>
          <p:cNvSpPr txBox="1"/>
          <p:nvPr/>
        </p:nvSpPr>
        <p:spPr>
          <a:xfrm>
            <a:off x="3010488" y="2321796"/>
            <a:ext cx="33979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1800" b="1">
                <a:solidFill>
                  <a:schemeClr val="bg1"/>
                </a:solidFill>
                <a:latin typeface="Source Sans Pro" panose="020B0503030403020204" pitchFamily="34" charset="0"/>
              </a:rPr>
              <a:t>zachovávame</a:t>
            </a:r>
          </a:p>
          <a:p>
            <a:pPr algn="ctr"/>
            <a:r>
              <a:rPr lang="sk-SK" sz="1800" b="1">
                <a:solidFill>
                  <a:schemeClr val="bg1"/>
                </a:solidFill>
                <a:latin typeface="Source Sans Pro" panose="020B0503030403020204" pitchFamily="34" charset="0"/>
              </a:rPr>
              <a:t>ambície</a:t>
            </a:r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E2E6350F-13AA-46AE-BB46-D38D1A7F83DB}"/>
              </a:ext>
            </a:extLst>
          </p:cNvPr>
          <p:cNvSpPr txBox="1"/>
          <p:nvPr/>
        </p:nvSpPr>
        <p:spPr>
          <a:xfrm>
            <a:off x="908010" y="4007144"/>
            <a:ext cx="2352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1800" b="1">
                <a:solidFill>
                  <a:schemeClr val="bg1"/>
                </a:solidFill>
                <a:latin typeface="Source Sans Pro" panose="020B0503030403020204" pitchFamily="34" charset="0"/>
              </a:rPr>
              <a:t>dôraz na</a:t>
            </a:r>
            <a:r>
              <a:rPr lang="sk-SK" sz="1800" b="1" i="0" u="none" strike="noStrike" baseline="0">
                <a:solidFill>
                  <a:schemeClr val="bg1"/>
                </a:solidFill>
                <a:latin typeface="Source Sans Pro" panose="020B0503030403020204" pitchFamily="34" charset="0"/>
              </a:rPr>
              <a:t> opatrenia (menej, lepšie)</a:t>
            </a:r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D075A6B5-2AF4-38DD-0AE1-8FF0E664D2A0}"/>
              </a:ext>
            </a:extLst>
          </p:cNvPr>
          <p:cNvSpPr txBox="1"/>
          <p:nvPr/>
        </p:nvSpPr>
        <p:spPr>
          <a:xfrm>
            <a:off x="3512598" y="4007144"/>
            <a:ext cx="2352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b="1" err="1">
                <a:solidFill>
                  <a:schemeClr val="bg1"/>
                </a:solidFill>
                <a:latin typeface="Source Sans Pro" panose="020B0503030403020204" pitchFamily="34" charset="0"/>
              </a:rPr>
              <a:t>f</a:t>
            </a:r>
            <a:r>
              <a:rPr lang="sk-SK" sz="1800" b="1" err="1">
                <a:solidFill>
                  <a:schemeClr val="bg1"/>
                </a:solidFill>
                <a:latin typeface="Source Sans Pro" panose="020B0503030403020204" pitchFamily="34" charset="0"/>
              </a:rPr>
              <a:t>ocus</a:t>
            </a:r>
            <a:r>
              <a:rPr lang="sk-SK" sz="1800" b="1">
                <a:solidFill>
                  <a:schemeClr val="bg1"/>
                </a:solidFill>
                <a:latin typeface="Source Sans Pro" panose="020B0503030403020204" pitchFamily="34" charset="0"/>
              </a:rPr>
              <a:t> na ciele NS </a:t>
            </a:r>
            <a:r>
              <a:rPr lang="sk-SK" sz="1800" b="1" err="1">
                <a:solidFill>
                  <a:schemeClr val="bg1"/>
                </a:solidFill>
                <a:latin typeface="Source Sans Pro" panose="020B0503030403020204" pitchFamily="34" charset="0"/>
              </a:rPr>
              <a:t>VVaI</a:t>
            </a:r>
            <a:r>
              <a:rPr lang="sk-SK" sz="1800" b="1">
                <a:solidFill>
                  <a:schemeClr val="bg1"/>
                </a:solidFill>
                <a:latin typeface="Source Sans Pro" panose="020B0503030403020204" pitchFamily="34" charset="0"/>
              </a:rPr>
              <a:t> 2030</a:t>
            </a:r>
            <a:endParaRPr lang="sk-SK" sz="1800" b="1" i="0" u="none" strike="noStrike" baseline="0">
              <a:solidFill>
                <a:schemeClr val="bg1"/>
              </a:solidFill>
              <a:latin typeface="Source Sans Pro" panose="020B0503030403020204" pitchFamily="34" charset="0"/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A1DA457D-C6E7-B36E-A7F7-C6BC2693D06E}"/>
              </a:ext>
            </a:extLst>
          </p:cNvPr>
          <p:cNvSpPr txBox="1"/>
          <p:nvPr/>
        </p:nvSpPr>
        <p:spPr>
          <a:xfrm>
            <a:off x="5907548" y="2526275"/>
            <a:ext cx="5899115" cy="224676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000" b="1" dirty="0">
                <a:solidFill>
                  <a:srgbClr val="FF6900"/>
                </a:solidFill>
                <a:latin typeface="Source Sans Pro"/>
                <a:ea typeface="Source Sans Pro"/>
              </a:rPr>
              <a:t>Národná stratégia </a:t>
            </a:r>
            <a:r>
              <a:rPr lang="sk-SK" sz="2000" b="1" dirty="0" err="1">
                <a:solidFill>
                  <a:srgbClr val="FF6900"/>
                </a:solidFill>
                <a:latin typeface="Source Sans Pro"/>
                <a:ea typeface="Source Sans Pro"/>
              </a:rPr>
              <a:t>VVaI</a:t>
            </a:r>
            <a:r>
              <a:rPr lang="sk-SK" sz="2000" b="1" dirty="0">
                <a:solidFill>
                  <a:srgbClr val="FF6900"/>
                </a:solidFill>
                <a:latin typeface="Source Sans Pro"/>
                <a:ea typeface="Source Sans Pro"/>
              </a:rPr>
              <a:t> 2030</a:t>
            </a:r>
          </a:p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dirty="0"/>
              <a:t>bez výraznejších koncepčných zmien</a:t>
            </a:r>
            <a:endParaRPr lang="pl-PL" sz="2000" dirty="0">
              <a:ea typeface="Calibri"/>
              <a:cs typeface="Calibri"/>
            </a:endParaRPr>
          </a:p>
          <a:p>
            <a:pPr marL="342900" marR="0" lvl="0" indent="-34290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000" dirty="0">
              <a:solidFill>
                <a:srgbClr val="000000"/>
              </a:solidFill>
              <a:latin typeface="Source Sans Pro" pitchFamily="34"/>
              <a:ea typeface="Source Sans Pro" pitchFamily="34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000" b="1" dirty="0">
                <a:solidFill>
                  <a:srgbClr val="FF6900"/>
                </a:solidFill>
                <a:latin typeface="Source Sans Pro"/>
                <a:ea typeface="Source Sans Pro"/>
              </a:rPr>
              <a:t>Akčný plán 2026-2028</a:t>
            </a:r>
            <a:endParaRPr lang="sk-SK" sz="2000" b="1" dirty="0">
              <a:solidFill>
                <a:srgbClr val="FF6900"/>
              </a:solidFill>
              <a:latin typeface="Source Sans Pro" pitchFamily="34"/>
              <a:ea typeface="Source Sans Pro" pitchFamily="34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000" dirty="0">
                <a:latin typeface="Source Sans Pro"/>
                <a:ea typeface="Source Sans Pro"/>
              </a:rPr>
              <a:t>32 opatrení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000" dirty="0">
                <a:latin typeface="Source Sans Pro"/>
                <a:ea typeface="Source Sans Pro"/>
              </a:rPr>
              <a:t>(z 67, resp. 91 pôvodných)</a:t>
            </a:r>
          </a:p>
          <a:p>
            <a:pPr marL="457200" marR="0" lvl="0" indent="-45720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000" b="0" i="0" u="none" strike="noStrike" kern="1200" cap="none" spc="0" baseline="0" dirty="0">
              <a:solidFill>
                <a:srgbClr val="000000"/>
              </a:solidFill>
              <a:uFillTx/>
              <a:latin typeface="Source Sans Pro" pitchFamily="34"/>
              <a:ea typeface="Source Sans Pro" pitchFamily="34"/>
            </a:endParaRPr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335D7277-228E-D8EF-A8CE-645ABD0939AA}"/>
              </a:ext>
            </a:extLst>
          </p:cNvPr>
          <p:cNvSpPr/>
          <p:nvPr/>
        </p:nvSpPr>
        <p:spPr>
          <a:xfrm>
            <a:off x="6523480" y="1905170"/>
            <a:ext cx="4565371" cy="3135646"/>
          </a:xfrm>
          <a:prstGeom prst="rect">
            <a:avLst/>
          </a:prstGeom>
          <a:noFill/>
          <a:ln>
            <a:solidFill>
              <a:srgbClr val="FF6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86480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7FEA66-E4E6-936F-74E1-06465CFE1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DAC289-E6D2-6FD5-5AAB-8ADBCD33E4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948" y="576904"/>
            <a:ext cx="8239624" cy="488088"/>
          </a:xfrm>
        </p:spPr>
        <p:txBody>
          <a:bodyPr/>
          <a:lstStyle/>
          <a:p>
            <a:r>
              <a:rPr lang="sk-SK" dirty="0">
                <a:latin typeface="Source Sans Pro"/>
                <a:ea typeface="Source Sans Pro"/>
              </a:rPr>
              <a:t>OBSAHOVÉ ZAMERANIE 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15F155C1-ACED-EF2B-E564-2C00E31E008B}"/>
              </a:ext>
            </a:extLst>
          </p:cNvPr>
          <p:cNvSpPr txBox="1"/>
          <p:nvPr/>
        </p:nvSpPr>
        <p:spPr>
          <a:xfrm>
            <a:off x="922482" y="5146821"/>
            <a:ext cx="4563917" cy="1259919"/>
          </a:xfrm>
          <a:prstGeom prst="roundRect">
            <a:avLst/>
          </a:prstGeom>
          <a:solidFill>
            <a:srgbClr val="E9E9FB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>
                <a:solidFill>
                  <a:srgbClr val="FF69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212</a:t>
            </a:r>
          </a:p>
          <a:p>
            <a:pPr algn="ctr"/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pripomienok v rámci</a:t>
            </a:r>
          </a:p>
          <a:p>
            <a:pPr algn="ctr"/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  <a:t>verejnej konzultácie (akt. 9. júna) </a:t>
            </a: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5AB6E0D5-9599-F696-6DB6-3060823DC0D2}"/>
              </a:ext>
            </a:extLst>
          </p:cNvPr>
          <p:cNvSpPr txBox="1"/>
          <p:nvPr/>
        </p:nvSpPr>
        <p:spPr>
          <a:xfrm>
            <a:off x="831949" y="1314583"/>
            <a:ext cx="8728510" cy="3582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Opatrenia v novom akčnom pláne sa sústreďujú v týchto oblastiach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NSVVaI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 algn="just">
              <a:lnSpc>
                <a:spcPct val="110000"/>
              </a:lnSpc>
              <a:spcBef>
                <a:spcPts val="600"/>
              </a:spcBef>
              <a:buClr>
                <a:srgbClr val="FF6900"/>
              </a:buClr>
              <a:buFont typeface="Arial" panose="020B0604020202020204" pitchFamily="34" charset="0"/>
              <a:buChar char="•"/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Koordinácia aktivít a kompetencií, Otvorené dáta (kapitola 1.1 a 1.2.4)</a:t>
            </a:r>
          </a:p>
          <a:p>
            <a:pPr marL="342900" lvl="0" indent="-342900" algn="just">
              <a:lnSpc>
                <a:spcPct val="110000"/>
              </a:lnSpc>
              <a:buClr>
                <a:srgbClr val="FF6900"/>
              </a:buClr>
              <a:buFont typeface="Arial" panose="020B0604020202020204" pitchFamily="34" charset="0"/>
              <a:buChar char="•"/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Zjednodušenie implementačných procesov  (kapitola 1.2.1 a 1.2.2)</a:t>
            </a:r>
          </a:p>
          <a:p>
            <a:pPr marL="342900" lvl="0" indent="-342900" algn="just">
              <a:lnSpc>
                <a:spcPct val="110000"/>
              </a:lnSpc>
              <a:buClr>
                <a:srgbClr val="FF6900"/>
              </a:buClr>
              <a:buFont typeface="Arial" panose="020B0604020202020204" pitchFamily="34" charset="0"/>
              <a:buChar char="•"/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Inštitucionálne financovanie (kapitola 1.3.2)</a:t>
            </a:r>
          </a:p>
          <a:p>
            <a:pPr marL="342900" lvl="0" indent="-342900" algn="just">
              <a:lnSpc>
                <a:spcPct val="110000"/>
              </a:lnSpc>
              <a:buClr>
                <a:srgbClr val="FF6900"/>
              </a:buClr>
              <a:buFont typeface="Arial" panose="020B0604020202020204" pitchFamily="34" charset="0"/>
              <a:buChar char="•"/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Súťažné financovanie akademického výskumu (kapitola 1.3.3)</a:t>
            </a:r>
          </a:p>
          <a:p>
            <a:pPr marL="342900" lvl="0" indent="-342900" algn="just">
              <a:lnSpc>
                <a:spcPct val="110000"/>
              </a:lnSpc>
              <a:buClr>
                <a:srgbClr val="FF6900"/>
              </a:buClr>
              <a:buFont typeface="Arial" panose="020B0604020202020204" pitchFamily="34" charset="0"/>
              <a:buChar char="•"/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Kvalitná infraštruktúra (kapitola 1.3.4)</a:t>
            </a:r>
          </a:p>
          <a:p>
            <a:pPr marL="342900" lvl="0" indent="-342900" algn="just">
              <a:lnSpc>
                <a:spcPct val="110000"/>
              </a:lnSpc>
              <a:buClr>
                <a:srgbClr val="FF6900"/>
              </a:buClr>
              <a:buFont typeface="Arial" panose="020B0604020202020204" pitchFamily="34" charset="0"/>
              <a:buChar char="•"/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Podpora firemného výskumu a vývoja a transferu poznatkov </a:t>
            </a:r>
          </a:p>
          <a:p>
            <a:pPr lvl="0" algn="just">
              <a:lnSpc>
                <a:spcPct val="110000"/>
              </a:lnSpc>
              <a:buClr>
                <a:srgbClr val="FF6900"/>
              </a:buClr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(kapitoly 1.3.5 a 1.2.3.)</a:t>
            </a:r>
          </a:p>
          <a:p>
            <a:pPr marL="342900" lvl="0" indent="-342900" algn="just">
              <a:lnSpc>
                <a:spcPct val="110000"/>
              </a:lnSpc>
              <a:buClr>
                <a:srgbClr val="FF6900"/>
              </a:buClr>
              <a:buFont typeface="Arial" panose="020B0604020202020204" pitchFamily="34" charset="0"/>
              <a:buChar char="•"/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Financovanie z Európskej únie (kapitola 1.3.6)</a:t>
            </a:r>
          </a:p>
          <a:p>
            <a:pPr marL="342900" lvl="0" indent="-342900" algn="just">
              <a:lnSpc>
                <a:spcPct val="110000"/>
              </a:lnSpc>
              <a:buClr>
                <a:srgbClr val="FF6900"/>
              </a:buClr>
              <a:buFont typeface="Arial" panose="020B0604020202020204" pitchFamily="34" charset="0"/>
              <a:buChar char="•"/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Talent (kapitola 2)</a:t>
            </a:r>
          </a:p>
          <a:p>
            <a:pPr marL="342900" lvl="0" indent="-342900" algn="just">
              <a:lnSpc>
                <a:spcPct val="110000"/>
              </a:lnSpc>
              <a:spcAft>
                <a:spcPts val="600"/>
              </a:spcAft>
              <a:buClr>
                <a:srgbClr val="FF6900"/>
              </a:buClr>
              <a:buFont typeface="Arial" panose="020B0604020202020204" pitchFamily="34" charset="0"/>
              <a:buChar char="•"/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Priority (kapitola 3)</a:t>
            </a:r>
          </a:p>
        </p:txBody>
      </p:sp>
      <p:pic>
        <p:nvPicPr>
          <p:cNvPr id="20" name="Obrázok 19">
            <a:extLst>
              <a:ext uri="{FF2B5EF4-FFF2-40B4-BE49-F238E27FC236}">
                <a16:creationId xmlns:a16="http://schemas.microsoft.com/office/drawing/2014/main" id="{FE8A293D-10E9-3F4C-55B0-064475DE4E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9" t="6969" b="7865"/>
          <a:stretch/>
        </p:blipFill>
        <p:spPr>
          <a:xfrm>
            <a:off x="7685366" y="2547891"/>
            <a:ext cx="4373403" cy="406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020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4D1E32-DE7B-7F45-856B-B2DFF8BFB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1A5D50-B2B3-C6A2-2D93-A35AFC3F6F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0998" y="576904"/>
            <a:ext cx="9877924" cy="488088"/>
          </a:xfrm>
        </p:spPr>
        <p:txBody>
          <a:bodyPr/>
          <a:lstStyle/>
          <a:p>
            <a:r>
              <a:rPr lang="sk-SK" dirty="0">
                <a:latin typeface="Source Sans Pro"/>
                <a:ea typeface="Source Sans Pro"/>
              </a:rPr>
              <a:t>HARMONOGRAM</a:t>
            </a:r>
            <a:endParaRPr lang="en-US" dirty="0"/>
          </a:p>
        </p:txBody>
      </p:sp>
      <p:sp>
        <p:nvSpPr>
          <p:cNvPr id="3" name="Šípka: doprava 2">
            <a:extLst>
              <a:ext uri="{FF2B5EF4-FFF2-40B4-BE49-F238E27FC236}">
                <a16:creationId xmlns:a16="http://schemas.microsoft.com/office/drawing/2014/main" id="{078A85E2-D28D-B6AF-188F-0D00CDE9ED0E}"/>
              </a:ext>
            </a:extLst>
          </p:cNvPr>
          <p:cNvSpPr/>
          <p:nvPr/>
        </p:nvSpPr>
        <p:spPr>
          <a:xfrm>
            <a:off x="651109" y="3596326"/>
            <a:ext cx="216000" cy="108000"/>
          </a:xfrm>
          <a:prstGeom prst="rightArrow">
            <a:avLst/>
          </a:prstGeom>
          <a:solidFill>
            <a:srgbClr val="F2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aphicFrame>
        <p:nvGraphicFramePr>
          <p:cNvPr id="8" name="Tabuľka 7">
            <a:extLst>
              <a:ext uri="{FF2B5EF4-FFF2-40B4-BE49-F238E27FC236}">
                <a16:creationId xmlns:a16="http://schemas.microsoft.com/office/drawing/2014/main" id="{A7CE41B5-84D6-E384-35EF-EAD6D393B8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009602"/>
              </p:ext>
            </p:extLst>
          </p:nvPr>
        </p:nvGraphicFramePr>
        <p:xfrm>
          <a:off x="943896" y="1304692"/>
          <a:ext cx="9465243" cy="4976405"/>
        </p:xfrm>
        <a:graphic>
          <a:graphicData uri="http://schemas.openxmlformats.org/drawingml/2006/table">
            <a:tbl>
              <a:tblPr/>
              <a:tblGrid>
                <a:gridCol w="4396890">
                  <a:extLst>
                    <a:ext uri="{9D8B030D-6E8A-4147-A177-3AD203B41FA5}">
                      <a16:colId xmlns:a16="http://schemas.microsoft.com/office/drawing/2014/main" val="4230979735"/>
                    </a:ext>
                  </a:extLst>
                </a:gridCol>
                <a:gridCol w="2051716">
                  <a:extLst>
                    <a:ext uri="{9D8B030D-6E8A-4147-A177-3AD203B41FA5}">
                      <a16:colId xmlns:a16="http://schemas.microsoft.com/office/drawing/2014/main" val="1067736684"/>
                    </a:ext>
                  </a:extLst>
                </a:gridCol>
                <a:gridCol w="1569262">
                  <a:extLst>
                    <a:ext uri="{9D8B030D-6E8A-4147-A177-3AD203B41FA5}">
                      <a16:colId xmlns:a16="http://schemas.microsoft.com/office/drawing/2014/main" val="3191889112"/>
                    </a:ext>
                  </a:extLst>
                </a:gridCol>
                <a:gridCol w="1447375">
                  <a:extLst>
                    <a:ext uri="{9D8B030D-6E8A-4147-A177-3AD203B41FA5}">
                      <a16:colId xmlns:a16="http://schemas.microsoft.com/office/drawing/2014/main" val="2937763563"/>
                    </a:ext>
                  </a:extLst>
                </a:gridCol>
              </a:tblGrid>
              <a:tr h="496534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ÚLOHA</a:t>
                      </a:r>
                    </a:p>
                  </a:txBody>
                  <a:tcPr marL="41212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TRVANIE</a:t>
                      </a:r>
                    </a:p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(pracovné dni)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ZAČIATOK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KONIEC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148355"/>
                  </a:ext>
                </a:extLst>
              </a:tr>
              <a:tr h="194777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Prípravná fáza</a:t>
                      </a:r>
                    </a:p>
                  </a:txBody>
                  <a:tcPr marL="41212" marR="3434" marT="3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256529"/>
                  </a:ext>
                </a:extLst>
              </a:tr>
              <a:tr h="194777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Kick</a:t>
                      </a:r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sk-SK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off</a:t>
                      </a:r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sk-SK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meeting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25" marR="3434" marT="3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 marec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 marec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453827"/>
                  </a:ext>
                </a:extLst>
              </a:tr>
              <a:tr h="194777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Rozdelenie úloh</a:t>
                      </a:r>
                    </a:p>
                  </a:txBody>
                  <a:tcPr marL="82425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 marec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 marec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961498"/>
                  </a:ext>
                </a:extLst>
              </a:tr>
              <a:tr h="194777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Brainstorming, </a:t>
                      </a:r>
                      <a:r>
                        <a:rPr lang="sk-SK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longlist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25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 marec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 apríl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59040"/>
                  </a:ext>
                </a:extLst>
              </a:tr>
              <a:tr h="194777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Sounding</a:t>
                      </a:r>
                      <a:r>
                        <a:rPr lang="sk-SK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sk-SK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board</a:t>
                      </a:r>
                      <a:endParaRPr lang="sk-SK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25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10. apríl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10. apríl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152774"/>
                  </a:ext>
                </a:extLst>
              </a:tr>
              <a:tr h="194777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1:1 </a:t>
                      </a:r>
                      <a:r>
                        <a:rPr lang="sk-SK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meetingy</a:t>
                      </a:r>
                      <a:r>
                        <a:rPr lang="sk-SK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s gestormi</a:t>
                      </a:r>
                    </a:p>
                  </a:txBody>
                  <a:tcPr marL="82425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 apríl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 apríl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563488"/>
                  </a:ext>
                </a:extLst>
              </a:tr>
              <a:tr h="194777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Šortlisting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25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 apríl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 máj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369815"/>
                  </a:ext>
                </a:extLst>
              </a:tr>
              <a:tr h="194777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Finálna interná verzia</a:t>
                      </a:r>
                    </a:p>
                  </a:txBody>
                  <a:tcPr marL="82425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 máj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 máj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11646"/>
                  </a:ext>
                </a:extLst>
              </a:tr>
              <a:tr h="194777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lang="sk-SK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Konzultácie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444300"/>
                  </a:ext>
                </a:extLst>
              </a:tr>
              <a:tr h="194777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Konzultácia s ekosystémom</a:t>
                      </a:r>
                    </a:p>
                  </a:txBody>
                  <a:tcPr marL="82425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4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4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 máj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4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 jún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4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206849"/>
                  </a:ext>
                </a:extLst>
              </a:tr>
              <a:tr h="194777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b="1" i="0" u="none" strike="noStrike" dirty="0">
                          <a:solidFill>
                            <a:srgbClr val="FF6900"/>
                          </a:solidFill>
                          <a:effectLst/>
                          <a:latin typeface="Arial" panose="020B0604020202020204" pitchFamily="34" charset="0"/>
                        </a:rPr>
                        <a:t>Koordinačná platforma</a:t>
                      </a:r>
                    </a:p>
                  </a:txBody>
                  <a:tcPr marL="82425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4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4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 máj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4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 máj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4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42051"/>
                  </a:ext>
                </a:extLst>
              </a:tr>
              <a:tr h="194777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b="1" i="0" u="none" strike="noStrike" dirty="0">
                          <a:solidFill>
                            <a:srgbClr val="FF6900"/>
                          </a:solidFill>
                          <a:effectLst/>
                          <a:latin typeface="Arial" panose="020B0604020202020204" pitchFamily="34" charset="0"/>
                        </a:rPr>
                        <a:t>RVVTI</a:t>
                      </a:r>
                    </a:p>
                  </a:txBody>
                  <a:tcPr marL="82425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4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4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 jún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4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 jún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4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656229"/>
                  </a:ext>
                </a:extLst>
              </a:tr>
              <a:tr h="194777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Politické rokovania</a:t>
                      </a:r>
                    </a:p>
                  </a:txBody>
                  <a:tcPr marL="82425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4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4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sk-SK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16. jún</a:t>
                      </a:r>
                    </a:p>
                  </a:txBody>
                  <a:tcPr marL="3434" marR="3434" marT="343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4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sk-SK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4. júl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4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355858"/>
                  </a:ext>
                </a:extLst>
              </a:tr>
              <a:tr h="194777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Schvaľovanie</a:t>
                      </a:r>
                    </a:p>
                  </a:txBody>
                  <a:tcPr marL="41212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27669"/>
                  </a:ext>
                </a:extLst>
              </a:tr>
              <a:tr h="194777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IPK</a:t>
                      </a:r>
                    </a:p>
                  </a:txBody>
                  <a:tcPr marL="82425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 júl</a:t>
                      </a:r>
                    </a:p>
                  </a:txBody>
                  <a:tcPr marL="3434" marR="3434" marT="343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 júl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252829"/>
                  </a:ext>
                </a:extLst>
              </a:tr>
              <a:tr h="194777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PPK</a:t>
                      </a:r>
                    </a:p>
                  </a:txBody>
                  <a:tcPr marL="82425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22. júl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 júl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990274"/>
                  </a:ext>
                </a:extLst>
              </a:tr>
              <a:tr h="194777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MPK</a:t>
                      </a:r>
                    </a:p>
                  </a:txBody>
                  <a:tcPr marL="82425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 august</a:t>
                      </a:r>
                    </a:p>
                  </a:txBody>
                  <a:tcPr marL="3434" marR="3434" marT="343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 august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176569"/>
                  </a:ext>
                </a:extLst>
              </a:tr>
              <a:tr h="194777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Rozporové</a:t>
                      </a:r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konanie</a:t>
                      </a:r>
                    </a:p>
                  </a:txBody>
                  <a:tcPr marL="82425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 august</a:t>
                      </a:r>
                    </a:p>
                  </a:txBody>
                  <a:tcPr marL="3434" marR="3434" marT="343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 október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051404"/>
                  </a:ext>
                </a:extLst>
              </a:tr>
              <a:tr h="194777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Záverečné posúdenie</a:t>
                      </a:r>
                    </a:p>
                  </a:txBody>
                  <a:tcPr marL="82425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 november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 november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767574"/>
                  </a:ext>
                </a:extLst>
              </a:tr>
              <a:tr h="194777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b="1" i="0" u="none" strike="noStrike" dirty="0">
                          <a:solidFill>
                            <a:srgbClr val="F20000"/>
                          </a:solidFill>
                          <a:effectLst/>
                          <a:latin typeface="Arial" panose="020B0604020202020204" pitchFamily="34" charset="0"/>
                        </a:rPr>
                        <a:t>Odoslanie na Koordinačnú platformu + RVVTI</a:t>
                      </a:r>
                    </a:p>
                  </a:txBody>
                  <a:tcPr marL="82425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 november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 november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38084"/>
                  </a:ext>
                </a:extLst>
              </a:tr>
              <a:tr h="194777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b="1" i="0" u="none" strike="noStrike" dirty="0">
                          <a:solidFill>
                            <a:srgbClr val="F20000"/>
                          </a:solidFill>
                          <a:effectLst/>
                          <a:latin typeface="Arial" panose="020B0604020202020204" pitchFamily="34" charset="0"/>
                        </a:rPr>
                        <a:t>Koordinačná platforma</a:t>
                      </a:r>
                    </a:p>
                  </a:txBody>
                  <a:tcPr marL="82425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 november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december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651871"/>
                  </a:ext>
                </a:extLst>
              </a:tr>
              <a:tr h="194777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b="1" i="0" u="none" strike="noStrike" dirty="0">
                          <a:solidFill>
                            <a:srgbClr val="F20000"/>
                          </a:solidFill>
                          <a:effectLst/>
                          <a:latin typeface="Arial" panose="020B0604020202020204" pitchFamily="34" charset="0"/>
                        </a:rPr>
                        <a:t>RVVTI, HSR</a:t>
                      </a:r>
                    </a:p>
                  </a:txBody>
                  <a:tcPr marL="82425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december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 december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505974"/>
                  </a:ext>
                </a:extLst>
              </a:tr>
              <a:tr h="194777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Odoslanie na vládu</a:t>
                      </a:r>
                    </a:p>
                  </a:txBody>
                  <a:tcPr marL="82425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 december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 december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815652"/>
                  </a:ext>
                </a:extLst>
              </a:tr>
            </a:tbl>
          </a:graphicData>
        </a:graphic>
      </p:graphicFrame>
      <p:sp>
        <p:nvSpPr>
          <p:cNvPr id="4" name="Obdĺžnik 3">
            <a:extLst>
              <a:ext uri="{FF2B5EF4-FFF2-40B4-BE49-F238E27FC236}">
                <a16:creationId xmlns:a16="http://schemas.microsoft.com/office/drawing/2014/main" id="{E2C547E0-1DDC-09D8-97E4-63955DBE8040}"/>
              </a:ext>
            </a:extLst>
          </p:cNvPr>
          <p:cNvSpPr/>
          <p:nvPr/>
        </p:nvSpPr>
        <p:spPr>
          <a:xfrm>
            <a:off x="7920302" y="3526616"/>
            <a:ext cx="2090390" cy="2347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05001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E62906F9-494C-D460-889C-FC8E55518C5B}"/>
              </a:ext>
            </a:extLst>
          </p:cNvPr>
          <p:cNvSpPr txBox="1">
            <a:spLocks/>
          </p:cNvSpPr>
          <p:nvPr/>
        </p:nvSpPr>
        <p:spPr>
          <a:xfrm>
            <a:off x="983592" y="3204533"/>
            <a:ext cx="6262597" cy="208346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k-SK" sz="5800" b="1">
                <a:solidFill>
                  <a:schemeClr val="bg1"/>
                </a:solidFill>
                <a:latin typeface="Source Sans Pro"/>
              </a:rPr>
              <a:t>ĎAKUJEM ZA POZORNOSŤ</a:t>
            </a:r>
            <a:endParaRPr lang="sk-SK" sz="5800" b="1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3" name="Obdĺžnik 2">
            <a:extLst>
              <a:ext uri="{FF2B5EF4-FFF2-40B4-BE49-F238E27FC236}">
                <a16:creationId xmlns:a16="http://schemas.microsoft.com/office/drawing/2014/main" id="{82346FF0-BEFF-F229-AD9B-F9EFE146860B}"/>
              </a:ext>
            </a:extLst>
          </p:cNvPr>
          <p:cNvSpPr/>
          <p:nvPr/>
        </p:nvSpPr>
        <p:spPr>
          <a:xfrm>
            <a:off x="633782" y="3393281"/>
            <a:ext cx="118693" cy="13025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3DCD809E-BC86-A99A-9546-BCF28E467E02}"/>
              </a:ext>
            </a:extLst>
          </p:cNvPr>
          <p:cNvSpPr/>
          <p:nvPr/>
        </p:nvSpPr>
        <p:spPr>
          <a:xfrm rot="2702457">
            <a:off x="8098055" y="2013219"/>
            <a:ext cx="98323" cy="715366"/>
          </a:xfrm>
          <a:prstGeom prst="rect">
            <a:avLst/>
          </a:prstGeom>
          <a:solidFill>
            <a:srgbClr val="FF69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" name="Obrázok 4" descr="Obrázok, na ktorom je text, písmo, snímka obrazovky, grafika&#10;&#10;Automaticky generovaný popis">
            <a:extLst>
              <a:ext uri="{FF2B5EF4-FFF2-40B4-BE49-F238E27FC236}">
                <a16:creationId xmlns:a16="http://schemas.microsoft.com/office/drawing/2014/main" id="{C621417E-5533-D959-FD7F-52417ED495C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24" y="443124"/>
            <a:ext cx="3147614" cy="1819430"/>
          </a:xfrm>
          <a:prstGeom prst="rect">
            <a:avLst/>
          </a:prstGeom>
        </p:spPr>
      </p:pic>
      <p:pic>
        <p:nvPicPr>
          <p:cNvPr id="6" name="Obrázok 5" descr="Obrázok, na ktorom je text, písmo, grafika, grafický dizajn&#10;&#10;Automaticky generovaný popis">
            <a:extLst>
              <a:ext uri="{FF2B5EF4-FFF2-40B4-BE49-F238E27FC236}">
                <a16:creationId xmlns:a16="http://schemas.microsoft.com/office/drawing/2014/main" id="{D892BC59-E53B-6740-9AC5-0F50C7D77BA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476" y="4951479"/>
            <a:ext cx="2274277" cy="1906521"/>
          </a:xfrm>
          <a:prstGeom prst="rect">
            <a:avLst/>
          </a:prstGeom>
        </p:spPr>
      </p:pic>
      <p:sp>
        <p:nvSpPr>
          <p:cNvPr id="7" name="Obdĺžnik 6">
            <a:extLst>
              <a:ext uri="{FF2B5EF4-FFF2-40B4-BE49-F238E27FC236}">
                <a16:creationId xmlns:a16="http://schemas.microsoft.com/office/drawing/2014/main" id="{3096A6E1-BE5C-78E0-1EF6-396FD639EBC9}"/>
              </a:ext>
            </a:extLst>
          </p:cNvPr>
          <p:cNvSpPr/>
          <p:nvPr/>
        </p:nvSpPr>
        <p:spPr>
          <a:xfrm rot="8223935">
            <a:off x="7530584" y="607981"/>
            <a:ext cx="98323" cy="715366"/>
          </a:xfrm>
          <a:prstGeom prst="rect">
            <a:avLst/>
          </a:prstGeom>
          <a:solidFill>
            <a:srgbClr val="00C5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C5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40008"/>
      </p:ext>
    </p:extLst>
  </p:cSld>
  <p:clrMapOvr>
    <a:masterClrMapping/>
  </p:clrMapOvr>
</p:sld>
</file>

<file path=ppt/theme/theme1.xml><?xml version="1.0" encoding="utf-8"?>
<a:theme xmlns:a="http://schemas.openxmlformats.org/drawingml/2006/main" name="Uvádzazie">
  <a:themeElements>
    <a:clrScheme name="VAIA paleta farieb">
      <a:dk1>
        <a:srgbClr val="000000"/>
      </a:dk1>
      <a:lt1>
        <a:srgbClr val="FFFFFF"/>
      </a:lt1>
      <a:dk2>
        <a:srgbClr val="00C5DB"/>
      </a:dk2>
      <a:lt2>
        <a:srgbClr val="1E22AA"/>
      </a:lt2>
      <a:accent1>
        <a:srgbClr val="E10600"/>
      </a:accent1>
      <a:accent2>
        <a:srgbClr val="FF6900"/>
      </a:accent2>
      <a:accent3>
        <a:srgbClr val="4A53B8"/>
      </a:accent3>
      <a:accent4>
        <a:srgbClr val="6FDCE8"/>
      </a:accent4>
      <a:accent5>
        <a:srgbClr val="E04943"/>
      </a:accent5>
      <a:accent6>
        <a:srgbClr val="FF974D"/>
      </a:accent6>
      <a:hlink>
        <a:srgbClr val="293B97"/>
      </a:hlink>
      <a:folHlink>
        <a:srgbClr val="00C5DB"/>
      </a:folHlink>
    </a:clrScheme>
    <a:fontScheme name="VAIA font">
      <a:majorFont>
        <a:latin typeface="Source Sans Pro Black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ia-prezentacia-v2" id="{E5FA6070-2E9D-4496-A156-F492CA859579}" vid="{B540EC9E-2204-4F18-B6AA-124DA7C04117}"/>
    </a:ext>
  </a:extLst>
</a:theme>
</file>

<file path=ppt/theme/theme2.xml><?xml version="1.0" encoding="utf-8"?>
<a:theme xmlns:a="http://schemas.openxmlformats.org/drawingml/2006/main" name="Obrázkové">
  <a:themeElements>
    <a:clrScheme name="VAIA paleta farieb">
      <a:dk1>
        <a:srgbClr val="000000"/>
      </a:dk1>
      <a:lt1>
        <a:srgbClr val="FFFFFF"/>
      </a:lt1>
      <a:dk2>
        <a:srgbClr val="00C5DB"/>
      </a:dk2>
      <a:lt2>
        <a:srgbClr val="1E22AA"/>
      </a:lt2>
      <a:accent1>
        <a:srgbClr val="E10600"/>
      </a:accent1>
      <a:accent2>
        <a:srgbClr val="FF6900"/>
      </a:accent2>
      <a:accent3>
        <a:srgbClr val="4A53B8"/>
      </a:accent3>
      <a:accent4>
        <a:srgbClr val="6FDCE8"/>
      </a:accent4>
      <a:accent5>
        <a:srgbClr val="E04943"/>
      </a:accent5>
      <a:accent6>
        <a:srgbClr val="FF974D"/>
      </a:accent6>
      <a:hlink>
        <a:srgbClr val="293B97"/>
      </a:hlink>
      <a:folHlink>
        <a:srgbClr val="00C5D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ia-prezentacia-v2" id="{E5FA6070-2E9D-4496-A156-F492CA859579}" vid="{16D04083-6C01-4986-9D20-0E64663185F9}"/>
    </a:ext>
  </a:extLst>
</a:theme>
</file>

<file path=ppt/theme/theme3.xml><?xml version="1.0" encoding="utf-8"?>
<a:theme xmlns:a="http://schemas.openxmlformats.org/drawingml/2006/main" name="Grafy layou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ia-prezentacia-v2" id="{E5FA6070-2E9D-4496-A156-F492CA859579}" vid="{7A9B8FA0-3E94-4C3D-B2EF-B66794DAEA0C}"/>
    </a:ext>
  </a:extLst>
</a:theme>
</file>

<file path=ppt/theme/theme4.xml><?xml version="1.0" encoding="utf-8"?>
<a:theme xmlns:a="http://schemas.openxmlformats.org/drawingml/2006/main" name="Vlastný návrh">
  <a:themeElements>
    <a:clrScheme name="VAIA paleta farieb">
      <a:dk1>
        <a:srgbClr val="000000"/>
      </a:dk1>
      <a:lt1>
        <a:srgbClr val="FFFFFF"/>
      </a:lt1>
      <a:dk2>
        <a:srgbClr val="00C5DB"/>
      </a:dk2>
      <a:lt2>
        <a:srgbClr val="1E22AA"/>
      </a:lt2>
      <a:accent1>
        <a:srgbClr val="E10600"/>
      </a:accent1>
      <a:accent2>
        <a:srgbClr val="FF6900"/>
      </a:accent2>
      <a:accent3>
        <a:srgbClr val="4A53B8"/>
      </a:accent3>
      <a:accent4>
        <a:srgbClr val="6FDCE8"/>
      </a:accent4>
      <a:accent5>
        <a:srgbClr val="E04943"/>
      </a:accent5>
      <a:accent6>
        <a:srgbClr val="FF974D"/>
      </a:accent6>
      <a:hlink>
        <a:srgbClr val="293B97"/>
      </a:hlink>
      <a:folHlink>
        <a:srgbClr val="00C5D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Textové">
  <a:themeElements>
    <a:clrScheme name="VAIA paleta farieb">
      <a:dk1>
        <a:srgbClr val="000000"/>
      </a:dk1>
      <a:lt1>
        <a:srgbClr val="FFFFFF"/>
      </a:lt1>
      <a:dk2>
        <a:srgbClr val="00C5DB"/>
      </a:dk2>
      <a:lt2>
        <a:srgbClr val="1E22AA"/>
      </a:lt2>
      <a:accent1>
        <a:srgbClr val="E10600"/>
      </a:accent1>
      <a:accent2>
        <a:srgbClr val="FF6900"/>
      </a:accent2>
      <a:accent3>
        <a:srgbClr val="4A53B8"/>
      </a:accent3>
      <a:accent4>
        <a:srgbClr val="6FDCE8"/>
      </a:accent4>
      <a:accent5>
        <a:srgbClr val="E04943"/>
      </a:accent5>
      <a:accent6>
        <a:srgbClr val="FF974D"/>
      </a:accent6>
      <a:hlink>
        <a:srgbClr val="293B97"/>
      </a:hlink>
      <a:folHlink>
        <a:srgbClr val="00C5D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ia-prezentacia-v2" id="{E5FA6070-2E9D-4496-A156-F492CA859579}" vid="{296C03DC-F49E-40D4-BC91-D17A7D91D1E8}"/>
    </a:ext>
  </a:extLst>
</a:theme>
</file>

<file path=ppt/theme/theme6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cc5c8e5f-d5cf-48c3-9b5f-7b6134728260" xsi:nil="true"/>
    <TaxCatchAll xmlns="421375f5-370a-4650-8fe9-f6faac8af305" xsi:nil="true"/>
    <lcf76f155ced4ddcb4097134ff3c332f xmlns="cc5c8e5f-d5cf-48c3-9b5f-7b6134728260">
      <Terms xmlns="http://schemas.microsoft.com/office/infopath/2007/PartnerControls"/>
    </lcf76f155ced4ddcb4097134ff3c332f>
    <priority xmlns="cc5c8e5f-d5cf-48c3-9b5f-7b6134728260" xsi:nil="true"/>
    <najdolezitejsiefotky xmlns="cc5c8e5f-d5cf-48c3-9b5f-7b6134728260">false</najdolezitejsiefotky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E935AE76EEF24AA10FB5D99CAF32AC" ma:contentTypeVersion="23" ma:contentTypeDescription="Create a new document." ma:contentTypeScope="" ma:versionID="a3cbd271ee3f132e2ce0d05fb8d3f47e">
  <xsd:schema xmlns:xsd="http://www.w3.org/2001/XMLSchema" xmlns:xs="http://www.w3.org/2001/XMLSchema" xmlns:p="http://schemas.microsoft.com/office/2006/metadata/properties" xmlns:ns2="cc5c8e5f-d5cf-48c3-9b5f-7b6134728260" xmlns:ns3="421375f5-370a-4650-8fe9-f6faac8af305" targetNamespace="http://schemas.microsoft.com/office/2006/metadata/properties" ma:root="true" ma:fieldsID="f89a3227033ae6fdcfe607e4f653d94d" ns2:_="" ns3:_="">
    <xsd:import namespace="cc5c8e5f-d5cf-48c3-9b5f-7b6134728260"/>
    <xsd:import namespace="421375f5-370a-4650-8fe9-f6faac8af3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priority" minOccurs="0"/>
                <xsd:element ref="ns2:najdolezitejsiefotk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5c8e5f-d5cf-48c3-9b5f-7b61347282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3470ff6-1c61-4f9e-8c6f-d6853ea7288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3" nillable="true" ma:displayName="Sign-off status" ma:internalName="Sign_x002d_off_x0020_status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priority" ma:index="27" nillable="true" ma:displayName="priority" ma:format="Dropdown" ma:internalName="priority">
      <xsd:simpleType>
        <xsd:restriction base="dms:Choice">
          <xsd:enumeration value="Urcite zahrnut"/>
          <xsd:enumeration value="odporucam"/>
        </xsd:restriction>
      </xsd:simpleType>
    </xsd:element>
    <xsd:element name="najdolezitejsiefotky" ma:index="28" nillable="true" ma:displayName="najdolezitejsie fotky" ma:default="0" ma:description="vybrane najdolezitejsie momenty vaia" ma:format="Dropdown" ma:internalName="najdolezitejsiefotky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375f5-370a-4650-8fe9-f6faac8af30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f71b4cb-9b21-4841-b525-444442b2f5e8}" ma:internalName="TaxCatchAll" ma:showField="CatchAllData" ma:web="421375f5-370a-4650-8fe9-f6faac8af3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EA3650-35A4-452E-BCD9-A893FC6A1E5B}">
  <ds:schemaRefs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terms/"/>
    <ds:schemaRef ds:uri="421375f5-370a-4650-8fe9-f6faac8af305"/>
    <ds:schemaRef ds:uri="cc5c8e5f-d5cf-48c3-9b5f-7b6134728260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08567B7-461F-4766-8F45-A45B2704D9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5c8e5f-d5cf-48c3-9b5f-7b6134728260"/>
    <ds:schemaRef ds:uri="421375f5-370a-4650-8fe9-f6faac8af3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261B1A0-0F3C-4E4D-BE83-BEC155BA6F0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8bee252f-1611-47b9-9239-abb09da5e803}" enabled="0" method="" siteId="{8bee252f-1611-47b9-9239-abb09da5e80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vaia-prezentacia-v3</Template>
  <TotalTime>276</TotalTime>
  <Words>551</Words>
  <Application>Microsoft Office PowerPoint</Application>
  <PresentationFormat>Širokouhlá</PresentationFormat>
  <Paragraphs>164</Paragraphs>
  <Slides>7</Slides>
  <Notes>6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5</vt:i4>
      </vt:variant>
      <vt:variant>
        <vt:lpstr>Nadpisy snímok</vt:lpstr>
      </vt:variant>
      <vt:variant>
        <vt:i4>7</vt:i4>
      </vt:variant>
    </vt:vector>
  </HeadingPairs>
  <TitlesOfParts>
    <vt:vector size="17" baseType="lpstr">
      <vt:lpstr>Source Sans Pro</vt:lpstr>
      <vt:lpstr>Calibri</vt:lpstr>
      <vt:lpstr>Source Sans Pro Black</vt:lpstr>
      <vt:lpstr>Wingdings</vt:lpstr>
      <vt:lpstr>Arial</vt:lpstr>
      <vt:lpstr>Uvádzazie</vt:lpstr>
      <vt:lpstr>Obrázkové</vt:lpstr>
      <vt:lpstr>Grafy layouts</vt:lpstr>
      <vt:lpstr>Vlastný návrh</vt:lpstr>
      <vt:lpstr>1_Textové</vt:lpstr>
      <vt:lpstr>Prezentácia programu PowerPoint</vt:lpstr>
      <vt:lpstr>AKČNÝ PLÁN NS VVaI – Kde sme dnes?</vt:lpstr>
      <vt:lpstr>AKTUALIZÁCIA NS VVaI A AKČNÉHO PLÁNU - PREČO ?</vt:lpstr>
      <vt:lpstr>VÝCHODISKÁ AKTUALIZÁCIE</vt:lpstr>
      <vt:lpstr>OBSAHOVÉ ZAMERANIE </vt:lpstr>
      <vt:lpstr>HARMONOGRAM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KUBOVICS, Michal</dc:creator>
  <cp:lastModifiedBy>Hrozenská Barbora</cp:lastModifiedBy>
  <cp:revision>213</cp:revision>
  <dcterms:created xsi:type="dcterms:W3CDTF">2023-04-14T17:48:30Z</dcterms:created>
  <dcterms:modified xsi:type="dcterms:W3CDTF">2025-06-10T08:15:33Z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0x01010084E935AE76EEF24AA10FB5D99CAF32AC</vt:lpwstr>
  </property>
  <property fmtid="{D5CDD505-2E9C-101B-9397-08002B2CF9AE}" pid="3" name="MediaServiceImageTags">
    <vt:lpwstr/>
  </property>
</Properties>
</file>