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90" r:id="rId5"/>
    <p:sldMasterId id="2147483667" r:id="rId6"/>
    <p:sldMasterId id="2147483694" r:id="rId7"/>
  </p:sldMasterIdLst>
  <p:notesMasterIdLst>
    <p:notesMasterId r:id="rId24"/>
  </p:notesMasterIdLst>
  <p:handoutMasterIdLst>
    <p:handoutMasterId r:id="rId25"/>
  </p:handoutMasterIdLst>
  <p:sldIdLst>
    <p:sldId id="256" r:id="rId8"/>
    <p:sldId id="296" r:id="rId9"/>
    <p:sldId id="336" r:id="rId10"/>
    <p:sldId id="329" r:id="rId11"/>
    <p:sldId id="337" r:id="rId12"/>
    <p:sldId id="330" r:id="rId13"/>
    <p:sldId id="332" r:id="rId14"/>
    <p:sldId id="291" r:id="rId15"/>
    <p:sldId id="287" r:id="rId16"/>
    <p:sldId id="288" r:id="rId17"/>
    <p:sldId id="289" r:id="rId18"/>
    <p:sldId id="333" r:id="rId19"/>
    <p:sldId id="334" r:id="rId20"/>
    <p:sldId id="292" r:id="rId21"/>
    <p:sldId id="335" r:id="rId22"/>
    <p:sldId id="275" r:id="rId23"/>
  </p:sldIdLst>
  <p:sldSz cx="12192000" cy="6858000"/>
  <p:notesSz cx="6858000" cy="9144000"/>
  <p:embeddedFontLst>
    <p:embeddedFont>
      <p:font typeface="Aptos Narrow" panose="020B0004020202020204" pitchFamily="3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Source Sans Pro Black" panose="020B0803030403020204" pitchFamily="34" charset="0"/>
      <p:bold r:id="rId34"/>
      <p:boldItalic r:id="rId35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3EA786-7D7E-D31D-2E11-5252EA6C127C}" name="Procházka Martin" initials="PM" userId="S::martin.prochazka@vlada.gov.sk::b3966125-bb7d-4bc8-94e0-97141c15a5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2AA"/>
    <a:srgbClr val="F47B20"/>
    <a:srgbClr val="00C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redný štýl 3 - 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redný štýl 3 - zvýrazneni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73" autoAdjust="0"/>
  </p:normalViewPr>
  <p:slideViewPr>
    <p:cSldViewPr snapToGrid="0">
      <p:cViewPr varScale="1">
        <p:scale>
          <a:sx n="68" d="100"/>
          <a:sy n="68" d="100"/>
        </p:scale>
        <p:origin x="21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font" Target="fonts/font9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4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ka Daniel" userId="ddfae7e4-de35-4ade-9ca9-d9ac6f28956d" providerId="ADAL" clId="{15F48947-6AD0-41F1-88D9-6D54DBF8B676}"/>
    <pc:docChg chg="modSld">
      <pc:chgData name="Straka Daniel" userId="ddfae7e4-de35-4ade-9ca9-d9ac6f28956d" providerId="ADAL" clId="{15F48947-6AD0-41F1-88D9-6D54DBF8B676}" dt="2025-05-27T06:53:44.791" v="16" actId="14100"/>
      <pc:docMkLst>
        <pc:docMk/>
      </pc:docMkLst>
      <pc:sldChg chg="modSp mod">
        <pc:chgData name="Straka Daniel" userId="ddfae7e4-de35-4ade-9ca9-d9ac6f28956d" providerId="ADAL" clId="{15F48947-6AD0-41F1-88D9-6D54DBF8B676}" dt="2025-05-27T06:53:27.166" v="0" actId="6549"/>
        <pc:sldMkLst>
          <pc:docMk/>
          <pc:sldMk cId="448605098" sldId="287"/>
        </pc:sldMkLst>
        <pc:spChg chg="mod">
          <ac:chgData name="Straka Daniel" userId="ddfae7e4-de35-4ade-9ca9-d9ac6f28956d" providerId="ADAL" clId="{15F48947-6AD0-41F1-88D9-6D54DBF8B676}" dt="2025-05-27T06:53:27.166" v="0" actId="6549"/>
          <ac:spMkLst>
            <pc:docMk/>
            <pc:sldMk cId="448605098" sldId="287"/>
            <ac:spMk id="2" creationId="{8AA57231-436D-A6E6-2DFA-4F120B531E02}"/>
          </ac:spMkLst>
        </pc:spChg>
      </pc:sldChg>
      <pc:sldChg chg="modSp mod">
        <pc:chgData name="Straka Daniel" userId="ddfae7e4-de35-4ade-9ca9-d9ac6f28956d" providerId="ADAL" clId="{15F48947-6AD0-41F1-88D9-6D54DBF8B676}" dt="2025-05-27T06:53:44.791" v="16" actId="14100"/>
        <pc:sldMkLst>
          <pc:docMk/>
          <pc:sldMk cId="1126986183" sldId="288"/>
        </pc:sldMkLst>
        <pc:spChg chg="mod">
          <ac:chgData name="Straka Daniel" userId="ddfae7e4-de35-4ade-9ca9-d9ac6f28956d" providerId="ADAL" clId="{15F48947-6AD0-41F1-88D9-6D54DBF8B676}" dt="2025-05-27T06:53:44.791" v="16" actId="14100"/>
          <ac:spMkLst>
            <pc:docMk/>
            <pc:sldMk cId="1126986183" sldId="288"/>
            <ac:spMk id="3" creationId="{3F0D792D-A8D2-8C1C-9163-0F02809BF9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.sharepoint.com/sites/SVVI_team/Shared%20Documents/General/SVVaI%20UV/02%20Odbor%20programov/01_POO/01_K9/04_V&#221;ZVY/10_HODNOTENIE/Zoznam%20hodnotite&#318;ov%20K9%20a%20K10/Zoznam%20OH_K9%20a%20K10_2024_rozdelen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-my.sharepoint.com/personal/adam_gasparovic_vlada_gov_sk/Documents/Dokumenty/Python/25_itms/INTERN&#201;_Projekty_OPII_VEGA_APVV_P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.sharepoint.com/sites/SVVI_team/Shared%20Documents/General/SVVaI%20UV/03%20Odbor%20anal&#253;z/03_Podklady_Pripomienky/2024_Zahranicni%20hodnotitelia/k9_hodnotenie-trvanie-P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.sharepoint.com/sites/SVVI_team/Shared%20Documents/General/SVVaI%20UV/03%20Odbor%20v&#253;skumn&#253;ch%20a%20inova&#269;n&#253;ch%20polit&#237;k/03_Podklady_Pripomienky/2024_Zahranicni%20hodnotitelia/k9_hodnotenie-trvanie-P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.sharepoint.com/sites/SVVI_team/Shared%20Documents/General/SVVaI%20UV/02%20Odbor%20programov/01_POO/01_K9/04_V&#221;ZVY/10_HODNOTENIE/Formul&#225;re%20sp&#228;tnej%20v&#228;zby%20od%20&#382;iadate&#318;ov%20a%20hodnotite&#318;ov_odpovede/Formul&#225;r%20sp&#228;tnej%20v&#228;zby%20pre%20&#382;iad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.sharepoint.com/sites/SVVI_team/Shared%20Documents/General/SVVaI%20UV/02%20Odbor%20programov/01_POO/01_K9/04_V&#221;ZVY/10_HODNOTENIE/Formul&#225;re%20sp&#228;tnej%20v&#228;zby%20od%20&#382;iadate&#318;ov%20a%20hodnotite&#318;ov_odpovede/Formul&#225;r%20sp&#228;tnej%20v&#228;zby%20pre%20&#382;iad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>
                <a:solidFill>
                  <a:sysClr val="windowText" lastClr="000000"/>
                </a:solidFill>
                <a:latin typeface="Source Sans Pro" panose="020B0503030403020204" pitchFamily="34" charset="0"/>
              </a:rPr>
              <a:t>Zastúpenie</a:t>
            </a:r>
            <a:r>
              <a:rPr lang="sk-SK" baseline="0">
                <a:solidFill>
                  <a:sysClr val="windowText" lastClr="000000"/>
                </a:solidFill>
                <a:latin typeface="Source Sans Pro" panose="020B0503030403020204" pitchFamily="34" charset="0"/>
              </a:rPr>
              <a:t> hodnotiteľov z geografického hľadiska</a:t>
            </a:r>
            <a:endParaRPr lang="sk-SK">
              <a:solidFill>
                <a:sysClr val="windowText" lastClr="000000"/>
              </a:solidFill>
              <a:latin typeface="Source Sans Pro" panose="020B05030304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E22AA"/>
            </a:solidFill>
            <a:ln>
              <a:solidFill>
                <a:srgbClr val="1E22A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'komplet zoznam spolu'!$M$4:$M$14</c:f>
              <c:strCache>
                <c:ptCount val="11"/>
                <c:pt idx="0">
                  <c:v>EÚ</c:v>
                </c:pt>
                <c:pt idx="1">
                  <c:v>SK</c:v>
                </c:pt>
                <c:pt idx="2">
                  <c:v>GB</c:v>
                </c:pt>
                <c:pt idx="3">
                  <c:v>TR</c:v>
                </c:pt>
                <c:pt idx="4">
                  <c:v>CZ</c:v>
                </c:pt>
                <c:pt idx="5">
                  <c:v>Iné</c:v>
                </c:pt>
                <c:pt idx="6">
                  <c:v>RS</c:v>
                </c:pt>
                <c:pt idx="7">
                  <c:v>USA</c:v>
                </c:pt>
                <c:pt idx="8">
                  <c:v>CH</c:v>
                </c:pt>
                <c:pt idx="9">
                  <c:v>IL</c:v>
                </c:pt>
                <c:pt idx="10">
                  <c:v>TN</c:v>
                </c:pt>
              </c:strCache>
            </c:strRef>
          </c:cat>
          <c:val>
            <c:numRef>
              <c:f>'komplet zoznam spolu'!$N$4:$N$14</c:f>
              <c:numCache>
                <c:formatCode>General</c:formatCode>
                <c:ptCount val="11"/>
                <c:pt idx="0">
                  <c:v>465</c:v>
                </c:pt>
                <c:pt idx="1">
                  <c:v>58</c:v>
                </c:pt>
                <c:pt idx="2">
                  <c:v>38</c:v>
                </c:pt>
                <c:pt idx="3">
                  <c:v>26</c:v>
                </c:pt>
                <c:pt idx="4">
                  <c:v>22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0-437D-9272-CCD1F026F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8481792"/>
        <c:axId val="598482272"/>
      </c:barChart>
      <c:catAx>
        <c:axId val="5984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98482272"/>
        <c:crosses val="autoZero"/>
        <c:auto val="1"/>
        <c:lblAlgn val="ctr"/>
        <c:lblOffset val="100"/>
        <c:noMultiLvlLbl val="0"/>
      </c:catAx>
      <c:valAx>
        <c:axId val="59848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98481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Porovnanie!$B$4</c:f>
              <c:strCache>
                <c:ptCount val="1"/>
                <c:pt idx="0">
                  <c:v>VEGA</c:v>
                </c:pt>
              </c:strCache>
              <c:extLst xmlns:c15="http://schemas.microsoft.com/office/drawing/2012/chart"/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Porovnanie!$C$3:$I$3</c:f>
              <c:strCache>
                <c:ptCount val="7"/>
                <c:pt idx="0">
                  <c:v>&lt;100k</c:v>
                </c:pt>
                <c:pt idx="1">
                  <c:v>100-200k</c:v>
                </c:pt>
                <c:pt idx="2">
                  <c:v>200-500k</c:v>
                </c:pt>
                <c:pt idx="3">
                  <c:v>500k-1m</c:v>
                </c:pt>
                <c:pt idx="4">
                  <c:v>1-5m</c:v>
                </c:pt>
                <c:pt idx="5">
                  <c:v>5-10m</c:v>
                </c:pt>
                <c:pt idx="6">
                  <c:v>&gt;10m</c:v>
                </c:pt>
              </c:strCache>
              <c:extLst xmlns:c15="http://schemas.microsoft.com/office/drawing/2012/chart"/>
            </c:strRef>
          </c:cat>
          <c:val>
            <c:numRef>
              <c:f>Porovnanie!$C$4:$I$4</c:f>
              <c:numCache>
                <c:formatCode>#,##0</c:formatCode>
                <c:ptCount val="7"/>
                <c:pt idx="0">
                  <c:v>11731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38B-41F7-AECC-D91F1FFDD7E4}"/>
            </c:ext>
          </c:extLst>
        </c:ser>
        <c:ser>
          <c:idx val="2"/>
          <c:order val="1"/>
          <c:tx>
            <c:strRef>
              <c:f>Porovnanie!$B$5</c:f>
              <c:strCache>
                <c:ptCount val="1"/>
                <c:pt idx="0">
                  <c:v>OP II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Porovnanie!$C$3:$I$3</c:f>
              <c:strCache>
                <c:ptCount val="7"/>
                <c:pt idx="0">
                  <c:v>&lt;100k</c:v>
                </c:pt>
                <c:pt idx="1">
                  <c:v>100-200k</c:v>
                </c:pt>
                <c:pt idx="2">
                  <c:v>200-500k</c:v>
                </c:pt>
                <c:pt idx="3">
                  <c:v>500k-1m</c:v>
                </c:pt>
                <c:pt idx="4">
                  <c:v>1-5m</c:v>
                </c:pt>
                <c:pt idx="5">
                  <c:v>5-10m</c:v>
                </c:pt>
                <c:pt idx="6">
                  <c:v>&gt;10m</c:v>
                </c:pt>
              </c:strCache>
            </c:strRef>
          </c:cat>
          <c:val>
            <c:numRef>
              <c:f>Porovnanie!$C$5:$I$5</c:f>
              <c:numCache>
                <c:formatCode>General</c:formatCode>
                <c:ptCount val="7"/>
                <c:pt idx="0">
                  <c:v>267</c:v>
                </c:pt>
                <c:pt idx="1">
                  <c:v>864</c:v>
                </c:pt>
                <c:pt idx="2">
                  <c:v>476</c:v>
                </c:pt>
                <c:pt idx="3">
                  <c:v>292</c:v>
                </c:pt>
                <c:pt idx="4">
                  <c:v>263</c:v>
                </c:pt>
                <c:pt idx="5">
                  <c:v>32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B-41F7-AECC-D91F1FFDD7E4}"/>
            </c:ext>
          </c:extLst>
        </c:ser>
        <c:ser>
          <c:idx val="3"/>
          <c:order val="2"/>
          <c:tx>
            <c:strRef>
              <c:f>Porovnanie!$B$6</c:f>
              <c:strCache>
                <c:ptCount val="1"/>
                <c:pt idx="0">
                  <c:v>APVV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Porovnanie!$C$3:$I$3</c:f>
              <c:strCache>
                <c:ptCount val="7"/>
                <c:pt idx="0">
                  <c:v>&lt;100k</c:v>
                </c:pt>
                <c:pt idx="1">
                  <c:v>100-200k</c:v>
                </c:pt>
                <c:pt idx="2">
                  <c:v>200-500k</c:v>
                </c:pt>
                <c:pt idx="3">
                  <c:v>500k-1m</c:v>
                </c:pt>
                <c:pt idx="4">
                  <c:v>1-5m</c:v>
                </c:pt>
                <c:pt idx="5">
                  <c:v>5-10m</c:v>
                </c:pt>
                <c:pt idx="6">
                  <c:v>&gt;10m</c:v>
                </c:pt>
              </c:strCache>
            </c:strRef>
          </c:cat>
          <c:val>
            <c:numRef>
              <c:f>Porovnanie!$C$6:$I$6</c:f>
              <c:numCache>
                <c:formatCode>General</c:formatCode>
                <c:ptCount val="7"/>
                <c:pt idx="0">
                  <c:v>185</c:v>
                </c:pt>
                <c:pt idx="1">
                  <c:v>554</c:v>
                </c:pt>
                <c:pt idx="2">
                  <c:v>1185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B-41F7-AECC-D91F1FFDD7E4}"/>
            </c:ext>
          </c:extLst>
        </c:ser>
        <c:ser>
          <c:idx val="0"/>
          <c:order val="3"/>
          <c:tx>
            <c:strRef>
              <c:f>Porovnanie!$B$7</c:f>
              <c:strCache>
                <c:ptCount val="1"/>
                <c:pt idx="0">
                  <c:v>POO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Porovnanie!$C$3:$I$3</c:f>
              <c:strCache>
                <c:ptCount val="7"/>
                <c:pt idx="0">
                  <c:v>&lt;100k</c:v>
                </c:pt>
                <c:pt idx="1">
                  <c:v>100-200k</c:v>
                </c:pt>
                <c:pt idx="2">
                  <c:v>200-500k</c:v>
                </c:pt>
                <c:pt idx="3">
                  <c:v>500k-1m</c:v>
                </c:pt>
                <c:pt idx="4">
                  <c:v>1-5m</c:v>
                </c:pt>
                <c:pt idx="5">
                  <c:v>5-10m</c:v>
                </c:pt>
                <c:pt idx="6">
                  <c:v>&gt;10m</c:v>
                </c:pt>
              </c:strCache>
            </c:strRef>
          </c:cat>
          <c:val>
            <c:numRef>
              <c:f>Porovnanie!$C$7:$I$7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385</c:v>
                </c:pt>
                <c:pt idx="3">
                  <c:v>0</c:v>
                </c:pt>
                <c:pt idx="4">
                  <c:v>82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8B-41F7-AECC-D91F1FFDD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70064464"/>
        <c:axId val="1970062064"/>
        <c:extLst/>
      </c:barChart>
      <c:catAx>
        <c:axId val="197006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1970062064"/>
        <c:crosses val="autoZero"/>
        <c:auto val="1"/>
        <c:lblAlgn val="ctr"/>
        <c:lblOffset val="100"/>
        <c:noMultiLvlLbl val="0"/>
      </c:catAx>
      <c:valAx>
        <c:axId val="1970062064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197006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289590642622E-2"/>
          <c:y val="1.4407585005014665E-2"/>
          <c:w val="0.9694517005753841"/>
          <c:h val="0.733943043544366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Hárok1!$AN$2</c:f>
              <c:strCache>
                <c:ptCount val="1"/>
                <c:pt idx="0">
                  <c:v>Uzavretie výzvy/kola</c:v>
                </c:pt>
              </c:strCache>
            </c:strRef>
          </c:tx>
          <c:spPr>
            <a:solidFill>
              <a:schemeClr val="accent1">
                <a:shade val="53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Hárok1!$AM$3:$AM$6</c:f>
              <c:strCache>
                <c:ptCount val="4"/>
                <c:pt idx="0">
                  <c:v>Výskumná agentúra - POO</c:v>
                </c:pt>
                <c:pt idx="1">
                  <c:v>Výskumná agentúra - EŠIF</c:v>
                </c:pt>
                <c:pt idx="2">
                  <c:v>APVV</c:v>
                </c:pt>
                <c:pt idx="3">
                  <c:v>Horizont Európa</c:v>
                </c:pt>
              </c:strCache>
            </c:strRef>
          </c:cat>
          <c:val>
            <c:numRef>
              <c:f>Hárok1!$AN$3:$AN$6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1-4BB5-8C30-D29C95FA9DC8}"/>
            </c:ext>
          </c:extLst>
        </c:ser>
        <c:ser>
          <c:idx val="1"/>
          <c:order val="1"/>
          <c:tx>
            <c:strRef>
              <c:f>Hárok1!$AO$2</c:f>
              <c:strCache>
                <c:ptCount val="1"/>
                <c:pt idx="0">
                  <c:v>Administratívne hodnotenie</c:v>
                </c:pt>
              </c:strCache>
            </c:strRef>
          </c:tx>
          <c:spPr>
            <a:solidFill>
              <a:schemeClr val="accent1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Hárok1!$AM$3:$AM$6</c:f>
              <c:strCache>
                <c:ptCount val="4"/>
                <c:pt idx="0">
                  <c:v>Výskumná agentúra - POO</c:v>
                </c:pt>
                <c:pt idx="1">
                  <c:v>Výskumná agentúra - EŠIF</c:v>
                </c:pt>
                <c:pt idx="2">
                  <c:v>APVV</c:v>
                </c:pt>
                <c:pt idx="3">
                  <c:v>Horizont Európa</c:v>
                </c:pt>
              </c:strCache>
            </c:strRef>
          </c:cat>
          <c:val>
            <c:numRef>
              <c:f>Hárok1!$AO$3:$AO$6</c:f>
              <c:numCache>
                <c:formatCode>0.00</c:formatCode>
                <c:ptCount val="4"/>
                <c:pt idx="0">
                  <c:v>202.8</c:v>
                </c:pt>
                <c:pt idx="1">
                  <c:v>238.2</c:v>
                </c:pt>
                <c:pt idx="2">
                  <c:v>36.333333333333336</c:v>
                </c:pt>
                <c:pt idx="3">
                  <c:v>17.333333333333332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1-4BB5-8C30-D29C95FA9DC8}"/>
            </c:ext>
          </c:extLst>
        </c:ser>
        <c:ser>
          <c:idx val="2"/>
          <c:order val="2"/>
          <c:tx>
            <c:strRef>
              <c:f>Hárok1!$AP$2</c:f>
              <c:strCache>
                <c:ptCount val="1"/>
                <c:pt idx="0">
                  <c:v>Odborné hodnotenie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Hárok1!$AM$3:$AM$6</c:f>
              <c:strCache>
                <c:ptCount val="4"/>
                <c:pt idx="0">
                  <c:v>Výskumná agentúra - POO</c:v>
                </c:pt>
                <c:pt idx="1">
                  <c:v>Výskumná agentúra - EŠIF</c:v>
                </c:pt>
                <c:pt idx="2">
                  <c:v>APVV</c:v>
                </c:pt>
                <c:pt idx="3">
                  <c:v>Horizont Európa</c:v>
                </c:pt>
              </c:strCache>
            </c:strRef>
          </c:cat>
          <c:val>
            <c:numRef>
              <c:f>Hárok1!$AP$3:$AP$6</c:f>
              <c:numCache>
                <c:formatCode>0.00</c:formatCode>
                <c:ptCount val="4"/>
                <c:pt idx="0">
                  <c:v>64.599999999999994</c:v>
                </c:pt>
                <c:pt idx="1">
                  <c:v>75</c:v>
                </c:pt>
                <c:pt idx="2">
                  <c:v>131.66666666666666</c:v>
                </c:pt>
                <c:pt idx="3">
                  <c:v>56.222222222222221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A1-4BB5-8C30-D29C95FA9DC8}"/>
            </c:ext>
          </c:extLst>
        </c:ser>
        <c:ser>
          <c:idx val="3"/>
          <c:order val="3"/>
          <c:tx>
            <c:strRef>
              <c:f>Hárok1!$AQ$2</c:f>
              <c:strCache>
                <c:ptCount val="1"/>
                <c:pt idx="0">
                  <c:v>Oznámenie výsledkov</c:v>
                </c:pt>
              </c:strCache>
            </c:strRef>
          </c:tx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Hárok1!$AM$3:$AM$6</c:f>
              <c:strCache>
                <c:ptCount val="4"/>
                <c:pt idx="0">
                  <c:v>Výskumná agentúra - POO</c:v>
                </c:pt>
                <c:pt idx="1">
                  <c:v>Výskumná agentúra - EŠIF</c:v>
                </c:pt>
                <c:pt idx="2">
                  <c:v>APVV</c:v>
                </c:pt>
                <c:pt idx="3">
                  <c:v>Horizont Európa</c:v>
                </c:pt>
              </c:strCache>
            </c:strRef>
          </c:cat>
          <c:val>
            <c:numRef>
              <c:f>Hárok1!$AQ$3:$AQ$6</c:f>
              <c:numCache>
                <c:formatCode>0.00</c:formatCode>
                <c:ptCount val="4"/>
                <c:pt idx="0">
                  <c:v>12.8</c:v>
                </c:pt>
                <c:pt idx="1">
                  <c:v>20</c:v>
                </c:pt>
                <c:pt idx="2">
                  <c:v>11</c:v>
                </c:pt>
                <c:pt idx="3">
                  <c:v>66.777777777777771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A1-4BB5-8C30-D29C95FA9DC8}"/>
            </c:ext>
          </c:extLst>
        </c:ser>
        <c:ser>
          <c:idx val="4"/>
          <c:order val="4"/>
          <c:tx>
            <c:strRef>
              <c:f>Hárok1!$AR$2</c:f>
              <c:strCache>
                <c:ptCount val="1"/>
                <c:pt idx="0">
                  <c:v>Podpis zmluvy</c:v>
                </c:pt>
              </c:strCache>
            </c:strRef>
          </c:tx>
          <c:spPr>
            <a:solidFill>
              <a:schemeClr val="accent1">
                <a:tint val="54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Hárok1!$AM$3:$AM$6</c:f>
              <c:strCache>
                <c:ptCount val="4"/>
                <c:pt idx="0">
                  <c:v>Výskumná agentúra - POO</c:v>
                </c:pt>
                <c:pt idx="1">
                  <c:v>Výskumná agentúra - EŠIF</c:v>
                </c:pt>
                <c:pt idx="2">
                  <c:v>APVV</c:v>
                </c:pt>
                <c:pt idx="3">
                  <c:v>Horizont Európa</c:v>
                </c:pt>
              </c:strCache>
            </c:strRef>
          </c:cat>
          <c:val>
            <c:numRef>
              <c:f>Hárok1!$AR$3:$AR$6</c:f>
              <c:numCache>
                <c:formatCode>0.00</c:formatCode>
                <c:ptCount val="4"/>
                <c:pt idx="0">
                  <c:v>51.333333333333336</c:v>
                </c:pt>
                <c:pt idx="1">
                  <c:v>33.799999999999997</c:v>
                </c:pt>
                <c:pt idx="2">
                  <c:v>49.333333333333336</c:v>
                </c:pt>
                <c:pt idx="3">
                  <c:v>75.25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A1-4BB5-8C30-D29C95FA9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654816"/>
        <c:axId val="11651456"/>
      </c:barChart>
      <c:catAx>
        <c:axId val="1165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11651456"/>
        <c:crosses val="autoZero"/>
        <c:auto val="1"/>
        <c:lblAlgn val="ctr"/>
        <c:lblOffset val="100"/>
        <c:noMultiLvlLbl val="0"/>
      </c:catAx>
      <c:valAx>
        <c:axId val="116514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1165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56984795823926E-3"/>
          <c:y val="0.90895260151304613"/>
          <c:w val="0.97621383115945526"/>
          <c:h val="8.0778292419329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79639051741047"/>
          <c:y val="4.9283154121863799E-2"/>
          <c:w val="0.48696305345937713"/>
          <c:h val="0.862279090113735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'Prieskum K9 - VA + MH'!$A$9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3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'Prieskum K9 - VA + MH'!$B$8:$J$8</c:f>
              <c:strCache>
                <c:ptCount val="9"/>
                <c:pt idx="0">
                  <c:v>Boli aspekty v hodnotiacich kritériách dostatočne jasné?</c:v>
                </c:pt>
                <c:pt idx="1">
                  <c:v>Umožnila štruktúra opisu projektu jednoznačné prepojenie medzi jeho rôznymi časťami a hodnotiacimi aspektmi?</c:v>
                </c:pt>
                <c:pt idx="2">
                  <c:v>Vzhľadom na zameranie výzvy, pokrývali hodnotiace kritériá všetky potrebné aspekty?</c:v>
                </c:pt>
                <c:pt idx="3">
                  <c:v>Boli pokyny, ktoré ste dostali, dostatočne zrozumiteľné?</c:v>
                </c:pt>
                <c:pt idx="4">
                  <c:v>Bola metóda prideľovania bodov dostatočne zrozumiteľná?</c:v>
                </c:pt>
                <c:pt idx="5">
                  <c:v>Bol hodnotiaci formulár dostatočne zrozumiteľný?</c:v>
                </c:pt>
                <c:pt idx="6">
                  <c:v>Obdržali ste všetky potrebné dokumenty a informácie vopred?</c:v>
                </c:pt>
                <c:pt idx="7">
                  <c:v>Prebiehal hodnotiaci proces hladko? (napr. práca s e-grantom, podpisovanie zmluvy, komunikácia s prostredníkom, iné)</c:v>
                </c:pt>
                <c:pt idx="8">
                  <c:v>Považujete odmenu za jednotlivé pracovné úlohy za primeranú?</c:v>
                </c:pt>
              </c:strCache>
            </c:strRef>
          </c:cat>
          <c:val>
            <c:numRef>
              <c:f>'Prieskum K9 - VA + MH'!$B$9:$J$9</c:f>
              <c:numCache>
                <c:formatCode>General</c:formatCode>
                <c:ptCount val="9"/>
                <c:pt idx="0">
                  <c:v>13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20</c:v>
                </c:pt>
                <c:pt idx="6">
                  <c:v>8</c:v>
                </c:pt>
                <c:pt idx="7">
                  <c:v>23</c:v>
                </c:pt>
                <c:pt idx="8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A-47FA-9BC8-A1045D55FA2F}"/>
            </c:ext>
          </c:extLst>
        </c:ser>
        <c:ser>
          <c:idx val="1"/>
          <c:order val="1"/>
          <c:tx>
            <c:strRef>
              <c:f>'Prieskum K9 - VA + MH'!$A$10</c:f>
              <c:strCache>
                <c:ptCount val="1"/>
                <c:pt idx="0">
                  <c:v>Áno</c:v>
                </c:pt>
              </c:strCache>
            </c:strRef>
          </c:tx>
          <c:spPr>
            <a:solidFill>
              <a:schemeClr val="accent3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F763C1-F41B-458B-888F-8053C4A4A9EC}" type="CELLRANGE">
                      <a:rPr lang="en-US"/>
                      <a:pPr/>
                      <a:t>[CELLRANGE]</a:t>
                    </a:fld>
                    <a:endParaRPr lang="sk-S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DDA-47FA-9BC8-A1045D55FA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8B8D5A-222B-4C28-BC06-0F7189FBFBEA}" type="CELLRANGE">
                      <a:rPr lang="sk-SK"/>
                      <a:pPr/>
                      <a:t>[CELLRANGE]</a:t>
                    </a:fld>
                    <a:endParaRPr lang="sk-S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DDA-47FA-9BC8-A1045D55FA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6CB3796-2C27-454A-BD19-BC03956C66E3}" type="CELLRANGE">
                      <a:rPr lang="sk-SK"/>
                      <a:pPr/>
                      <a:t>[CELLRANGE]</a:t>
                    </a:fld>
                    <a:endParaRPr lang="sk-S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DDA-47FA-9BC8-A1045D55FA2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D4FF3D-B0E9-4E69-B12A-80D6EC0FD79A}" type="CELLRANGE">
                      <a:rPr lang="sk-SK"/>
                      <a:pPr/>
                      <a:t>[CELLRANGE]</a:t>
                    </a:fld>
                    <a:endParaRPr lang="sk-S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DDA-47FA-9BC8-A1045D55FA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3E6D590-9F60-482E-A063-1C3DCE4A9AD0}" type="CELLRANGE">
                      <a:rPr lang="sk-SK"/>
                      <a:pPr/>
                      <a:t>[CELLRANGE]</a:t>
                    </a:fld>
                    <a:endParaRPr lang="sk-S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DDA-47FA-9BC8-A1045D55FA2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694EA5D-DEB9-44A6-8CD8-8C75DCBDC86B}" type="CELLRANGE">
                      <a:rPr lang="sk-SK"/>
                      <a:pPr/>
                      <a:t>[CELLRANGE]</a:t>
                    </a:fld>
                    <a:endParaRPr lang="sk-S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DDA-47FA-9BC8-A1045D55FA2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3CB340B-EA67-422D-9AA6-C4EDFE5B718A}" type="CELLRANGE">
                      <a:rPr lang="sk-SK"/>
                      <a:pPr/>
                      <a:t>[CELLRANGE]</a:t>
                    </a:fld>
                    <a:endParaRPr lang="sk-S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DDA-47FA-9BC8-A1045D55FA2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412D00F-CBB4-4C8E-A90B-EF833B1715D5}" type="CELLRANGE">
                      <a:rPr lang="sk-SK"/>
                      <a:pPr/>
                      <a:t>[CELLRANGE]</a:t>
                    </a:fld>
                    <a:endParaRPr lang="sk-S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DDA-47FA-9BC8-A1045D55FA2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81B0C69-FD61-49E7-BB8A-BF4DBF3D9938}" type="CELLRANGE">
                      <a:rPr lang="sk-SK"/>
                      <a:pPr/>
                      <a:t>[CELLRANGE]</a:t>
                    </a:fld>
                    <a:endParaRPr lang="sk-SK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DDA-47FA-9BC8-A1045D55F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'Prieskum K9 - VA + MH'!$B$8:$J$8</c:f>
              <c:strCache>
                <c:ptCount val="9"/>
                <c:pt idx="0">
                  <c:v>Boli aspekty v hodnotiacich kritériách dostatočne jasné?</c:v>
                </c:pt>
                <c:pt idx="1">
                  <c:v>Umožnila štruktúra opisu projektu jednoznačné prepojenie medzi jeho rôznymi časťami a hodnotiacimi aspektmi?</c:v>
                </c:pt>
                <c:pt idx="2">
                  <c:v>Vzhľadom na zameranie výzvy, pokrývali hodnotiace kritériá všetky potrebné aspekty?</c:v>
                </c:pt>
                <c:pt idx="3">
                  <c:v>Boli pokyny, ktoré ste dostali, dostatočne zrozumiteľné?</c:v>
                </c:pt>
                <c:pt idx="4">
                  <c:v>Bola metóda prideľovania bodov dostatočne zrozumiteľná?</c:v>
                </c:pt>
                <c:pt idx="5">
                  <c:v>Bol hodnotiaci formulár dostatočne zrozumiteľný?</c:v>
                </c:pt>
                <c:pt idx="6">
                  <c:v>Obdržali ste všetky potrebné dokumenty a informácie vopred?</c:v>
                </c:pt>
                <c:pt idx="7">
                  <c:v>Prebiehal hodnotiaci proces hladko? (napr. práca s e-grantom, podpisovanie zmluvy, komunikácia s prostredníkom, iné)</c:v>
                </c:pt>
                <c:pt idx="8">
                  <c:v>Považujete odmenu za jednotlivé pracovné úlohy za primeranú?</c:v>
                </c:pt>
              </c:strCache>
            </c:strRef>
          </c:cat>
          <c:val>
            <c:numRef>
              <c:f>'Prieskum K9 - VA + MH'!$B$10:$J$10</c:f>
              <c:numCache>
                <c:formatCode>General</c:formatCode>
                <c:ptCount val="9"/>
                <c:pt idx="0">
                  <c:v>339</c:v>
                </c:pt>
                <c:pt idx="1">
                  <c:v>345</c:v>
                </c:pt>
                <c:pt idx="2">
                  <c:v>348</c:v>
                </c:pt>
                <c:pt idx="3">
                  <c:v>347</c:v>
                </c:pt>
                <c:pt idx="4">
                  <c:v>342</c:v>
                </c:pt>
                <c:pt idx="5">
                  <c:v>332</c:v>
                </c:pt>
                <c:pt idx="6">
                  <c:v>344</c:v>
                </c:pt>
                <c:pt idx="7">
                  <c:v>329</c:v>
                </c:pt>
                <c:pt idx="8">
                  <c:v>301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'Prieskum K9 - iba VA'!$B$11:$J$11</c15:f>
                <c15:dlblRangeCache>
                  <c:ptCount val="9"/>
                  <c:pt idx="0">
                    <c:v>97%</c:v>
                  </c:pt>
                  <c:pt idx="1">
                    <c:v>98%</c:v>
                  </c:pt>
                  <c:pt idx="2">
                    <c:v>99%</c:v>
                  </c:pt>
                  <c:pt idx="3">
                    <c:v>99%</c:v>
                  </c:pt>
                  <c:pt idx="4">
                    <c:v>97%</c:v>
                  </c:pt>
                  <c:pt idx="5">
                    <c:v>95%</c:v>
                  </c:pt>
                  <c:pt idx="6">
                    <c:v>98%</c:v>
                  </c:pt>
                  <c:pt idx="7">
                    <c:v>93%</c:v>
                  </c:pt>
                  <c:pt idx="8">
                    <c:v>88%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EDDA-47FA-9BC8-A1045D55F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654816"/>
        <c:axId val="11651456"/>
      </c:barChart>
      <c:catAx>
        <c:axId val="11654816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sk-SK"/>
          </a:p>
        </c:txPr>
        <c:crossAx val="11651456"/>
        <c:crosses val="autoZero"/>
        <c:auto val="1"/>
        <c:lblAlgn val="ctr"/>
        <c:lblOffset val="100"/>
        <c:noMultiLvlLbl val="0"/>
      </c:catAx>
      <c:valAx>
        <c:axId val="11651456"/>
        <c:scaling>
          <c:orientation val="maxMin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1165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557928962989984"/>
          <c:y val="0.924396095344583"/>
          <c:w val="0.11061918169072582"/>
          <c:h val="5.3627590075027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Source Sans Pro" panose="020B0503030403020204" pitchFamily="34" charset="0"/>
          <a:ea typeface="Source Sans Pro" panose="020B0503030403020204" pitchFamily="34" charset="0"/>
        </a:defRPr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'[Formulár spätnej väzby pre žiadateľov v Komponente 9 1.xlsx]Hárok1'!$B$24</c:f>
              <c:strCache>
                <c:ptCount val="1"/>
                <c:pt idx="0">
                  <c:v>Ako by ste zhodnotili celkový priebeh podávania žiadosti a odborného hodnotenia projektov v komponente 9 POO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F9-4C75-BF34-95CEE1D8F3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F9-4C75-BF34-95CEE1D8F3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F9-4C75-BF34-95CEE1D8F3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F9-4C75-BF34-95CEE1D8F32C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'[Formulár spätnej väzby pre žiadateľov v Komponente 9 1.xlsx]Hárok1'!$A$25:$A$28</c:f>
              <c:strCache>
                <c:ptCount val="4"/>
                <c:pt idx="0">
                  <c:v>Veľmi spokojný</c:v>
                </c:pt>
                <c:pt idx="1">
                  <c:v>Spokojný</c:v>
                </c:pt>
                <c:pt idx="2">
                  <c:v>Neutrálne</c:v>
                </c:pt>
                <c:pt idx="3">
                  <c:v>Veľmi nespokojný</c:v>
                </c:pt>
              </c:strCache>
            </c:strRef>
          </c:cat>
          <c:val>
            <c:numRef>
              <c:f>'[Formulár spätnej väzby pre žiadateľov v Komponente 9 1.xlsx]Hárok1'!$B$25:$B$28</c:f>
              <c:numCache>
                <c:formatCode>General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F9-4C75-BF34-95CEE1D8F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'[Formulár spätnej väzby pre žiadateľov v Komponente 9 1.xlsx]Hárok1'!$B$34</c:f>
              <c:strCache>
                <c:ptCount val="1"/>
                <c:pt idx="0">
                  <c:v>Nová škála bodovania projektov (5 bodov v každom kritériu a spolu 15 bodov za žiadosť)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DE-4279-93C2-6B3D3AFBBB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DE-4279-93C2-6B3D3AFBBB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DE-4279-93C2-6B3D3AFBBB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DE-4279-93C2-6B3D3AFBBB09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'[Formulár spätnej väzby pre žiadateľov v Komponente 9 1.xlsx]Hárok1'!$A$35:$A$38</c:f>
              <c:strCache>
                <c:ptCount val="4"/>
                <c:pt idx="0">
                  <c:v>Veľmi spokojný</c:v>
                </c:pt>
                <c:pt idx="1">
                  <c:v>Spokojný</c:v>
                </c:pt>
                <c:pt idx="2">
                  <c:v>Neutrálne</c:v>
                </c:pt>
                <c:pt idx="3">
                  <c:v>Nespokojný</c:v>
                </c:pt>
              </c:strCache>
            </c:strRef>
          </c:cat>
          <c:val>
            <c:numRef>
              <c:f>'[Formulár spätnej väzby pre žiadateľov v Komponente 9 1.xlsx]Hárok1'!$B$35:$B$38</c:f>
              <c:numCache>
                <c:formatCode>General</c:formatCode>
                <c:ptCount val="4"/>
                <c:pt idx="0">
                  <c:v>13</c:v>
                </c:pt>
                <c:pt idx="1">
                  <c:v>39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9-4163-8D91-1084B445C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Predkladanie príloh (opis projektu, rozpočet) v anglickom jazyku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'[Formulár spätnej väzby pre žiadateľov v Komponente 9 1.xlsx]Hárok1'!$B$44</c:f>
              <c:strCache>
                <c:ptCount val="1"/>
                <c:pt idx="0">
                  <c:v>Predkladanie príloh (opis projektu, rozpočet) v anglickom jazyku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04-445F-ADC2-60D1456F0C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04-445F-ADC2-60D1456F0C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04-445F-ADC2-60D1456F0C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04-445F-ADC2-60D1456F0CF6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'[Formulár spätnej väzby pre žiadateľov v Komponente 9 1.xlsx]Hárok1'!$A$45:$A$48</c:f>
              <c:strCache>
                <c:ptCount val="4"/>
                <c:pt idx="0">
                  <c:v>Veľmi spokojný</c:v>
                </c:pt>
                <c:pt idx="1">
                  <c:v>Spokojný</c:v>
                </c:pt>
                <c:pt idx="2">
                  <c:v>Neutrálne</c:v>
                </c:pt>
                <c:pt idx="3">
                  <c:v>Veľmi nespokojný</c:v>
                </c:pt>
              </c:strCache>
            </c:strRef>
          </c:cat>
          <c:val>
            <c:numRef>
              <c:f>'[Formulár spätnej väzby pre žiadateľov v Komponente 9 1.xlsx]Hárok1'!$B$45:$B$48</c:f>
              <c:numCache>
                <c:formatCode>General</c:formatCode>
                <c:ptCount val="4"/>
                <c:pt idx="0">
                  <c:v>20</c:v>
                </c:pt>
                <c:pt idx="1">
                  <c:v>33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04-445F-ADC2-60D1456F0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4166666666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'[Formulár spätnej väzby pre žiadateľov v Komponente 9 1.xlsx]Hárok1'!$B$52</c:f>
              <c:strCache>
                <c:ptCount val="1"/>
                <c:pt idx="0">
                  <c:v>Zavedenie medzinárodného hodnotenia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1-4C77-8B98-D61A241415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1-4C77-8B98-D61A241415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B1-4C77-8B98-D61A241415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B1-4C77-8B98-D61A241415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B1-4C77-8B98-D61A2414158B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'[Formulár spätnej väzby pre žiadateľov v Komponente 9 1.xlsx]Hárok1'!$A$53:$A$57</c:f>
              <c:strCache>
                <c:ptCount val="5"/>
                <c:pt idx="0">
                  <c:v>Veľmi spokojný</c:v>
                </c:pt>
                <c:pt idx="1">
                  <c:v>Spokojný</c:v>
                </c:pt>
                <c:pt idx="2">
                  <c:v>Neutrálne</c:v>
                </c:pt>
                <c:pt idx="3">
                  <c:v>Nespokojný</c:v>
                </c:pt>
                <c:pt idx="4">
                  <c:v>Veľmi nespokojný</c:v>
                </c:pt>
              </c:strCache>
            </c:strRef>
          </c:cat>
          <c:val>
            <c:numRef>
              <c:f>'[Formulár spätnej väzby pre žiadateľov v Komponente 9 1.xlsx]Hárok1'!$B$53:$B$57</c:f>
              <c:numCache>
                <c:formatCode>General</c:formatCode>
                <c:ptCount val="5"/>
                <c:pt idx="0">
                  <c:v>29</c:v>
                </c:pt>
                <c:pt idx="1">
                  <c:v>30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B1-4C77-8B98-D61A24141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0.06635</cdr:x>
      <cdr:y>0</cdr:y>
    </cdr:from>
    <cdr:to>
      <cdr:x>0.1423</cdr:x>
      <cdr:y>0.07474</cdr:y>
    </cdr:to>
    <cdr:sp macro="" textlink="">
      <cdr:nvSpPr>
        <cdr:cNvPr id="2" name="Bublina reči: obdĺžnik so zaoblenými rohmi 1">
          <a:extLst xmlns:a="http://schemas.openxmlformats.org/drawingml/2006/main">
            <a:ext uri="{FF2B5EF4-FFF2-40B4-BE49-F238E27FC236}">
              <a16:creationId xmlns:a16="http://schemas.microsoft.com/office/drawing/2014/main" id="{5924C876-A198-12C5-5C9B-C215605BD639}"/>
            </a:ext>
          </a:extLst>
        </cdr:cNvPr>
        <cdr:cNvSpPr/>
      </cdr:nvSpPr>
      <cdr:spPr>
        <a:xfrm xmlns:a="http://schemas.openxmlformats.org/drawingml/2006/main">
          <a:off x="555132" y="0"/>
          <a:ext cx="635482" cy="344520"/>
        </a:xfrm>
        <a:prstGeom xmlns:a="http://schemas.openxmlformats.org/drawingml/2006/main" prst="wedgeRoundRect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sk-SK" sz="12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11731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42F2EE4-043B-F8E4-B90B-6E25F9EEF9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63362B2-1DB7-9F06-94BA-3AC8502DC1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4ADF8-9716-4A89-B1EF-D3CC1F51B976}" type="datetime1">
              <a: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27. 5. 2025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9301B8A-CDD4-EF37-E7BB-FDFC30ADA69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2EE08F9-F95E-DA39-E3BF-756B111449B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55229E-81B4-4FFA-945A-6FD444F9C837}" type="slidenum">
              <a:t>‹#›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45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453FF-663A-423C-BA76-06B39523E2AD}" type="datetimeFigureOut">
              <a:rPr lang="sk-SK" smtClean="0"/>
              <a:t>27. 5. 2025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4F19-69EB-427E-877D-6EB3BD7255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00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3.4.2025 sme mali workshop so sprostredkovateľmi (MH SR, VA, </a:t>
            </a:r>
            <a:r>
              <a:rPr lang="sk-SK" dirty="0" err="1"/>
              <a:t>MŠVVaM</a:t>
            </a:r>
            <a:r>
              <a:rPr lang="sk-SK" dirty="0"/>
              <a:t> SR) a MIRRI, MZ SR a APVV k výmene skúseností s hodnotením.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83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Rozdiel aspoň 2 body v jednom kritériu o minimálne dvoch hodnotiteľov. </a:t>
            </a:r>
          </a:p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470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/>
              <a:t>Plán obnovy a odolnosti – K9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b="0" dirty="0"/>
              <a:t>Reforma hodnotenia sa zameria na zvýšenie využívania panelov a zahraničných hodnotiteľov a na postupné zefektívnenie administratívnych postupov.</a:t>
            </a:r>
          </a:p>
          <a:p>
            <a:endParaRPr lang="sk-S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i="0" u="none" strike="noStrike" kern="1200" cap="none" spc="0" baseline="0" dirty="0">
                <a:solidFill>
                  <a:srgbClr val="00C5DB"/>
                </a:solidFill>
                <a:uFillTx/>
                <a:latin typeface="Source Sans Pro" pitchFamily="34"/>
                <a:ea typeface="Source Sans Pro" pitchFamily="34"/>
              </a:rPr>
              <a:t>Národná stratégia</a:t>
            </a:r>
            <a:r>
              <a:rPr lang="sk-SK" sz="1200" b="1" i="0" u="none" strike="noStrike" kern="1200" cap="none" spc="0" dirty="0">
                <a:solidFill>
                  <a:srgbClr val="00C5DB"/>
                </a:solidFill>
                <a:uFillTx/>
                <a:latin typeface="Source Sans Pro" pitchFamily="34"/>
                <a:ea typeface="Source Sans Pro" pitchFamily="34"/>
              </a:rPr>
              <a:t> výskumu, vývoja a inovácií 2030</a:t>
            </a:r>
            <a:endParaRPr lang="da-DK" sz="1200" b="1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dirty="0"/>
              <a:t>VAIA zaistí vyššiu transparentnosť výberu projektov. Na tento účel pripraví jednotnú záväznú metodiku pre všetky typy výziev vo výskume, vývoji a inováciách a navrhne úpravu legislatívy tak, aby túto metodiku bolo možné aplikovať v praxi. </a:t>
            </a:r>
            <a:r>
              <a:rPr lang="sk-SK" b="1" dirty="0"/>
              <a:t>Metodika zjednotí formu výziev a zjednoduší procesy po vzore rámcového programu EÚ pre výskum a inovácie</a:t>
            </a:r>
            <a:r>
              <a:rPr lang="sk-SK" dirty="0"/>
              <a:t>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dirty="0"/>
              <a:t>Škála hodnotenia projektov bude mať menej stupňov, keďže príliš jemné stupnice podľa výskumu podhodnocujú inovatívne projekty.</a:t>
            </a:r>
            <a:endParaRPr lang="sk-SK" sz="14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  <a:ea typeface="Source Sans Pro" pitchFamily="34"/>
            </a:endParaRPr>
          </a:p>
          <a:p>
            <a:endParaRPr lang="sk-S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i="0" u="none" strike="noStrike" kern="1200" cap="none" spc="0" baseline="0" dirty="0">
                <a:solidFill>
                  <a:srgbClr val="00C5DB"/>
                </a:solidFill>
                <a:uFillTx/>
                <a:latin typeface="Source Sans Pro" pitchFamily="34"/>
                <a:ea typeface="Source Sans Pro" pitchFamily="34"/>
              </a:rPr>
              <a:t>Princípy</a:t>
            </a:r>
            <a:r>
              <a:rPr lang="sk-SK" sz="1200" b="1" i="0" u="none" strike="noStrike" kern="1200" cap="none" spc="0" dirty="0">
                <a:solidFill>
                  <a:srgbClr val="00C5DB"/>
                </a:solidFill>
                <a:uFillTx/>
                <a:latin typeface="Source Sans Pro" pitchFamily="34"/>
                <a:ea typeface="Source Sans Pro" pitchFamily="34"/>
              </a:rPr>
              <a:t> grantovej podpory – ÚHP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dirty="0"/>
              <a:t>Syntéza najlepšej praxe v procese prípravy výziev, podávania a hodnotenia projektov v oblasti VVI</a:t>
            </a:r>
            <a:endParaRPr lang="sk-SK" sz="14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  <a:ea typeface="Source Sans Pro" pitchFamily="34"/>
            </a:endParaRPr>
          </a:p>
          <a:p>
            <a:endParaRPr lang="sk-S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baseline="0" dirty="0">
                <a:solidFill>
                  <a:srgbClr val="00C5DB"/>
                </a:solidFill>
                <a:latin typeface="Source Sans Pro" pitchFamily="34"/>
                <a:ea typeface="Source Sans Pro" pitchFamily="34"/>
              </a:rPr>
              <a:t>Odporúčania OECD k efektívnejšiemu využívaniu fondov na </a:t>
            </a:r>
            <a:r>
              <a:rPr lang="sk-SK" sz="1200" b="1" baseline="0" dirty="0" err="1">
                <a:solidFill>
                  <a:srgbClr val="00C5DB"/>
                </a:solidFill>
                <a:latin typeface="Source Sans Pro" pitchFamily="34"/>
                <a:ea typeface="Source Sans Pro" pitchFamily="34"/>
              </a:rPr>
              <a:t>VaI</a:t>
            </a:r>
            <a:endParaRPr lang="sk-SK" sz="1200" b="1" baseline="0" dirty="0">
              <a:solidFill>
                <a:srgbClr val="00C5DB"/>
              </a:solidFill>
              <a:latin typeface="Source Sans Pro" pitchFamily="34"/>
              <a:ea typeface="Source Sans Pro" pitchFamily="34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dirty="0"/>
              <a:t>Analýza OECD k zlepšeniu implementácia ŠF na VVI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dirty="0"/>
              <a:t>Zlepšenie odmeňovania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/>
              <a:t>Zahraniční hodnotitelia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i="0" u="none" strike="noStrike" kern="1200" cap="none" spc="0" baseline="0" dirty="0">
                <a:solidFill>
                  <a:srgbClr val="00C5DB"/>
                </a:solidFill>
                <a:uFillTx/>
                <a:latin typeface="Source Sans Pro" pitchFamily="34"/>
                <a:ea typeface="Source Sans Pro" pitchFamily="34"/>
              </a:rPr>
              <a:t>Zákon č. 172/2005 </a:t>
            </a:r>
            <a:r>
              <a:rPr lang="sk-SK" sz="1200" b="1" i="0" u="none" strike="noStrike" kern="1200" cap="none" spc="0" baseline="0" dirty="0" err="1">
                <a:solidFill>
                  <a:srgbClr val="00C5DB"/>
                </a:solidFill>
                <a:uFillTx/>
                <a:latin typeface="Source Sans Pro" pitchFamily="34"/>
                <a:ea typeface="Source Sans Pro" pitchFamily="34"/>
              </a:rPr>
              <a:t>Z.z</a:t>
            </a:r>
            <a:r>
              <a:rPr lang="sk-SK" sz="1200" b="1" i="0" u="none" strike="noStrike" kern="1200" cap="none" spc="0" baseline="0" dirty="0">
                <a:solidFill>
                  <a:srgbClr val="00C5DB"/>
                </a:solidFill>
                <a:uFillTx/>
                <a:latin typeface="Source Sans Pro" pitchFamily="34"/>
                <a:ea typeface="Source Sans Pro" pitchFamily="34"/>
              </a:rPr>
              <a:t>.</a:t>
            </a:r>
            <a:r>
              <a:rPr lang="sk-SK" sz="1200" b="1" i="0" u="none" strike="noStrike" kern="1200" cap="none" spc="0" dirty="0">
                <a:solidFill>
                  <a:srgbClr val="00C5DB"/>
                </a:solidFill>
                <a:uFillTx/>
                <a:latin typeface="Source Sans Pro" pitchFamily="34"/>
                <a:ea typeface="Source Sans Pro" pitchFamily="34"/>
              </a:rPr>
              <a:t> o štátnej podpore </a:t>
            </a:r>
            <a:r>
              <a:rPr lang="sk-SK" sz="1200" b="1" i="0" u="none" strike="noStrike" kern="1200" cap="none" spc="0" dirty="0" err="1">
                <a:solidFill>
                  <a:srgbClr val="00C5DB"/>
                </a:solidFill>
                <a:uFillTx/>
                <a:latin typeface="Source Sans Pro" pitchFamily="34"/>
                <a:ea typeface="Source Sans Pro" pitchFamily="34"/>
              </a:rPr>
              <a:t>VaV</a:t>
            </a:r>
            <a:endParaRPr lang="da-DK" sz="1200" b="1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/>
              <a:t>Povinné hodnotenie projektov nad 200k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/>
              <a:t>Panely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523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A09CE-3219-FFC0-2766-DA4295535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DED6D82-6EAC-AB60-F4D8-6859F9C2F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19EEF25-7ED0-9B3F-6312-D5F0D89AF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Číselník kľúčových slov – 640</a:t>
            </a:r>
          </a:p>
          <a:p>
            <a:r>
              <a:rPr lang="sk-SK" dirty="0"/>
              <a:t>16 255 – Tabuľka expertov, ktorú sme v základných parametroch využívali, ak sa nenašiel expert, tak sa využívala priamo databáza EK</a:t>
            </a:r>
          </a:p>
          <a:p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chemeClr val="tx1"/>
                </a:solidFill>
              </a:rPr>
              <a:t>Využívali sa hodnotitelia, ktorí majú skúsenosti s hodnotením projektov Horizontu Európa, resp. rámcových programov EÚ.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chemeClr val="tx1"/>
                </a:solidFill>
              </a:rPr>
              <a:t>Zabezpečili sa medzinárodní experti na jednotlivé oblasti </a:t>
            </a:r>
            <a:r>
              <a:rPr lang="sk-SK" b="0" dirty="0" err="1">
                <a:solidFill>
                  <a:schemeClr val="tx1"/>
                </a:solidFill>
              </a:rPr>
              <a:t>VaI</a:t>
            </a:r>
            <a:r>
              <a:rPr lang="sk-SK" b="0" dirty="0">
                <a:solidFill>
                  <a:schemeClr val="tx1"/>
                </a:solidFill>
              </a:rPr>
              <a:t> (kľúčové slová)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45476D7-307A-E4C1-C059-F2F34535D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731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Ide o výzvy z Komponentu 9</a:t>
            </a:r>
          </a:p>
          <a:p>
            <a:r>
              <a:rPr lang="sk-SK"/>
              <a:t>+I2 K10 – Diaspóra</a:t>
            </a:r>
          </a:p>
          <a:p>
            <a:r>
              <a:rPr lang="sk-SK"/>
              <a:t>+I17 – digitalizácia</a:t>
            </a:r>
          </a:p>
          <a:p>
            <a:r>
              <a:rPr lang="sk-SK"/>
              <a:t>Pri </a:t>
            </a:r>
            <a:r>
              <a:rPr lang="sk-SK" err="1"/>
              <a:t>matching</a:t>
            </a:r>
            <a:r>
              <a:rPr lang="sk-SK"/>
              <a:t> grantoch – 4 kolá hodnotenia</a:t>
            </a:r>
          </a:p>
          <a:p>
            <a:r>
              <a:rPr lang="sk-SK"/>
              <a:t>Slovensko – české malo byť aj pri ERC </a:t>
            </a:r>
            <a:r>
              <a:rPr lang="sk-SK" err="1"/>
              <a:t>visiting</a:t>
            </a:r>
            <a:r>
              <a:rPr lang="sk-SK"/>
              <a:t> grantoch, ale neprišla žiadna žiadosť, takže reálne 3 výzvy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828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2666D-D1DF-CF3D-5ED8-79B51EDCE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C7FAE66-77F9-27A3-B781-DCE79A8D9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F9F8D46-3AD2-013E-14DF-798B2F168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Pri hodnotení 3 hodnotiteľmi sa museli zhodnúť v každom z kritérií minimálne 2. V prípade ak sa jeden z 3 nezhodol, tak sa jeho hodnotenie nebralo do úvahy. Vylučovali sa tak extrémne prípady, znamenalo to však tiež, že prichádzal k vysokej úspešnosti. </a:t>
            </a:r>
          </a:p>
          <a:p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Bez odborného hodnotenia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Dvojicou hodnotiteľov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Trojicou hodnotiteľov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Trojicou hodnotiteľov + konsenzus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Trojicou hodnotiteľov + panel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7A48C20-8176-BD6C-4264-37289D737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952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TIKY – zahraničné hodnotenie + panel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27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02090-E7AA-8218-2B5D-314D89933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4ACD77D-3A67-BB54-28BB-8C673E5CA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AB2E2E8-DF84-3F05-7BEA-01A630C39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Rozdiel aspoň 2 body v jednom kritériu o minimálne dvoch hodnotiteľov. </a:t>
            </a:r>
          </a:p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D84CAEA-5FBD-7598-3F7C-078C0029D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2126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085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76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7">
            <a:extLst>
              <a:ext uri="{FF2B5EF4-FFF2-40B4-BE49-F238E27FC236}">
                <a16:creationId xmlns:a16="http://schemas.microsoft.com/office/drawing/2014/main" id="{C96311AA-F124-6274-DB0A-6CAC1857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944" y="3725705"/>
            <a:ext cx="1525071" cy="15314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3">
            <a:extLst>
              <a:ext uri="{FF2B5EF4-FFF2-40B4-BE49-F238E27FC236}">
                <a16:creationId xmlns:a16="http://schemas.microsoft.com/office/drawing/2014/main" id="{683743E2-3C21-9E1C-8350-D98B6FF58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635" y="5266707"/>
            <a:ext cx="1603993" cy="9611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5">
            <a:extLst>
              <a:ext uri="{FF2B5EF4-FFF2-40B4-BE49-F238E27FC236}">
                <a16:creationId xmlns:a16="http://schemas.microsoft.com/office/drawing/2014/main" id="{2A98B85A-3070-55E0-94BF-F5C887A88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371" y="645082"/>
            <a:ext cx="1361696" cy="12726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7">
            <a:extLst>
              <a:ext uri="{FF2B5EF4-FFF2-40B4-BE49-F238E27FC236}">
                <a16:creationId xmlns:a16="http://schemas.microsoft.com/office/drawing/2014/main" id="{E9C39B7B-A674-7292-9294-D3508D407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5833" y="2707484"/>
            <a:ext cx="565217" cy="571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7203933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Ďakuje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3">
            <a:extLst>
              <a:ext uri="{FF2B5EF4-FFF2-40B4-BE49-F238E27FC236}">
                <a16:creationId xmlns:a16="http://schemas.microsoft.com/office/drawing/2014/main" id="{6D8C84B3-5996-367F-8500-CB602A3A3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891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7">
            <a:extLst>
              <a:ext uri="{FF2B5EF4-FFF2-40B4-BE49-F238E27FC236}">
                <a16:creationId xmlns:a16="http://schemas.microsoft.com/office/drawing/2014/main" id="{0662C47D-1630-FFF7-69FE-610FE905C371}"/>
              </a:ext>
            </a:extLst>
          </p:cNvPr>
          <p:cNvSpPr txBox="1"/>
          <p:nvPr userDrawn="1"/>
        </p:nvSpPr>
        <p:spPr>
          <a:xfrm>
            <a:off x="1036316" y="3168176"/>
            <a:ext cx="7000244" cy="1877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750" b="1" i="0" u="none" strike="noStrike" kern="1200" cap="none" spc="0" baseline="0">
                <a:solidFill>
                  <a:srgbClr val="FFFFFF"/>
                </a:solidFill>
                <a:uFillTx/>
                <a:latin typeface="Source Sans Pro" pitchFamily="34"/>
                <a:ea typeface="Source Sans Pro" pitchFamily="34"/>
              </a:rPr>
              <a:t>ĎAKUJEME ZA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5750" b="1" i="0" u="none" strike="noStrike" kern="1200" cap="none" spc="0" baseline="0">
                <a:solidFill>
                  <a:srgbClr val="FFFFFF"/>
                </a:solidFill>
                <a:uFillTx/>
                <a:latin typeface="Source Sans Pro" pitchFamily="34"/>
                <a:ea typeface="Source Sans Pro" pitchFamily="34"/>
              </a:rPr>
              <a:t>POZORNOSŤ</a:t>
            </a:r>
          </a:p>
        </p:txBody>
      </p:sp>
    </p:spTree>
    <p:extLst>
      <p:ext uri="{BB962C8B-B14F-4D97-AF65-F5344CB8AC3E}">
        <p14:creationId xmlns:p14="http://schemas.microsoft.com/office/powerpoint/2010/main" val="40251103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40055479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127000" indent="0">
              <a:buNone/>
              <a:defRPr sz="2000" b="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5672809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746D14B0-DE5C-7AE4-835D-7C6A227FF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6">
            <a:extLst>
              <a:ext uri="{FF2B5EF4-FFF2-40B4-BE49-F238E27FC236}">
                <a16:creationId xmlns:a16="http://schemas.microsoft.com/office/drawing/2014/main" id="{4938C611-53A6-6202-A905-3949C389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11CC016-FB82-A240-1CDA-1F2CE3035F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ČASTI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88669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08791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značka/gesto&#10;&#10;Automaticky generovaný popis">
            <a:extLst>
              <a:ext uri="{FF2B5EF4-FFF2-40B4-BE49-F238E27FC236}">
                <a16:creationId xmlns:a16="http://schemas.microsoft.com/office/drawing/2014/main" id="{307BFE13-8B54-B967-993D-EB8EA90C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36" y="227215"/>
            <a:ext cx="5060164" cy="640357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D8DE58D2-B81A-B0E6-7401-559A18F8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6490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8">
            <a:extLst>
              <a:ext uri="{FF2B5EF4-FFF2-40B4-BE49-F238E27FC236}">
                <a16:creationId xmlns:a16="http://schemas.microsoft.com/office/drawing/2014/main" id="{7B8FDD32-1DB3-E1C6-28B1-4A02C1CEA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BC7D6EC0-38FD-1CF5-5D22-4863AA13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017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lokTextu 10">
            <a:extLst>
              <a:ext uri="{FF2B5EF4-FFF2-40B4-BE49-F238E27FC236}">
                <a16:creationId xmlns:a16="http://schemas.microsoft.com/office/drawing/2014/main" id="{69F0E741-82B4-EB0F-EC2C-3AF78101BF87}"/>
              </a:ext>
            </a:extLst>
          </p:cNvPr>
          <p:cNvSpPr txBox="1"/>
          <p:nvPr/>
        </p:nvSpPr>
        <p:spPr>
          <a:xfrm>
            <a:off x="2360953" y="3076736"/>
            <a:ext cx="7491706" cy="800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4600" b="1" i="0" u="none" strike="noStrike" kern="1200" cap="none" spc="0" baseline="0">
              <a:solidFill>
                <a:srgbClr val="FFFFFF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6" name="Nadpis 16">
            <a:extLst>
              <a:ext uri="{FF2B5EF4-FFF2-40B4-BE49-F238E27FC236}">
                <a16:creationId xmlns:a16="http://schemas.microsoft.com/office/drawing/2014/main" id="{B3CA03C6-451B-032A-AC74-D7E207DA3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635" y="3096350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k-SK" sz="4600" b="1" i="0" u="none" strike="noStrike" cap="none" spc="0" baseline="0">
                <a:solidFill>
                  <a:srgbClr val="FFFFFF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6825780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16689"/>
            <a:ext cx="11876190" cy="15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43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1113929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979028"/>
            <a:ext cx="8721673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4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791928"/>
            <a:ext cx="11876190" cy="1527858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BF79DC8-260B-9877-9C84-603B9893E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6788" y="3263900"/>
            <a:ext cx="8721222" cy="925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255094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6000" y="1600655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OBRÁZOK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220976CC-ABF2-5A09-6D12-FBAA78F88F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000" y="4983001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A523895-4188-5012-91C6-0CEE50488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000" y="5622048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43548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1521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152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152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2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4049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2973D67-7489-99E2-1122-4563544F7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405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FDE521BF-0B82-BF6D-3129-B54A2058E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405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98902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27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27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27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4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213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EC55515E-2D76-6A96-07FB-F083F8443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70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2" name="Zástupný objekt pre obrázok 7">
            <a:extLst>
              <a:ext uri="{FF2B5EF4-FFF2-40B4-BE49-F238E27FC236}">
                <a16:creationId xmlns:a16="http://schemas.microsoft.com/office/drawing/2014/main" id="{430A7C70-5738-8E97-F369-F242705894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856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AC741B83-57AC-8A89-E853-88FCF242CD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570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18" name="Zástupný text 5">
            <a:extLst>
              <a:ext uri="{FF2B5EF4-FFF2-40B4-BE49-F238E27FC236}">
                <a16:creationId xmlns:a16="http://schemas.microsoft.com/office/drawing/2014/main" id="{A50F4753-9AEF-70D6-8821-992C0D66B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570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7FACBEC2-FF62-B28B-3D4C-8B536F20E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213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1378B405-18D5-F73B-8DFF-5980E9BDED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213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1" name="Zástupný text 3">
            <a:extLst>
              <a:ext uri="{FF2B5EF4-FFF2-40B4-BE49-F238E27FC236}">
                <a16:creationId xmlns:a16="http://schemas.microsoft.com/office/drawing/2014/main" id="{561F0125-C16C-F60B-C948-F820ADE199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7856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2" name="Zástupný text 5">
            <a:extLst>
              <a:ext uri="{FF2B5EF4-FFF2-40B4-BE49-F238E27FC236}">
                <a16:creationId xmlns:a16="http://schemas.microsoft.com/office/drawing/2014/main" id="{9AEEC580-C367-3B25-7913-38CA30268D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856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629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956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1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9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C783F28-8DA3-42DC-A90F-2AF4818E1AE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85629" y="3026004"/>
            <a:ext cx="9951781" cy="24505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None/>
            </a:pPr>
            <a:r>
              <a:rPr lang="sk-SK" sz="4500" b="1" dirty="0">
                <a:solidFill>
                  <a:schemeClr val="bg1"/>
                </a:solidFill>
                <a:ea typeface="Source Sans Pro"/>
              </a:rPr>
              <a:t>„</a:t>
            </a:r>
            <a:r>
              <a:rPr lang="sk-SK" sz="4500" b="1" dirty="0" err="1">
                <a:solidFill>
                  <a:schemeClr val="bg1"/>
                </a:solidFill>
                <a:ea typeface="Source Sans Pro"/>
              </a:rPr>
              <a:t>Lessons</a:t>
            </a:r>
            <a:r>
              <a:rPr lang="sk-SK" sz="4500" b="1" dirty="0">
                <a:solidFill>
                  <a:schemeClr val="bg1"/>
                </a:solidFill>
                <a:ea typeface="Source Sans Pro"/>
              </a:rPr>
              <a:t> </a:t>
            </a:r>
            <a:r>
              <a:rPr lang="sk-SK" sz="4500" b="1" dirty="0" err="1">
                <a:solidFill>
                  <a:schemeClr val="bg1"/>
                </a:solidFill>
                <a:ea typeface="Source Sans Pro"/>
              </a:rPr>
              <a:t>learnt</a:t>
            </a:r>
            <a:r>
              <a:rPr lang="sk-SK" sz="4500" b="1" dirty="0">
                <a:solidFill>
                  <a:schemeClr val="bg1"/>
                </a:solidFill>
                <a:ea typeface="Source Sans Pro"/>
              </a:rPr>
              <a:t>“ z </a:t>
            </a:r>
            <a:r>
              <a:rPr lang="sk-SK" sz="4500" b="1" dirty="0">
                <a:solidFill>
                  <a:schemeClr val="bg1"/>
                </a:solidFill>
              </a:rPr>
              <a:t>reformy odborného hodnotenia </a:t>
            </a:r>
            <a:r>
              <a:rPr lang="sk-SK" sz="4500" b="1" dirty="0" err="1">
                <a:solidFill>
                  <a:schemeClr val="bg1"/>
                </a:solidFill>
              </a:rPr>
              <a:t>VaI</a:t>
            </a:r>
            <a:r>
              <a:rPr lang="sk-SK" sz="4500" b="1" dirty="0">
                <a:solidFill>
                  <a:schemeClr val="bg1"/>
                </a:solidFill>
              </a:rPr>
              <a:t> projektov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08221D2F-D9BB-9ECE-2919-FF0267D693EE}"/>
              </a:ext>
            </a:extLst>
          </p:cNvPr>
          <p:cNvSpPr txBox="1"/>
          <p:nvPr/>
        </p:nvSpPr>
        <p:spPr>
          <a:xfrm>
            <a:off x="993020" y="6208394"/>
            <a:ext cx="552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Koordinačná platforma, 27. 5.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9944-B995-E2FE-B9B9-5D6248D69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B70BB-DDD4-A8EE-AAE1-CA603B54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Rýchlosť hodnotenia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D792D-A8D2-8C1C-9163-0F02809BF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883" y="1343335"/>
            <a:ext cx="9628480" cy="4836748"/>
          </a:xfrm>
        </p:spPr>
        <p:txBody>
          <a:bodyPr/>
          <a:lstStyle/>
          <a:p>
            <a:pPr algn="ctr" rtl="0" fontAlgn="base">
              <a:lnSpc>
                <a:spcPct val="100000"/>
              </a:lnSpc>
              <a:spcBef>
                <a:spcPts val="1200"/>
              </a:spcBef>
            </a:pPr>
            <a:r>
              <a:rPr lang="sk-SK" sz="2000" dirty="0">
                <a:solidFill>
                  <a:srgbClr val="000000"/>
                </a:solidFill>
              </a:rPr>
              <a:t>Výzvy VA z POO (zahraniční hodnotitelia) </a:t>
            </a:r>
            <a:r>
              <a:rPr lang="en-GB" sz="2000" dirty="0">
                <a:solidFill>
                  <a:srgbClr val="000000"/>
                </a:solidFill>
              </a:rPr>
              <a:t>&lt;</a:t>
            </a:r>
            <a:r>
              <a:rPr lang="sk-SK" sz="2000" dirty="0">
                <a:solidFill>
                  <a:srgbClr val="000000"/>
                </a:solidFill>
              </a:rPr>
              <a:t> Výzvy VA z EŠIF (domáci hodnotitelia)</a:t>
            </a:r>
          </a:p>
          <a:p>
            <a:pPr marL="285750" indent="-285750" algn="just" rtl="0" fontAlgn="base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1800" b="0" dirty="0">
                <a:solidFill>
                  <a:srgbClr val="000000"/>
                </a:solidFill>
              </a:rPr>
              <a:t>v priemere o 20% menej dní na celkové vyhodnotenie</a:t>
            </a:r>
          </a:p>
          <a:p>
            <a:pPr marL="285750" indent="-285750" algn="just" rtl="0" fontAlgn="base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1800" b="0" dirty="0">
                <a:solidFill>
                  <a:srgbClr val="000000"/>
                </a:solidFill>
              </a:rPr>
              <a:t>odborné hodnotenie zaberá iba približne 20% času z celkového </a:t>
            </a:r>
            <a:r>
              <a:rPr lang="sk-SK" sz="1800" b="0" dirty="0" err="1">
                <a:solidFill>
                  <a:srgbClr val="000000"/>
                </a:solidFill>
              </a:rPr>
              <a:t>Time</a:t>
            </a:r>
            <a:r>
              <a:rPr lang="sk-SK" sz="1800" b="0" dirty="0">
                <a:solidFill>
                  <a:srgbClr val="000000"/>
                </a:solidFill>
              </a:rPr>
              <a:t> to grant</a:t>
            </a:r>
          </a:p>
          <a:p>
            <a:pPr algn="just" rtl="0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sk-SK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6E45735-8104-47DE-A458-E1B56588C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981064"/>
              </p:ext>
            </p:extLst>
          </p:nvPr>
        </p:nvGraphicFramePr>
        <p:xfrm>
          <a:off x="837883" y="2785241"/>
          <a:ext cx="8568876" cy="350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698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7E5D2-1D0A-81C5-5B22-F7AD1B5B2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16A2E-AF87-367D-8B01-031DD436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3" y="565291"/>
            <a:ext cx="8716020" cy="778044"/>
          </a:xfrm>
        </p:spPr>
        <p:txBody>
          <a:bodyPr/>
          <a:lstStyle/>
          <a:p>
            <a:r>
              <a:rPr lang="sk-SK"/>
              <a:t>Prieskum medzi hodnotiteľmi POO K9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1C57C4-E963-8A53-6730-92B9C1A84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883" y="1343335"/>
            <a:ext cx="8366598" cy="4836748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  <a:spcBef>
                <a:spcPts val="1200"/>
              </a:spcBef>
            </a:pPr>
            <a:endParaRPr lang="sk-SK" sz="2000" b="0">
              <a:solidFill>
                <a:srgbClr val="000000"/>
              </a:solidFill>
            </a:endParaRPr>
          </a:p>
          <a:p>
            <a:pPr marL="285750" indent="-285750" algn="just" rtl="0" fontAlgn="base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k-SK" sz="2000" b="0">
              <a:solidFill>
                <a:srgbClr val="000000"/>
              </a:solidFill>
            </a:endParaRPr>
          </a:p>
          <a:p>
            <a:pPr marL="285750" indent="-285750" algn="just" rtl="0" fontAlgn="base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k-SK" sz="2000" b="0">
              <a:solidFill>
                <a:srgbClr val="000000"/>
              </a:solidFill>
            </a:endParaRPr>
          </a:p>
          <a:p>
            <a:pPr algn="just" rtl="0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sk-SK" sz="1800" b="0">
              <a:solidFill>
                <a:srgbClr val="000000"/>
              </a:solidFill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50E3C98-BCDD-4947-A3F7-B068CE87E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968752"/>
              </p:ext>
            </p:extLst>
          </p:nvPr>
        </p:nvGraphicFramePr>
        <p:xfrm>
          <a:off x="837884" y="1343335"/>
          <a:ext cx="8716020" cy="494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9E880584-4159-2021-A5EE-BC546DB90DCD}"/>
              </a:ext>
            </a:extLst>
          </p:cNvPr>
          <p:cNvSpPr txBox="1"/>
          <p:nvPr/>
        </p:nvSpPr>
        <p:spPr>
          <a:xfrm>
            <a:off x="4640912" y="6187966"/>
            <a:ext cx="1271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>
                <a:latin typeface="Source Sans Pro" panose="020B0503030403020204" pitchFamily="34" charset="0"/>
                <a:ea typeface="Source Sans Pro" panose="020B0503030403020204" pitchFamily="34" charset="0"/>
              </a:rPr>
              <a:t>352 hodnotiteľov</a:t>
            </a:r>
          </a:p>
        </p:txBody>
      </p:sp>
    </p:spTree>
    <p:extLst>
      <p:ext uri="{BB962C8B-B14F-4D97-AF65-F5344CB8AC3E}">
        <p14:creationId xmlns:p14="http://schemas.microsoft.com/office/powerpoint/2010/main" val="103536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10019-594B-E7AB-D1B6-3513B843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Spätná väzba od žiadateľov I.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2415685-E3E4-54E3-45C8-2CA59E5AA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402443"/>
              </p:ext>
            </p:extLst>
          </p:nvPr>
        </p:nvGraphicFramePr>
        <p:xfrm>
          <a:off x="226828" y="1343335"/>
          <a:ext cx="504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D5CA90B6-E7CE-5139-DEE9-D9EC4935F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034616"/>
              </p:ext>
            </p:extLst>
          </p:nvPr>
        </p:nvGraphicFramePr>
        <p:xfrm>
          <a:off x="6096000" y="1343334"/>
          <a:ext cx="504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693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904E2-6C14-ACCA-5453-8676DCCB5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86F4C-0A1F-6901-2EAE-7D5957B8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Spätná väzba od žiadateľov II.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4F2696FE-7846-39D9-8111-E38E5B671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779448"/>
              </p:ext>
            </p:extLst>
          </p:nvPr>
        </p:nvGraphicFramePr>
        <p:xfrm>
          <a:off x="391315" y="1343335"/>
          <a:ext cx="504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46CA0C0-D687-84A6-D68D-54A717A95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678387"/>
              </p:ext>
            </p:extLst>
          </p:nvPr>
        </p:nvGraphicFramePr>
        <p:xfrm>
          <a:off x="6606363" y="1252709"/>
          <a:ext cx="504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54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A315-685E-0F50-40CA-F5D09429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Source Sans Pro"/>
                <a:ea typeface="Source Sans Pro"/>
              </a:rPr>
              <a:t>Rozdiely</a:t>
            </a:r>
            <a:r>
              <a:rPr lang="en-US">
                <a:latin typeface="Source Sans Pro"/>
                <a:ea typeface="Source Sans Pro"/>
              </a:rPr>
              <a:t> v </a:t>
            </a:r>
            <a:r>
              <a:rPr lang="en-US" err="1">
                <a:latin typeface="Source Sans Pro"/>
                <a:ea typeface="Source Sans Pro"/>
              </a:rPr>
              <a:t>bodovaní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3056-56B5-B6F0-E7C6-A62DF6A4C7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Source Sans Pro"/>
                <a:ea typeface="Source Sans Pro"/>
              </a:rPr>
              <a:t> </a:t>
            </a:r>
            <a:endParaRPr lang="en-US">
              <a:latin typeface="Source Sans Pro"/>
            </a:endParaRP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7DE6DA24-CDF2-836D-11BD-66DF20CEA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46762"/>
              </p:ext>
            </p:extLst>
          </p:nvPr>
        </p:nvGraphicFramePr>
        <p:xfrm>
          <a:off x="697116" y="1361441"/>
          <a:ext cx="9976918" cy="5283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5525">
                  <a:extLst>
                    <a:ext uri="{9D8B030D-6E8A-4147-A177-3AD203B41FA5}">
                      <a16:colId xmlns:a16="http://schemas.microsoft.com/office/drawing/2014/main" val="410668080"/>
                    </a:ext>
                  </a:extLst>
                </a:gridCol>
                <a:gridCol w="1588917">
                  <a:extLst>
                    <a:ext uri="{9D8B030D-6E8A-4147-A177-3AD203B41FA5}">
                      <a16:colId xmlns:a16="http://schemas.microsoft.com/office/drawing/2014/main" val="1242248754"/>
                    </a:ext>
                  </a:extLst>
                </a:gridCol>
                <a:gridCol w="2106238">
                  <a:extLst>
                    <a:ext uri="{9D8B030D-6E8A-4147-A177-3AD203B41FA5}">
                      <a16:colId xmlns:a16="http://schemas.microsoft.com/office/drawing/2014/main" val="786252037"/>
                    </a:ext>
                  </a:extLst>
                </a:gridCol>
                <a:gridCol w="2106238">
                  <a:extLst>
                    <a:ext uri="{9D8B030D-6E8A-4147-A177-3AD203B41FA5}">
                      <a16:colId xmlns:a16="http://schemas.microsoft.com/office/drawing/2014/main" val="2347609101"/>
                    </a:ext>
                  </a:extLst>
                </a:gridCol>
              </a:tblGrid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</a:rPr>
                        <a:t>Výzva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Žiadosti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2&gt; (%)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3&gt; (%)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404280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u="none" strike="noStrike" dirty="0">
                          <a:effectLst/>
                        </a:rPr>
                        <a:t>Veľké projekty pre excelentných výskumníkov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109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45,87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11,01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63249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u="none" strike="noStrike" dirty="0">
                          <a:effectLst/>
                        </a:rPr>
                        <a:t>Transformačné a inovačné konzorciá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30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60,00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13,33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984717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u="none" strike="noStrike" dirty="0">
                          <a:effectLst/>
                        </a:rPr>
                        <a:t>Štipendiá R2-R4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708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60,17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18,36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46343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u="none" strike="noStrike" dirty="0">
                          <a:effectLst/>
                        </a:rPr>
                        <a:t>I4 - TRL 1-3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57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43,86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10,53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05551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u="none" strike="noStrike" dirty="0">
                          <a:effectLst/>
                        </a:rPr>
                        <a:t>I4 - TRL 4-8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41,67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0,00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97453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u="none" strike="noStrike" dirty="0">
                          <a:effectLst/>
                        </a:rPr>
                        <a:t>I5 - TRL 1-3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86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60,47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10,47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11832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u="none" strike="noStrike" dirty="0">
                          <a:effectLst/>
                        </a:rPr>
                        <a:t>I5 - TRL 4-8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22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50,00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4,55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12569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u="none" strike="noStrike" dirty="0" err="1">
                          <a:effectLst/>
                        </a:rPr>
                        <a:t>Matching</a:t>
                      </a:r>
                      <a:r>
                        <a:rPr lang="sk-SK" sz="1600" b="0" u="none" strike="noStrike" dirty="0">
                          <a:effectLst/>
                        </a:rPr>
                        <a:t> granty 1. kolo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37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45,95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8,11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60605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u="none" strike="noStrike" dirty="0" err="1">
                          <a:effectLst/>
                        </a:rPr>
                        <a:t>Matching</a:t>
                      </a:r>
                      <a:r>
                        <a:rPr lang="sk-SK" sz="1600" b="0" u="none" strike="noStrike" dirty="0">
                          <a:effectLst/>
                        </a:rPr>
                        <a:t> granty 2. kolo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10,53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5,26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75194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u="none" strike="noStrike" dirty="0" err="1">
                          <a:effectLst/>
                        </a:rPr>
                        <a:t>Matching</a:t>
                      </a:r>
                      <a:r>
                        <a:rPr lang="sk-SK" sz="1600" b="0" u="none" strike="noStrike" dirty="0">
                          <a:effectLst/>
                        </a:rPr>
                        <a:t> granty 3. kolo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57,14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u="none" strike="noStrike" dirty="0">
                          <a:effectLst/>
                        </a:rPr>
                        <a:t>14,29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93524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u="none" strike="noStrike" dirty="0" err="1">
                          <a:effectLst/>
                        </a:rPr>
                        <a:t>Matching</a:t>
                      </a:r>
                      <a:r>
                        <a:rPr lang="sk-SK" sz="1600" b="0" u="none" strike="noStrike" dirty="0">
                          <a:effectLst/>
                        </a:rPr>
                        <a:t> granty 4. kolo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17,24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52521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</a:rPr>
                        <a:t>Spolu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1123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55,12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14,96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25731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</a:rPr>
                        <a:t>Spolu zahraničné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1024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57,32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15,82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87929"/>
                  </a:ext>
                </a:extLst>
              </a:tr>
              <a:tr h="35223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</a:rPr>
                        <a:t>Spolu národné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32,32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6,06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7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66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86C3B-B57D-9622-4B48-56A8FECF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Závery a skúsenosti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A34E47-1541-6300-DC76-1F47846694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9808779" cy="4743450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chemeClr val="tx1"/>
                </a:solidFill>
                <a:latin typeface="Source Sans Pro"/>
                <a:ea typeface="Source Sans Pro"/>
              </a:rPr>
              <a:t>Nepotvrdili sa obavy, že medzinárodné hodnotenie bude predlžovať procesy odborného hodnotenia.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chemeClr val="tx1"/>
                </a:solidFill>
                <a:latin typeface="Source Sans Pro"/>
                <a:ea typeface="Source Sans Pro"/>
              </a:rPr>
              <a:t>Predlžovanie hodnotenia spôsobuje predovšetkým veľký počet výziev vyhlásených v rovnakom čase, čím sa vytvára „lievik“.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chemeClr val="tx1"/>
                </a:solidFill>
                <a:latin typeface="Source Sans Pro"/>
                <a:ea typeface="Source Sans Pro"/>
              </a:rPr>
              <a:t>Systém hodnotenia sa vytváral paralelne s prípravou a vyhlasovaním výziev (reforma/investície).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chemeClr val="tx1"/>
                </a:solidFill>
              </a:rPr>
              <a:t>Dáta ukazujú, že keď sa systém zabehol, tak odborné hodnotenie prebehlo rýchlo.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chemeClr val="tx1"/>
                </a:solidFill>
                <a:latin typeface="Source Sans Pro"/>
                <a:ea typeface="Source Sans Pro"/>
              </a:rPr>
              <a:t>Komunikácia v anglickom jazyku s hodnotiteľmi sa neukázala ako problém.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chemeClr val="tx1"/>
                </a:solidFill>
                <a:latin typeface="Source Sans Pro"/>
                <a:ea typeface="Source Sans Pro"/>
              </a:rPr>
              <a:t>Dôležitá je existencia IT systému na komunikáciu s hodnotiteľmi.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>
                <a:solidFill>
                  <a:schemeClr val="tx1"/>
                </a:solidFill>
                <a:latin typeface="Source Sans Pro"/>
                <a:ea typeface="Source Sans Pro"/>
              </a:rPr>
              <a:t>Vytvorenie jednotnej "národnej" databázy hodnotiteľov by uľahčilo proces ich výberu. </a:t>
            </a:r>
            <a:endParaRPr lang="sk-SK" b="0" dirty="0">
              <a:solidFill>
                <a:schemeClr val="tx1"/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626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3FA83DD0-5981-7C60-4533-32E51761D06B}"/>
              </a:ext>
            </a:extLst>
          </p:cNvPr>
          <p:cNvSpPr txBox="1"/>
          <p:nvPr/>
        </p:nvSpPr>
        <p:spPr>
          <a:xfrm>
            <a:off x="864582" y="1305602"/>
            <a:ext cx="9935223" cy="3970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i="0" u="none" strike="noStrike" kern="1200" cap="none" spc="0" baseline="0" dirty="0">
                <a:uFillTx/>
                <a:latin typeface="Source Sans Pro" pitchFamily="34"/>
                <a:ea typeface="Source Sans Pro" pitchFamily="34"/>
              </a:rPr>
              <a:t>Plán obnovy a odolnosti</a:t>
            </a:r>
            <a:r>
              <a:rPr lang="sk-SK" sz="2800" i="0" u="none" strike="noStrike" kern="1200" cap="none" spc="0" dirty="0">
                <a:uFillTx/>
                <a:latin typeface="Source Sans Pro" pitchFamily="34"/>
                <a:ea typeface="Source Sans Pro" pitchFamily="34"/>
              </a:rPr>
              <a:t> – Komponent 9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800" i="0" u="none" strike="noStrike" kern="1200" cap="none" spc="0" dirty="0">
              <a:uFillTx/>
              <a:latin typeface="Source Sans Pro" pitchFamily="34"/>
              <a:ea typeface="Source Sans Pro" pitchFamily="3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i="0" u="none" strike="noStrike" kern="1200" cap="none" spc="0" baseline="0" dirty="0">
                <a:uFillTx/>
                <a:latin typeface="Source Sans Pro" pitchFamily="34"/>
                <a:ea typeface="Source Sans Pro" pitchFamily="34"/>
              </a:rPr>
              <a:t>Národná stratégia</a:t>
            </a:r>
            <a:r>
              <a:rPr lang="sk-SK" sz="2800" i="0" u="none" strike="noStrike" kern="1200" cap="none" spc="0" dirty="0">
                <a:uFillTx/>
                <a:latin typeface="Source Sans Pro" pitchFamily="34"/>
                <a:ea typeface="Source Sans Pro" pitchFamily="34"/>
              </a:rPr>
              <a:t> výskumu, vývoja a inovácií 2030</a:t>
            </a: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800" i="0" u="none" strike="noStrike" kern="1200" cap="none" spc="0" dirty="0">
              <a:uFillTx/>
              <a:latin typeface="Source Sans Pro" pitchFamily="34"/>
              <a:ea typeface="Source Sans Pro" pitchFamily="3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i="0" u="none" strike="noStrike" kern="1200" cap="none" spc="0" baseline="0" dirty="0">
                <a:uFillTx/>
                <a:latin typeface="Source Sans Pro" pitchFamily="34"/>
                <a:ea typeface="Source Sans Pro" pitchFamily="34"/>
              </a:rPr>
              <a:t>Zákon č. 172/2005 </a:t>
            </a:r>
            <a:r>
              <a:rPr lang="sk-SK" sz="2800" i="0" u="none" strike="noStrike" kern="1200" cap="none" spc="0" baseline="0" dirty="0" err="1">
                <a:uFillTx/>
                <a:latin typeface="Source Sans Pro" pitchFamily="34"/>
                <a:ea typeface="Source Sans Pro" pitchFamily="34"/>
              </a:rPr>
              <a:t>Z.z</a:t>
            </a:r>
            <a:r>
              <a:rPr lang="sk-SK" sz="2800" i="0" u="none" strike="noStrike" kern="1200" cap="none" spc="0" baseline="0" dirty="0">
                <a:uFillTx/>
                <a:latin typeface="Source Sans Pro" pitchFamily="34"/>
                <a:ea typeface="Source Sans Pro" pitchFamily="34"/>
              </a:rPr>
              <a:t>.</a:t>
            </a:r>
            <a:r>
              <a:rPr lang="sk-SK" sz="2800" i="0" u="none" strike="noStrike" kern="1200" cap="none" spc="0" dirty="0">
                <a:uFillTx/>
                <a:latin typeface="Source Sans Pro" pitchFamily="34"/>
                <a:ea typeface="Source Sans Pro" pitchFamily="34"/>
              </a:rPr>
              <a:t> o štátnej podpore </a:t>
            </a:r>
            <a:r>
              <a:rPr lang="sk-SK" sz="2800" i="0" u="none" strike="noStrike" kern="1200" cap="none" spc="0" dirty="0" err="1">
                <a:uFillTx/>
                <a:latin typeface="Source Sans Pro" pitchFamily="34"/>
                <a:ea typeface="Source Sans Pro" pitchFamily="34"/>
              </a:rPr>
              <a:t>VaV</a:t>
            </a:r>
            <a:endParaRPr lang="sk-SK" sz="2800" i="0" u="none" strike="noStrike" kern="1200" cap="none" spc="0" dirty="0">
              <a:uFillTx/>
              <a:latin typeface="Source Sans Pro" pitchFamily="34"/>
              <a:ea typeface="Source Sans Pro" pitchFamily="34"/>
            </a:endParaRP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800" i="0" u="none" strike="noStrike" kern="1200" cap="none" spc="0" dirty="0">
              <a:uFillTx/>
              <a:latin typeface="Source Sans Pro" pitchFamily="34"/>
              <a:ea typeface="Source Sans Pro" pitchFamily="3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i="0" u="none" strike="noStrike" kern="1200" cap="none" spc="0" baseline="0" dirty="0">
                <a:uFillTx/>
                <a:latin typeface="Source Sans Pro" pitchFamily="34"/>
                <a:ea typeface="Source Sans Pro" pitchFamily="34"/>
              </a:rPr>
              <a:t>Princípy</a:t>
            </a:r>
            <a:r>
              <a:rPr lang="sk-SK" sz="2800" i="0" u="none" strike="noStrike" kern="1200" cap="none" spc="0" dirty="0">
                <a:uFillTx/>
                <a:latin typeface="Source Sans Pro" pitchFamily="34"/>
                <a:ea typeface="Source Sans Pro" pitchFamily="34"/>
              </a:rPr>
              <a:t> grantovej podpory – ÚHP</a:t>
            </a: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800" i="0" u="none" strike="noStrike" kern="1200" cap="none" spc="0" dirty="0">
              <a:uFillTx/>
              <a:latin typeface="Source Sans Pro" pitchFamily="34"/>
              <a:ea typeface="Source Sans Pro" pitchFamily="3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aseline="0" dirty="0">
                <a:latin typeface="Source Sans Pro" pitchFamily="34"/>
                <a:ea typeface="Source Sans Pro" pitchFamily="34"/>
              </a:rPr>
              <a:t>Odporúčania OECD k efektívnejšiemu využívaniu fondov na </a:t>
            </a:r>
            <a:r>
              <a:rPr lang="sk-SK" sz="2800" baseline="0" dirty="0" err="1">
                <a:latin typeface="Source Sans Pro" pitchFamily="34"/>
                <a:ea typeface="Source Sans Pro" pitchFamily="34"/>
              </a:rPr>
              <a:t>VaI</a:t>
            </a:r>
            <a:endParaRPr lang="da-DK" sz="2800" i="0" u="none" strike="noStrike" kern="1200" cap="none" spc="0" baseline="0" dirty="0"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4E1EA4-F2D1-FD46-EE63-61A6E842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82" y="399155"/>
            <a:ext cx="10316448" cy="778044"/>
          </a:xfrm>
        </p:spPr>
        <p:txBody>
          <a:bodyPr/>
          <a:lstStyle/>
          <a:p>
            <a:r>
              <a:rPr lang="sk-SK" dirty="0"/>
              <a:t>Zdroje reformy hodnotenia</a:t>
            </a:r>
          </a:p>
        </p:txBody>
      </p:sp>
    </p:spTree>
    <p:extLst>
      <p:ext uri="{BB962C8B-B14F-4D97-AF65-F5344CB8AC3E}">
        <p14:creationId xmlns:p14="http://schemas.microsoft.com/office/powerpoint/2010/main" val="185300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0E2AA-DD13-7CFE-60F6-E98BE245D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A4394-1C50-370B-172A-731C7BFB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3" y="565291"/>
            <a:ext cx="8915717" cy="778044"/>
          </a:xfrm>
        </p:spPr>
        <p:txBody>
          <a:bodyPr/>
          <a:lstStyle/>
          <a:p>
            <a:r>
              <a:rPr lang="sk-SK" dirty="0"/>
              <a:t>Dôvody zavedenia medzinárodného hodnotenia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55AF4C-72AF-80C6-054B-5FACA1319F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9882352" cy="47434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0" dirty="0">
                <a:solidFill>
                  <a:schemeClr val="tx1"/>
                </a:solidFill>
              </a:rPr>
              <a:t>Podstatné zníženie rizika konfliktu záujmov.</a:t>
            </a:r>
          </a:p>
          <a:p>
            <a:endParaRPr lang="sk-SK" sz="28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0" dirty="0">
                <a:solidFill>
                  <a:schemeClr val="tx1"/>
                </a:solidFill>
              </a:rPr>
              <a:t>Vzhľadom na pomerne malý </a:t>
            </a:r>
            <a:r>
              <a:rPr lang="sk-SK" sz="2800" b="0" dirty="0" err="1">
                <a:solidFill>
                  <a:schemeClr val="tx1"/>
                </a:solidFill>
              </a:rPr>
              <a:t>VaI</a:t>
            </a:r>
            <a:r>
              <a:rPr lang="sk-SK" sz="2800" b="0" dirty="0">
                <a:solidFill>
                  <a:schemeClr val="tx1"/>
                </a:solidFill>
              </a:rPr>
              <a:t> ekosystém (každý sa pozná s každým) je možné zabezpečiť hodnotenie v každej z oblastí.</a:t>
            </a:r>
          </a:p>
          <a:p>
            <a:endParaRPr lang="sk-SK" sz="28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0" dirty="0">
                <a:solidFill>
                  <a:schemeClr val="tx1"/>
                </a:solidFill>
              </a:rPr>
              <a:t>Zavedenie medzinárodných štandardov.</a:t>
            </a:r>
          </a:p>
          <a:p>
            <a:endParaRPr lang="sk-SK" sz="28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0" dirty="0">
                <a:solidFill>
                  <a:schemeClr val="tx1"/>
                </a:solidFill>
              </a:rPr>
              <a:t>Jazykom výskumu a inovácií je angličtina, takže mnohým žiadateľom táto zmena uľahčuje prípravu projektov.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0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529BC-6E0F-5EA5-5AB1-E8EC90DE4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439F4-0B84-A829-A28B-DE14BE0F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Spôsoby hodnotenia výziev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E67F3A9B-E011-A954-B67C-7B338397F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4702"/>
              </p:ext>
            </p:extLst>
          </p:nvPr>
        </p:nvGraphicFramePr>
        <p:xfrm>
          <a:off x="695999" y="1343335"/>
          <a:ext cx="10800001" cy="4216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6021">
                  <a:extLst>
                    <a:ext uri="{9D8B030D-6E8A-4147-A177-3AD203B41FA5}">
                      <a16:colId xmlns:a16="http://schemas.microsoft.com/office/drawing/2014/main" val="2236944799"/>
                    </a:ext>
                  </a:extLst>
                </a:gridCol>
                <a:gridCol w="1929160">
                  <a:extLst>
                    <a:ext uri="{9D8B030D-6E8A-4147-A177-3AD203B41FA5}">
                      <a16:colId xmlns:a16="http://schemas.microsoft.com/office/drawing/2014/main" val="2180420767"/>
                    </a:ext>
                  </a:extLst>
                </a:gridCol>
                <a:gridCol w="1561171">
                  <a:extLst>
                    <a:ext uri="{9D8B030D-6E8A-4147-A177-3AD203B41FA5}">
                      <a16:colId xmlns:a16="http://schemas.microsoft.com/office/drawing/2014/main" val="1822254319"/>
                    </a:ext>
                  </a:extLst>
                </a:gridCol>
                <a:gridCol w="1883649">
                  <a:extLst>
                    <a:ext uri="{9D8B030D-6E8A-4147-A177-3AD203B41FA5}">
                      <a16:colId xmlns:a16="http://schemas.microsoft.com/office/drawing/2014/main" val="3486066050"/>
                    </a:ext>
                  </a:extLst>
                </a:gridCol>
              </a:tblGrid>
              <a:tr h="602377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u="none" strike="noStrike">
                          <a:effectLst/>
                        </a:rPr>
                        <a:t>Spôsob hodnotenia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Výzvy K9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Výzvy K10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Výzvy K17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7205"/>
                  </a:ext>
                </a:extLst>
              </a:tr>
              <a:tr h="602377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>
                          <a:effectLst/>
                        </a:rPr>
                        <a:t>Administratívne hodnotenie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>
                          <a:effectLst/>
                        </a:rPr>
                        <a:t>14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21426"/>
                  </a:ext>
                </a:extLst>
              </a:tr>
              <a:tr h="602377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>
                          <a:effectLst/>
                        </a:rPr>
                        <a:t>Zahraničné odborné hodnotenie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>
                          <a:effectLst/>
                        </a:rPr>
                        <a:t>6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43703"/>
                  </a:ext>
                </a:extLst>
              </a:tr>
              <a:tr h="602377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>
                          <a:effectLst/>
                        </a:rPr>
                        <a:t>Slovenské/české odborné hodnotenie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79536"/>
                  </a:ext>
                </a:extLst>
              </a:tr>
              <a:tr h="602377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 err="1">
                          <a:effectLst/>
                        </a:rPr>
                        <a:t>Fondy+priame</a:t>
                      </a:r>
                      <a:r>
                        <a:rPr lang="sk-SK" sz="2000" b="0" u="none" strike="noStrike">
                          <a:effectLst/>
                        </a:rPr>
                        <a:t> investície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>
                          <a:effectLst/>
                        </a:rPr>
                        <a:t>2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46095"/>
                  </a:ext>
                </a:extLst>
              </a:tr>
              <a:tr h="602377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>
                          <a:effectLst/>
                        </a:rPr>
                        <a:t>Banky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26806"/>
                  </a:ext>
                </a:extLst>
              </a:tr>
              <a:tr h="602377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u="none" strike="noStrike">
                          <a:effectLst/>
                        </a:rPr>
                        <a:t>Zahraničné odborné hodnotenie+panel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u="none" strike="noStrike">
                          <a:effectLst/>
                        </a:rPr>
                        <a:t>1</a:t>
                      </a:r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75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24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7AF3E-7E6C-353B-0D9F-34762903F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3E09D-A4B9-F0D8-C094-6EC570FA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123"/>
            <a:ext cx="8366915" cy="778044"/>
          </a:xfrm>
        </p:spPr>
        <p:txBody>
          <a:bodyPr/>
          <a:lstStyle/>
          <a:p>
            <a:r>
              <a:rPr lang="sk-SK" dirty="0"/>
              <a:t>Spôsoby hodnotenia I.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702676-577E-D1FC-84C7-29EB6CED6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719144"/>
            <a:ext cx="1032641" cy="1573705"/>
          </a:xfrm>
        </p:spPr>
        <p:txBody>
          <a:bodyPr/>
          <a:lstStyle/>
          <a:p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7" name="Obrázok 16" descr="Administratívne hodnotenie&#10;">
            <a:extLst>
              <a:ext uri="{FF2B5EF4-FFF2-40B4-BE49-F238E27FC236}">
                <a16:creationId xmlns:a16="http://schemas.microsoft.com/office/drawing/2014/main" id="{6F3051EF-5D8A-05B0-EB82-AD54DA65D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14" y="1208689"/>
            <a:ext cx="2160000" cy="2160000"/>
          </a:xfrm>
          <a:prstGeom prst="rect">
            <a:avLst/>
          </a:prstGeom>
        </p:spPr>
      </p:pic>
      <p:pic>
        <p:nvPicPr>
          <p:cNvPr id="19" name="Obrázok 18" descr="Obrázok, na ktorom je vnútri, text, osoba, ošatenie&#10;&#10;Obsah vygenerovaný umelou inteligenciou môže byť nesprávny.">
            <a:extLst>
              <a:ext uri="{FF2B5EF4-FFF2-40B4-BE49-F238E27FC236}">
                <a16:creationId xmlns:a16="http://schemas.microsoft.com/office/drawing/2014/main" id="{AC3910E3-8A6F-138C-9E97-C6F67CD07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86" y="1208689"/>
            <a:ext cx="2160000" cy="2160000"/>
          </a:xfrm>
          <a:prstGeom prst="rect">
            <a:avLst/>
          </a:prstGeom>
        </p:spPr>
      </p:pic>
      <p:pic>
        <p:nvPicPr>
          <p:cNvPr id="21" name="Obrázok 20" descr="Obrázok, na ktorom je ošatenie, osoba, ľudská tvár, kancelárska budova&#10;&#10;Obsah vygenerovaný umelou inteligenciou môže byť nesprávny.">
            <a:extLst>
              <a:ext uri="{FF2B5EF4-FFF2-40B4-BE49-F238E27FC236}">
                <a16:creationId xmlns:a16="http://schemas.microsoft.com/office/drawing/2014/main" id="{52FA2383-4757-2D0A-2529-4338EAFE6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86" y="1208689"/>
            <a:ext cx="2160000" cy="2160000"/>
          </a:xfrm>
          <a:prstGeom prst="rect">
            <a:avLst/>
          </a:prstGeom>
        </p:spPr>
      </p:pic>
      <p:pic>
        <p:nvPicPr>
          <p:cNvPr id="23" name="Obrázok 22" descr="Obrázok, na ktorom je osoba, ošatenie, vnútri, kancelárska budova&#10;&#10;Obsah vygenerovaný umelou inteligenciou môže byť nesprávny.">
            <a:extLst>
              <a:ext uri="{FF2B5EF4-FFF2-40B4-BE49-F238E27FC236}">
                <a16:creationId xmlns:a16="http://schemas.microsoft.com/office/drawing/2014/main" id="{90FD19EB-5372-863C-B9DB-4808ED20F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41" y="4066460"/>
            <a:ext cx="2160000" cy="2160000"/>
          </a:xfrm>
          <a:prstGeom prst="rect">
            <a:avLst/>
          </a:prstGeom>
        </p:spPr>
      </p:pic>
      <p:pic>
        <p:nvPicPr>
          <p:cNvPr id="25" name="Obrázok 24" descr="Obrázok, na ktorom je ošatenie, osoba, chlap, vnútri&#10;&#10;Obsah vygenerovaný umelou inteligenciou môže byť nesprávny.">
            <a:extLst>
              <a:ext uri="{FF2B5EF4-FFF2-40B4-BE49-F238E27FC236}">
                <a16:creationId xmlns:a16="http://schemas.microsoft.com/office/drawing/2014/main" id="{8C4383F7-491B-0170-2529-2CD45F0B6B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41" y="4066460"/>
            <a:ext cx="2160000" cy="2160000"/>
          </a:xfrm>
          <a:prstGeom prst="rect">
            <a:avLst/>
          </a:prstGeom>
        </p:spPr>
      </p:pic>
      <p:sp>
        <p:nvSpPr>
          <p:cNvPr id="26" name="BlokTextu 25">
            <a:extLst>
              <a:ext uri="{FF2B5EF4-FFF2-40B4-BE49-F238E27FC236}">
                <a16:creationId xmlns:a16="http://schemas.microsoft.com/office/drawing/2014/main" id="{4D095C56-5B3C-480C-844F-6BF61A100AFE}"/>
              </a:ext>
            </a:extLst>
          </p:cNvPr>
          <p:cNvSpPr txBox="1"/>
          <p:nvPr/>
        </p:nvSpPr>
        <p:spPr>
          <a:xfrm>
            <a:off x="728243" y="3370786"/>
            <a:ext cx="275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Bez odborného hodnotenia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E9347276-6205-04D9-50E7-083E2A0D1739}"/>
              </a:ext>
            </a:extLst>
          </p:cNvPr>
          <p:cNvSpPr txBox="1"/>
          <p:nvPr/>
        </p:nvSpPr>
        <p:spPr>
          <a:xfrm>
            <a:off x="4787060" y="3376165"/>
            <a:ext cx="226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Dvojicou hodnotiteľov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AFBD21DD-00E7-CFDA-AFB0-B461EA58ABC2}"/>
              </a:ext>
            </a:extLst>
          </p:cNvPr>
          <p:cNvSpPr txBox="1"/>
          <p:nvPr/>
        </p:nvSpPr>
        <p:spPr>
          <a:xfrm>
            <a:off x="8647386" y="3376165"/>
            <a:ext cx="219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Trojicou hodnotiteľov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E242F01D-0B75-490B-1D3C-80A0194F268A}"/>
              </a:ext>
            </a:extLst>
          </p:cNvPr>
          <p:cNvSpPr txBox="1"/>
          <p:nvPr/>
        </p:nvSpPr>
        <p:spPr>
          <a:xfrm>
            <a:off x="1315660" y="6292849"/>
            <a:ext cx="347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Trojicou hodnotiteľov a konsenzom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54693B4A-7A8C-F2A9-7A9F-0BA3BFF524F2}"/>
              </a:ext>
            </a:extLst>
          </p:cNvPr>
          <p:cNvSpPr txBox="1"/>
          <p:nvPr/>
        </p:nvSpPr>
        <p:spPr>
          <a:xfrm>
            <a:off x="6584541" y="6282154"/>
            <a:ext cx="324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Trojicou hodnotiteľov a panelom</a:t>
            </a:r>
          </a:p>
        </p:txBody>
      </p:sp>
    </p:spTree>
    <p:extLst>
      <p:ext uri="{BB962C8B-B14F-4D97-AF65-F5344CB8AC3E}">
        <p14:creationId xmlns:p14="http://schemas.microsoft.com/office/powerpoint/2010/main" val="237435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BB040-154C-E3C6-A8DA-F0C9BBDAA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A567-5D20-C779-FE93-02C77A28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3" y="266526"/>
            <a:ext cx="8366915" cy="778044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Spôsoby hodnotenia II.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635A-22F3-2047-1C23-1A507E318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883" y="1740183"/>
            <a:ext cx="4791391" cy="4743450"/>
          </a:xfrm>
        </p:spPr>
        <p:txBody>
          <a:bodyPr lIns="91440" tIns="45720" rIns="91440" bIns="45720" anchor="t"/>
          <a:lstStyle/>
          <a:p>
            <a:r>
              <a:rPr lang="sk-SK" sz="1600" dirty="0"/>
              <a:t>Investícia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Transformačné a inovačné konzorciá</a:t>
            </a:r>
          </a:p>
          <a:p>
            <a:r>
              <a:rPr lang="sk-SK" sz="1600" dirty="0"/>
              <a:t>Investícia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Štipendiá pre excelentných výskumníkov R2-R4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  <a:latin typeface="Source Sans Pro"/>
                <a:ea typeface="Source Sans Pro"/>
              </a:rPr>
              <a:t>Veľké projekty pre excelentných výskumníkov</a:t>
            </a:r>
          </a:p>
          <a:p>
            <a:r>
              <a:rPr lang="sk-SK" sz="1600" dirty="0"/>
              <a:t>Investícia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Dekarbonizácia TRL 1-3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Dekarbonizácia TRL 4-8</a:t>
            </a:r>
          </a:p>
          <a:p>
            <a:r>
              <a:rPr lang="sk-SK" sz="1600" dirty="0"/>
              <a:t>Investícia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Digitalizácia TRL 1-3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Digitalizácia TRL 4-8</a:t>
            </a:r>
          </a:p>
          <a:p>
            <a:r>
              <a:rPr lang="sk-SK" sz="1600" dirty="0"/>
              <a:t>Komponent 17 Investícia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Digitálna transformácia Slovenska</a:t>
            </a:r>
            <a:endParaRPr lang="sk-SK" sz="1800" dirty="0"/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EB819A-A0B0-7457-D99E-85DF079CC49C}"/>
              </a:ext>
            </a:extLst>
          </p:cNvPr>
          <p:cNvSpPr txBox="1">
            <a:spLocks/>
          </p:cNvSpPr>
          <p:nvPr/>
        </p:nvSpPr>
        <p:spPr>
          <a:xfrm>
            <a:off x="6324601" y="1740183"/>
            <a:ext cx="5124450" cy="47434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27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6254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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895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"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895350" indent="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>
                <a:latin typeface="Source Sans Pro"/>
                <a:ea typeface="Source Sans Pro"/>
              </a:rPr>
              <a:t>Investícia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err="1">
                <a:solidFill>
                  <a:schemeClr val="tx1"/>
                </a:solidFill>
                <a:latin typeface="Source Sans Pro"/>
                <a:ea typeface="Source Sans Pro"/>
              </a:rPr>
              <a:t>Matching</a:t>
            </a:r>
            <a:r>
              <a:rPr lang="sk-SK" sz="1600" dirty="0">
                <a:solidFill>
                  <a:schemeClr val="tx1"/>
                </a:solidFill>
                <a:latin typeface="Source Sans Pro"/>
                <a:ea typeface="Source Sans Pro"/>
              </a:rPr>
              <a:t> granty k Horizontu Európa – 4 kolá</a:t>
            </a:r>
            <a:r>
              <a:rPr lang="en-US" sz="1600" dirty="0">
                <a:latin typeface="Source Sans Pro"/>
                <a:ea typeface="Source Sans Pro"/>
              </a:rPr>
              <a:t> </a:t>
            </a:r>
            <a:endParaRPr lang="sk-SK" sz="1600" dirty="0">
              <a:latin typeface="Source Sans Pro"/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  <a:latin typeface="Source Sans Pro"/>
                <a:ea typeface="Source Sans Pro"/>
              </a:rPr>
              <a:t>ERC </a:t>
            </a:r>
            <a:r>
              <a:rPr lang="sk-SK" sz="1600" dirty="0" err="1">
                <a:solidFill>
                  <a:schemeClr val="tx1"/>
                </a:solidFill>
                <a:latin typeface="Source Sans Pro"/>
                <a:ea typeface="Source Sans Pro"/>
              </a:rPr>
              <a:t>Visiting</a:t>
            </a:r>
            <a:r>
              <a:rPr lang="sk-SK" sz="1600" dirty="0">
                <a:solidFill>
                  <a:schemeClr val="tx1"/>
                </a:solidFill>
                <a:latin typeface="Source Sans Pro"/>
                <a:ea typeface="Source Sans Pro"/>
              </a:rPr>
              <a:t> granty</a:t>
            </a:r>
            <a:endParaRPr lang="sk-SK" sz="1600" dirty="0">
              <a:latin typeface="Source Sans Pro"/>
              <a:ea typeface="Source Sans Pro"/>
            </a:endParaRPr>
          </a:p>
          <a:p>
            <a:r>
              <a:rPr lang="sk-SK" sz="1600" dirty="0">
                <a:latin typeface="Source Sans Pro"/>
                <a:ea typeface="Source Sans Pro"/>
              </a:rPr>
              <a:t>Investícia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Dekarbonizácia TRL 4-8 II.</a:t>
            </a:r>
          </a:p>
          <a:p>
            <a:r>
              <a:rPr lang="sk-SK" sz="1600" dirty="0"/>
              <a:t>Investícia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Digitalizácia TRL 4-8 II.</a:t>
            </a:r>
          </a:p>
          <a:p>
            <a:r>
              <a:rPr lang="sk-SK" sz="1600" dirty="0"/>
              <a:t>Komponent 10 Investícia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/>
                </a:solidFill>
              </a:rPr>
              <a:t>Diaspóra</a:t>
            </a:r>
          </a:p>
          <a:p>
            <a:endParaRPr lang="sk-S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>
              <a:solidFill>
                <a:schemeClr val="tx1"/>
              </a:solidFill>
            </a:endParaRPr>
          </a:p>
          <a:p>
            <a:endParaRPr lang="sk-SK" dirty="0">
              <a:latin typeface="Source Sans Pro"/>
              <a:ea typeface="Source Sans Pro"/>
            </a:endParaRPr>
          </a:p>
          <a:p>
            <a:endParaRPr lang="sk-SK" dirty="0">
              <a:latin typeface="Source Sans Pro"/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>
              <a:latin typeface="Source Sans Pro"/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291B5E3-BAC2-EBFD-E528-85DFE30D73A7}"/>
              </a:ext>
            </a:extLst>
          </p:cNvPr>
          <p:cNvSpPr txBox="1"/>
          <p:nvPr/>
        </p:nvSpPr>
        <p:spPr>
          <a:xfrm>
            <a:off x="837883" y="1044570"/>
            <a:ext cx="273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1E22AA"/>
                </a:solidFill>
              </a:rPr>
              <a:t>Medzinárodné hodnotenie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37E2965-48B1-4E34-9138-AFBC4A817170}"/>
              </a:ext>
            </a:extLst>
          </p:cNvPr>
          <p:cNvSpPr txBox="1"/>
          <p:nvPr/>
        </p:nvSpPr>
        <p:spPr>
          <a:xfrm>
            <a:off x="6324601" y="1044570"/>
            <a:ext cx="237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1E22AA"/>
                </a:solidFill>
              </a:rPr>
              <a:t>„Národné“ hodnotenie</a:t>
            </a:r>
          </a:p>
        </p:txBody>
      </p:sp>
    </p:spTree>
    <p:extLst>
      <p:ext uri="{BB962C8B-B14F-4D97-AF65-F5344CB8AC3E}">
        <p14:creationId xmlns:p14="http://schemas.microsoft.com/office/powerpoint/2010/main" val="392079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30934-8982-1D67-5617-A8003276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A4A0-9770-AEB4-C324-8A2F0100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Úspešnosť žiadostí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2AD0B61-C9C0-32CF-C323-8E18669D6B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5FBFCE0B-6A77-701F-CD18-FEBC4076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11777"/>
              </p:ext>
            </p:extLst>
          </p:nvPr>
        </p:nvGraphicFramePr>
        <p:xfrm>
          <a:off x="651163" y="1149369"/>
          <a:ext cx="10196946" cy="5532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0501">
                  <a:extLst>
                    <a:ext uri="{9D8B030D-6E8A-4147-A177-3AD203B41FA5}">
                      <a16:colId xmlns:a16="http://schemas.microsoft.com/office/drawing/2014/main" val="2445319856"/>
                    </a:ext>
                  </a:extLst>
                </a:gridCol>
                <a:gridCol w="1215021">
                  <a:extLst>
                    <a:ext uri="{9D8B030D-6E8A-4147-A177-3AD203B41FA5}">
                      <a16:colId xmlns:a16="http://schemas.microsoft.com/office/drawing/2014/main" val="413891938"/>
                    </a:ext>
                  </a:extLst>
                </a:gridCol>
                <a:gridCol w="1215021">
                  <a:extLst>
                    <a:ext uri="{9D8B030D-6E8A-4147-A177-3AD203B41FA5}">
                      <a16:colId xmlns:a16="http://schemas.microsoft.com/office/drawing/2014/main" val="856911097"/>
                    </a:ext>
                  </a:extLst>
                </a:gridCol>
                <a:gridCol w="1215021">
                  <a:extLst>
                    <a:ext uri="{9D8B030D-6E8A-4147-A177-3AD203B41FA5}">
                      <a16:colId xmlns:a16="http://schemas.microsoft.com/office/drawing/2014/main" val="2180865060"/>
                    </a:ext>
                  </a:extLst>
                </a:gridCol>
                <a:gridCol w="1553381">
                  <a:extLst>
                    <a:ext uri="{9D8B030D-6E8A-4147-A177-3AD203B41FA5}">
                      <a16:colId xmlns:a16="http://schemas.microsoft.com/office/drawing/2014/main" val="3565494211"/>
                    </a:ext>
                  </a:extLst>
                </a:gridCol>
                <a:gridCol w="1538001">
                  <a:extLst>
                    <a:ext uri="{9D8B030D-6E8A-4147-A177-3AD203B41FA5}">
                      <a16:colId xmlns:a16="http://schemas.microsoft.com/office/drawing/2014/main" val="1976990958"/>
                    </a:ext>
                  </a:extLst>
                </a:gridCol>
              </a:tblGrid>
              <a:tr h="721587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</a:rPr>
                        <a:t>Výzva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Odborne hodnotené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Oznámenie o splnení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Splnenie (financované)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Úspešnosť (%) (splnené)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Úspešnosť (%) (financované)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48760"/>
                  </a:ext>
                </a:extLst>
              </a:tr>
              <a:tr h="532165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Veľké projekty pre excelentných výskumníkov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109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91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83,49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17,43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01970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Transformačné a inovačné konzorciá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30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21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70,00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20,00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69591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Štipendiá R2-R4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708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543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326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76,69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46,05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6375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I4 - TRL 1-3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57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48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84,21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22,81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0751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I4 - TRL 4-8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75,00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75,00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540304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I5 - TRL 1-3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86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68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57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79,07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66,28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58067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I5 - TRL 4-8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22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18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81,82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81,82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47711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Matching</a:t>
                      </a:r>
                      <a:r>
                        <a:rPr lang="sk-SK" sz="1600" u="none" strike="noStrike" dirty="0">
                          <a:effectLst/>
                        </a:rPr>
                        <a:t> granty 1. kolo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37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37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37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100,00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100,00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84941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Matching</a:t>
                      </a:r>
                      <a:r>
                        <a:rPr lang="sk-SK" sz="1600" u="none" strike="noStrike" dirty="0">
                          <a:effectLst/>
                        </a:rPr>
                        <a:t> granty 2. kolo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19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16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84,21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84,21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12724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Matching</a:t>
                      </a:r>
                      <a:r>
                        <a:rPr lang="sk-SK" sz="1600" u="none" strike="noStrike" dirty="0">
                          <a:effectLst/>
                        </a:rPr>
                        <a:t> granty 3. kolo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15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14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93,33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93,33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78957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u="none" strike="noStrike" dirty="0" err="1">
                          <a:effectLst/>
                        </a:rPr>
                        <a:t>Matching</a:t>
                      </a:r>
                      <a:r>
                        <a:rPr lang="sk-SK" sz="1600" u="none" strike="noStrike" dirty="0">
                          <a:effectLst/>
                        </a:rPr>
                        <a:t> granty 4. kolo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22434"/>
                  </a:ext>
                </a:extLst>
              </a:tr>
              <a:tr h="38895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</a:rPr>
                        <a:t>Spolu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1124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894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544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79,54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u="none" strike="noStrike" dirty="0">
                          <a:effectLst/>
                        </a:rPr>
                        <a:t>48,40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188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37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9378-62C9-7F6E-88B5-B06F757C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Source Sans Pro"/>
                <a:ea typeface="Source Sans Pro"/>
              </a:rPr>
              <a:t>Počet</a:t>
            </a:r>
            <a:r>
              <a:rPr lang="en-US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zapojených</a:t>
            </a:r>
            <a:r>
              <a:rPr lang="en-US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hodnotiteľov</a:t>
            </a:r>
            <a:r>
              <a:rPr lang="en-US">
                <a:latin typeface="Source Sans Pro"/>
                <a:ea typeface="Source Sans Pro"/>
              </a:rPr>
              <a:t> a ich </a:t>
            </a:r>
            <a:r>
              <a:rPr lang="en-US" err="1">
                <a:latin typeface="Source Sans Pro"/>
                <a:ea typeface="Source Sans Pro"/>
              </a:rPr>
              <a:t>štruktúra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38BA5-F6B3-491D-B229-F5DB98C41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342900" indent="-342900">
              <a:buChar char="•"/>
            </a:pPr>
            <a:r>
              <a:rPr lang="en-US" dirty="0">
                <a:latin typeface="Source Sans Pro"/>
                <a:ea typeface="Source Sans Pro"/>
              </a:rPr>
              <a:t>640 </a:t>
            </a:r>
            <a:r>
              <a:rPr lang="en-US" dirty="0" err="1">
                <a:latin typeface="Source Sans Pro"/>
                <a:ea typeface="Source Sans Pro"/>
              </a:rPr>
              <a:t>hodnotiteľov</a:t>
            </a:r>
            <a:r>
              <a:rPr lang="en-US" dirty="0">
                <a:latin typeface="Source Sans Pro"/>
                <a:ea typeface="Source Sans Pro"/>
              </a:rPr>
              <a:t> (406 </a:t>
            </a:r>
            <a:r>
              <a:rPr lang="en-US" dirty="0" err="1">
                <a:latin typeface="Source Sans Pro"/>
                <a:ea typeface="Source Sans Pro"/>
              </a:rPr>
              <a:t>mužov</a:t>
            </a:r>
            <a:r>
              <a:rPr lang="en-US" dirty="0">
                <a:latin typeface="Source Sans Pro"/>
                <a:ea typeface="Source Sans Pro"/>
              </a:rPr>
              <a:t>, 234 </a:t>
            </a:r>
            <a:r>
              <a:rPr lang="en-US" dirty="0" err="1">
                <a:latin typeface="Source Sans Pro"/>
                <a:ea typeface="Source Sans Pro"/>
              </a:rPr>
              <a:t>žien</a:t>
            </a:r>
            <a:r>
              <a:rPr lang="en-US" dirty="0">
                <a:latin typeface="Source Sans Pro"/>
                <a:ea typeface="Source Sans Pro"/>
              </a:rPr>
              <a:t>) zo 42 </a:t>
            </a:r>
            <a:r>
              <a:rPr lang="en-US" dirty="0" err="1">
                <a:latin typeface="Source Sans Pro"/>
                <a:ea typeface="Source Sans Pro"/>
              </a:rPr>
              <a:t>krajín</a:t>
            </a:r>
            <a:endParaRPr lang="en-US" dirty="0">
              <a:latin typeface="Source Sans Pro"/>
              <a:ea typeface="Source Sans Pro"/>
            </a:endParaRPr>
          </a:p>
          <a:p>
            <a:pPr marL="342900" indent="-342900">
              <a:buChar char="•"/>
            </a:pPr>
            <a:endParaRPr lang="en-US" dirty="0">
              <a:ea typeface="Source Sans Pro" panose="020B0503030403020204" pitchFamily="34" charset="0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9BB0A65-0797-6EFB-78E2-7042FDB437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753930"/>
              </p:ext>
            </p:extLst>
          </p:nvPr>
        </p:nvGraphicFramePr>
        <p:xfrm>
          <a:off x="1613649" y="2177911"/>
          <a:ext cx="7590676" cy="411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098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D0406-8E69-25E3-438C-0C3125272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57231-436D-A6E6-2DFA-4F120B53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3" y="565291"/>
            <a:ext cx="9677717" cy="778044"/>
          </a:xfrm>
        </p:spPr>
        <p:txBody>
          <a:bodyPr/>
          <a:lstStyle/>
          <a:p>
            <a:r>
              <a:rPr lang="sk-SK" dirty="0"/>
              <a:t>Rozdelenie výziev podľa veľkosti projektov</a:t>
            </a:r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4F3C5C1A-162A-8676-A1F2-A4C049CF3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79121"/>
              </p:ext>
            </p:extLst>
          </p:nvPr>
        </p:nvGraphicFramePr>
        <p:xfrm>
          <a:off x="837883" y="1343335"/>
          <a:ext cx="8366914" cy="494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8605098"/>
      </p:ext>
    </p:extLst>
  </p:cSld>
  <p:clrMapOvr>
    <a:masterClrMapping/>
  </p:clrMapOvr>
</p:sld>
</file>

<file path=ppt/theme/theme1.xml><?xml version="1.0" encoding="utf-8"?>
<a:theme xmlns:a="http://schemas.openxmlformats.org/drawingml/2006/main" name="Uvádzazie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VAIA font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B540EC9E-2204-4F18-B6AA-124DA7C04117}"/>
    </a:ext>
  </a:extLst>
</a:theme>
</file>

<file path=ppt/theme/theme2.xml><?xml version="1.0" encoding="utf-8"?>
<a:theme xmlns:a="http://schemas.openxmlformats.org/drawingml/2006/main" name="Vlastný návrh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končovací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B6BC4308-8DC4-433F-A8DC-8C70473513C9}"/>
    </a:ext>
  </a:extLst>
</a:theme>
</file>

<file path=ppt/theme/theme4.xml><?xml version="1.0" encoding="utf-8"?>
<a:theme xmlns:a="http://schemas.openxmlformats.org/drawingml/2006/main" name="1_Text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296C03DC-F49E-40D4-BC91-D17A7D91D1E8}"/>
    </a:ext>
  </a:ext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935AE76EEF24AA10FB5D99CAF32AC" ma:contentTypeVersion="23" ma:contentTypeDescription="Create a new document." ma:contentTypeScope="" ma:versionID="a3cbd271ee3f132e2ce0d05fb8d3f47e">
  <xsd:schema xmlns:xsd="http://www.w3.org/2001/XMLSchema" xmlns:xs="http://www.w3.org/2001/XMLSchema" xmlns:p="http://schemas.microsoft.com/office/2006/metadata/properties" xmlns:ns2="cc5c8e5f-d5cf-48c3-9b5f-7b6134728260" xmlns:ns3="421375f5-370a-4650-8fe9-f6faac8af305" targetNamespace="http://schemas.microsoft.com/office/2006/metadata/properties" ma:root="true" ma:fieldsID="f89a3227033ae6fdcfe607e4f653d94d" ns2:_="" ns3:_="">
    <xsd:import namespace="cc5c8e5f-d5cf-48c3-9b5f-7b6134728260"/>
    <xsd:import namespace="421375f5-370a-4650-8fe9-f6faac8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priority" minOccurs="0"/>
                <xsd:element ref="ns2:najdolezitejsiefotk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c8e5f-d5cf-48c3-9b5f-7b6134728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470ff6-1c61-4f9e-8c6f-d6853ea72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iority" ma:index="27" nillable="true" ma:displayName="priority" ma:format="Dropdown" ma:internalName="priority">
      <xsd:simpleType>
        <xsd:restriction base="dms:Choice">
          <xsd:enumeration value="Urcite zahrnut"/>
          <xsd:enumeration value="odporucam"/>
        </xsd:restriction>
      </xsd:simpleType>
    </xsd:element>
    <xsd:element name="najdolezitejsiefotky" ma:index="28" nillable="true" ma:displayName="najdolezitejsie fotky" ma:default="0" ma:description="vybrane najdolezitejsie momenty vaia" ma:format="Dropdown" ma:internalName="najdolezitejsiefotky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75f5-370a-4650-8fe9-f6faac8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1b4cb-9b21-4841-b525-444442b2f5e8}" ma:internalName="TaxCatchAll" ma:showField="CatchAllData" ma:web="421375f5-370a-4650-8fe9-f6faac8af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c8e5f-d5cf-48c3-9b5f-7b6134728260" xsi:nil="true"/>
    <TaxCatchAll xmlns="421375f5-370a-4650-8fe9-f6faac8af305" xsi:nil="true"/>
    <lcf76f155ced4ddcb4097134ff3c332f xmlns="cc5c8e5f-d5cf-48c3-9b5f-7b6134728260">
      <Terms xmlns="http://schemas.microsoft.com/office/infopath/2007/PartnerControls"/>
    </lcf76f155ced4ddcb4097134ff3c332f>
    <priority xmlns="cc5c8e5f-d5cf-48c3-9b5f-7b6134728260" xsi:nil="true"/>
    <najdolezitejsiefotky xmlns="cc5c8e5f-d5cf-48c3-9b5f-7b6134728260">false</najdolezitejsiefotky>
  </documentManagement>
</p:properties>
</file>

<file path=customXml/itemProps1.xml><?xml version="1.0" encoding="utf-8"?>
<ds:datastoreItem xmlns:ds="http://schemas.openxmlformats.org/officeDocument/2006/customXml" ds:itemID="{500B097D-AE4F-45CB-A1BB-9E1CF97E54F6}"/>
</file>

<file path=customXml/itemProps2.xml><?xml version="1.0" encoding="utf-8"?>
<ds:datastoreItem xmlns:ds="http://schemas.openxmlformats.org/officeDocument/2006/customXml" ds:itemID="{A261B1A0-0F3C-4E4D-BE83-BEC155BA6F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EA3650-35A4-452E-BCD9-A893FC6A1E5B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421375f5-370a-4650-8fe9-f6faac8af305"/>
    <ds:schemaRef ds:uri="cc5c8e5f-d5cf-48c3-9b5f-7b6134728260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vaia-prezentacia-v3</Template>
  <TotalTime>1252</TotalTime>
  <Words>1093</Words>
  <Application>Microsoft Office PowerPoint</Application>
  <PresentationFormat>Širokouhlá</PresentationFormat>
  <Paragraphs>293</Paragraphs>
  <Slides>16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16</vt:i4>
      </vt:variant>
    </vt:vector>
  </HeadingPairs>
  <TitlesOfParts>
    <vt:vector size="26" baseType="lpstr">
      <vt:lpstr>Aptos Narrow</vt:lpstr>
      <vt:lpstr>Arial</vt:lpstr>
      <vt:lpstr>Wingdings</vt:lpstr>
      <vt:lpstr>Source Sans Pro Black</vt:lpstr>
      <vt:lpstr>Calibri</vt:lpstr>
      <vt:lpstr>Source Sans Pro</vt:lpstr>
      <vt:lpstr>Uvádzazie</vt:lpstr>
      <vt:lpstr>Vlastný návrh</vt:lpstr>
      <vt:lpstr>Ukončovací slide</vt:lpstr>
      <vt:lpstr>1_Textové</vt:lpstr>
      <vt:lpstr>Prezentácia programu PowerPoint</vt:lpstr>
      <vt:lpstr>Zdroje reformy hodnotenia</vt:lpstr>
      <vt:lpstr>Dôvody zavedenia medzinárodného hodnotenia</vt:lpstr>
      <vt:lpstr>Spôsoby hodnotenia výziev</vt:lpstr>
      <vt:lpstr>Spôsoby hodnotenia I.</vt:lpstr>
      <vt:lpstr>Spôsoby hodnotenia II.</vt:lpstr>
      <vt:lpstr>Úspešnosť žiadostí</vt:lpstr>
      <vt:lpstr>Počet zapojených hodnotiteľov a ich štruktúra</vt:lpstr>
      <vt:lpstr>Rozdelenie výziev podľa veľkosti projektov</vt:lpstr>
      <vt:lpstr>Rýchlosť hodnotenia</vt:lpstr>
      <vt:lpstr>Prieskum medzi hodnotiteľmi POO K9</vt:lpstr>
      <vt:lpstr>Spätná väzba od žiadateľov I.</vt:lpstr>
      <vt:lpstr>Spätná väzba od žiadateľov II.</vt:lpstr>
      <vt:lpstr>Rozdiely v bodovaní</vt:lpstr>
      <vt:lpstr>Závery a skúsenosti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KUBOVICS, Michal</dc:creator>
  <cp:lastModifiedBy>Straka Daniel</cp:lastModifiedBy>
  <cp:revision>22</cp:revision>
  <dcterms:created xsi:type="dcterms:W3CDTF">2023-04-14T17:48:30Z</dcterms:created>
  <dcterms:modified xsi:type="dcterms:W3CDTF">2025-05-27T06:53:45Z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0x01010084E935AE76EEF24AA10FB5D99CAF32AC</vt:lpwstr>
  </property>
  <property fmtid="{D5CDD505-2E9C-101B-9397-08002B2CF9AE}" pid="3" name="MediaServiceImageTags">
    <vt:lpwstr/>
  </property>
</Properties>
</file>