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7" r:id="rId5"/>
    <p:sldMasterId id="2147483677" r:id="rId6"/>
  </p:sldMasterIdLst>
  <p:notesMasterIdLst>
    <p:notesMasterId r:id="rId30"/>
  </p:notesMasterIdLst>
  <p:sldIdLst>
    <p:sldId id="2147474327" r:id="rId7"/>
    <p:sldId id="2147474355" r:id="rId8"/>
    <p:sldId id="2147474339" r:id="rId9"/>
    <p:sldId id="2147474366" r:id="rId10"/>
    <p:sldId id="2147474361" r:id="rId11"/>
    <p:sldId id="2147474149" r:id="rId12"/>
    <p:sldId id="2147474154" r:id="rId13"/>
    <p:sldId id="2147474134" r:id="rId14"/>
    <p:sldId id="2147474285" r:id="rId15"/>
    <p:sldId id="2147474368" r:id="rId16"/>
    <p:sldId id="2147474303" r:id="rId17"/>
    <p:sldId id="2147474365" r:id="rId18"/>
    <p:sldId id="2147474329" r:id="rId19"/>
    <p:sldId id="2147474346" r:id="rId20"/>
    <p:sldId id="2147474268" r:id="rId21"/>
    <p:sldId id="2147474306" r:id="rId22"/>
    <p:sldId id="2147474166" r:id="rId23"/>
    <p:sldId id="2147474335" r:id="rId24"/>
    <p:sldId id="2147474352" r:id="rId25"/>
    <p:sldId id="2147474364" r:id="rId26"/>
    <p:sldId id="2147474301" r:id="rId27"/>
    <p:sldId id="2147474367" r:id="rId28"/>
    <p:sldId id="2147474302" r:id="rId29"/>
  </p:sldIdLst>
  <p:sldSz cx="12192000" cy="6858000"/>
  <p:notesSz cx="6815138" cy="9947275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E259942-AD87-606D-9DA7-CC43835336CB}" name="Guest User" initials="GU" userId="S::urn:spo:anon#da12f0de17a7c1dd82d83406e1ea0990046e0ff110e66f1f719c1e3940976a8e::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6921"/>
    <a:srgbClr val="323B97"/>
    <a:srgbClr val="FD9191"/>
    <a:srgbClr val="23C0D7"/>
    <a:srgbClr val="313E96"/>
    <a:srgbClr val="C33D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redný štý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Stredný štýl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116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38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notesMaster" Target="notesMasters/notesMaster1.xml"/><Relationship Id="rId35" Type="http://schemas.microsoft.com/office/2018/10/relationships/authors" Target="authors.xml"/><Relationship Id="rId8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5C1DC1-2747-4726-BED0-253CEFD61E65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sk-SK"/>
        </a:p>
      </dgm:t>
    </dgm:pt>
    <dgm:pt modelId="{9CE0D9F2-490B-405A-A81C-F20672CCB22D}">
      <dgm:prSet phldrT="[Text]"/>
      <dgm:spPr/>
      <dgm:t>
        <a:bodyPr/>
        <a:lstStyle/>
        <a:p>
          <a:r>
            <a:rPr lang="sk-SK" b="1" dirty="0"/>
            <a:t>Dáta</a:t>
          </a:r>
        </a:p>
      </dgm:t>
    </dgm:pt>
    <dgm:pt modelId="{45AB631E-E954-4657-9C57-57B3CFCD59C3}" type="parTrans" cxnId="{EFF03A5F-C709-4FA6-BC42-68519D086D03}">
      <dgm:prSet/>
      <dgm:spPr/>
      <dgm:t>
        <a:bodyPr/>
        <a:lstStyle/>
        <a:p>
          <a:endParaRPr lang="sk-SK"/>
        </a:p>
      </dgm:t>
    </dgm:pt>
    <dgm:pt modelId="{A82E1F16-AF62-4ED5-96B5-E1906798FDA4}" type="sibTrans" cxnId="{EFF03A5F-C709-4FA6-BC42-68519D086D03}">
      <dgm:prSet/>
      <dgm:spPr/>
      <dgm:t>
        <a:bodyPr/>
        <a:lstStyle/>
        <a:p>
          <a:endParaRPr lang="sk-SK"/>
        </a:p>
      </dgm:t>
    </dgm:pt>
    <dgm:pt modelId="{F1C8F88F-C431-46C9-9628-73D4C9617947}">
      <dgm:prSet phldrT="[Text]"/>
      <dgm:spPr/>
      <dgm:t>
        <a:bodyPr/>
        <a:lstStyle/>
        <a:p>
          <a:r>
            <a:rPr lang="sk-SK" b="1" dirty="0">
              <a:solidFill>
                <a:srgbClr val="323B97"/>
              </a:solidFill>
              <a:latin typeface="Source Sans Pro" panose="020B0503030403020204" pitchFamily="34" charset="0"/>
              <a:ea typeface="Source Sans Pro" panose="020B0503030403020204" pitchFamily="34" charset="0"/>
            </a:rPr>
            <a:t>Všetky rozhodnutia a návrhy vychádzajú z detailnej analýzy dát.</a:t>
          </a:r>
          <a:endParaRPr lang="sk-SK" b="1" dirty="0">
            <a:solidFill>
              <a:srgbClr val="323B97"/>
            </a:solidFill>
          </a:endParaRPr>
        </a:p>
      </dgm:t>
    </dgm:pt>
    <dgm:pt modelId="{E9C9C91F-370F-4F1A-AB8A-779BC99CD11E}" type="parTrans" cxnId="{EF3B8695-60C5-433B-B687-93C41703DC79}">
      <dgm:prSet/>
      <dgm:spPr/>
      <dgm:t>
        <a:bodyPr/>
        <a:lstStyle/>
        <a:p>
          <a:endParaRPr lang="sk-SK"/>
        </a:p>
      </dgm:t>
    </dgm:pt>
    <dgm:pt modelId="{DD1D5DE6-C496-455D-8C33-547E43CAF0CC}" type="sibTrans" cxnId="{EF3B8695-60C5-433B-B687-93C41703DC79}">
      <dgm:prSet/>
      <dgm:spPr/>
      <dgm:t>
        <a:bodyPr/>
        <a:lstStyle/>
        <a:p>
          <a:endParaRPr lang="sk-SK"/>
        </a:p>
      </dgm:t>
    </dgm:pt>
    <dgm:pt modelId="{11213F99-6E4A-4289-A607-B2688595F548}">
      <dgm:prSet phldrT="[Text]"/>
      <dgm:spPr>
        <a:solidFill>
          <a:srgbClr val="FF0000"/>
        </a:solidFill>
      </dgm:spPr>
      <dgm:t>
        <a:bodyPr/>
        <a:lstStyle/>
        <a:p>
          <a:r>
            <a:rPr lang="sk-SK" b="1" dirty="0"/>
            <a:t>Spolupráca</a:t>
          </a:r>
        </a:p>
      </dgm:t>
    </dgm:pt>
    <dgm:pt modelId="{2D77DD8F-5795-40D9-A5B6-6A54B5B13097}" type="parTrans" cxnId="{7C7CFA93-B485-4F67-9CE9-94464D5F0FFD}">
      <dgm:prSet/>
      <dgm:spPr/>
      <dgm:t>
        <a:bodyPr/>
        <a:lstStyle/>
        <a:p>
          <a:endParaRPr lang="sk-SK"/>
        </a:p>
      </dgm:t>
    </dgm:pt>
    <dgm:pt modelId="{78D1BB40-D9D6-4984-AEC1-91D3651231EE}" type="sibTrans" cxnId="{7C7CFA93-B485-4F67-9CE9-94464D5F0FFD}">
      <dgm:prSet/>
      <dgm:spPr/>
      <dgm:t>
        <a:bodyPr/>
        <a:lstStyle/>
        <a:p>
          <a:endParaRPr lang="sk-SK"/>
        </a:p>
      </dgm:t>
    </dgm:pt>
    <dgm:pt modelId="{E71F227B-0444-4DA5-9914-A2A39EACE46A}">
      <dgm:prSet phldrT="[Text]"/>
      <dgm:spPr>
        <a:solidFill>
          <a:srgbClr val="FD9191">
            <a:alpha val="89804"/>
          </a:srgbClr>
        </a:solidFill>
      </dgm:spPr>
      <dgm:t>
        <a:bodyPr/>
        <a:lstStyle/>
        <a:p>
          <a:r>
            <a:rPr lang="sk-SK" b="1" dirty="0">
              <a:solidFill>
                <a:srgbClr val="323B97"/>
              </a:solidFill>
              <a:latin typeface="Source Sans Pro" panose="020B0503030403020204" pitchFamily="34" charset="0"/>
              <a:ea typeface="Source Sans Pro" panose="020B0503030403020204" pitchFamily="34" charset="0"/>
            </a:rPr>
            <a:t>Spolupráca viacerých rezortov zabezpečuje komplexnosť a efektívnosť riešení.</a:t>
          </a:r>
          <a:endParaRPr lang="sk-SK" b="1" dirty="0">
            <a:solidFill>
              <a:srgbClr val="323B97"/>
            </a:solidFill>
          </a:endParaRPr>
        </a:p>
      </dgm:t>
    </dgm:pt>
    <dgm:pt modelId="{10C3DD4A-3E8A-414A-984F-24DB21D3DDBB}" type="parTrans" cxnId="{448F9BC5-6DA4-41ED-AE56-C2C2A510F0C7}">
      <dgm:prSet/>
      <dgm:spPr/>
      <dgm:t>
        <a:bodyPr/>
        <a:lstStyle/>
        <a:p>
          <a:endParaRPr lang="sk-SK"/>
        </a:p>
      </dgm:t>
    </dgm:pt>
    <dgm:pt modelId="{2F99B5AB-3A57-4E84-86D5-ABF677A8B0C6}" type="sibTrans" cxnId="{448F9BC5-6DA4-41ED-AE56-C2C2A510F0C7}">
      <dgm:prSet/>
      <dgm:spPr/>
      <dgm:t>
        <a:bodyPr/>
        <a:lstStyle/>
        <a:p>
          <a:endParaRPr lang="sk-SK"/>
        </a:p>
      </dgm:t>
    </dgm:pt>
    <dgm:pt modelId="{623F53A5-35ED-48FB-A86E-E498A7C39465}">
      <dgm:prSet phldrT="[Text]"/>
      <dgm:spPr/>
      <dgm:t>
        <a:bodyPr/>
        <a:lstStyle/>
        <a:p>
          <a:r>
            <a:rPr lang="sk-SK" b="1" dirty="0"/>
            <a:t>Participácia</a:t>
          </a:r>
        </a:p>
      </dgm:t>
    </dgm:pt>
    <dgm:pt modelId="{D182A696-9E88-4967-81CD-1F287A439F61}" type="parTrans" cxnId="{32DF78AB-8794-4B3B-B837-13DEE0D5B045}">
      <dgm:prSet/>
      <dgm:spPr/>
      <dgm:t>
        <a:bodyPr/>
        <a:lstStyle/>
        <a:p>
          <a:endParaRPr lang="sk-SK"/>
        </a:p>
      </dgm:t>
    </dgm:pt>
    <dgm:pt modelId="{8510D92F-49B0-4034-832A-1E6A9FBF46A3}" type="sibTrans" cxnId="{32DF78AB-8794-4B3B-B837-13DEE0D5B045}">
      <dgm:prSet/>
      <dgm:spPr/>
      <dgm:t>
        <a:bodyPr/>
        <a:lstStyle/>
        <a:p>
          <a:endParaRPr lang="sk-SK"/>
        </a:p>
      </dgm:t>
    </dgm:pt>
    <dgm:pt modelId="{AB5FE063-ED71-443A-8B2A-6B0CC4BD1919}">
      <dgm:prSet phldrT="[Text]"/>
      <dgm:spPr/>
      <dgm:t>
        <a:bodyPr/>
        <a:lstStyle/>
        <a:p>
          <a:r>
            <a:rPr lang="sk-SK" b="1" dirty="0">
              <a:solidFill>
                <a:srgbClr val="323B97"/>
              </a:solidFill>
              <a:latin typeface="Source Sans Pro" panose="020B0503030403020204" pitchFamily="34" charset="0"/>
              <a:ea typeface="Source Sans Pro" panose="020B0503030403020204" pitchFamily="34" charset="0"/>
            </a:rPr>
            <a:t>Zapojili sme široké spektrum odborníkov, </a:t>
          </a:r>
          <a:r>
            <a:rPr lang="sk-SK" b="1" dirty="0" err="1">
              <a:solidFill>
                <a:srgbClr val="323B97"/>
              </a:solidFill>
              <a:latin typeface="Source Sans Pro" panose="020B0503030403020204" pitchFamily="34" charset="0"/>
              <a:ea typeface="Source Sans Pro" panose="020B0503030403020204" pitchFamily="34" charset="0"/>
            </a:rPr>
            <a:t>stakeholderov</a:t>
          </a:r>
          <a:r>
            <a:rPr lang="sk-SK" b="1" dirty="0">
              <a:solidFill>
                <a:srgbClr val="323B97"/>
              </a:solidFill>
              <a:latin typeface="Source Sans Pro" panose="020B0503030403020204" pitchFamily="34" charset="0"/>
              <a:ea typeface="Source Sans Pro" panose="020B0503030403020204" pitchFamily="34" charset="0"/>
            </a:rPr>
            <a:t> a verejnosti.</a:t>
          </a:r>
          <a:endParaRPr lang="sk-SK" b="1" dirty="0">
            <a:solidFill>
              <a:srgbClr val="323B97"/>
            </a:solidFill>
          </a:endParaRPr>
        </a:p>
      </dgm:t>
    </dgm:pt>
    <dgm:pt modelId="{89FDF259-F75E-4A7B-A75D-D6282FD8297E}" type="parTrans" cxnId="{46F4A565-3882-4AC4-89EE-17A4B365DE19}">
      <dgm:prSet/>
      <dgm:spPr/>
      <dgm:t>
        <a:bodyPr/>
        <a:lstStyle/>
        <a:p>
          <a:endParaRPr lang="sk-SK"/>
        </a:p>
      </dgm:t>
    </dgm:pt>
    <dgm:pt modelId="{B4EF297D-C6D9-486B-B1EE-B0370AF447F0}" type="sibTrans" cxnId="{46F4A565-3882-4AC4-89EE-17A4B365DE19}">
      <dgm:prSet/>
      <dgm:spPr/>
      <dgm:t>
        <a:bodyPr/>
        <a:lstStyle/>
        <a:p>
          <a:endParaRPr lang="sk-SK"/>
        </a:p>
      </dgm:t>
    </dgm:pt>
    <dgm:pt modelId="{CBCC3261-E90E-403B-87B9-041A262B779B}" type="pres">
      <dgm:prSet presAssocID="{B35C1DC1-2747-4726-BED0-253CEFD61E65}" presName="Name0" presStyleCnt="0">
        <dgm:presLayoutVars>
          <dgm:dir/>
          <dgm:animLvl val="lvl"/>
          <dgm:resizeHandles val="exact"/>
        </dgm:presLayoutVars>
      </dgm:prSet>
      <dgm:spPr/>
    </dgm:pt>
    <dgm:pt modelId="{6AFB3402-689E-43AA-8E88-136973A0EC25}" type="pres">
      <dgm:prSet presAssocID="{9CE0D9F2-490B-405A-A81C-F20672CCB22D}" presName="composite" presStyleCnt="0"/>
      <dgm:spPr/>
    </dgm:pt>
    <dgm:pt modelId="{81C6295C-B036-4A3E-A2A4-60E83F73638A}" type="pres">
      <dgm:prSet presAssocID="{9CE0D9F2-490B-405A-A81C-F20672CCB22D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BA914876-DFA5-41D0-BDB6-445A9FB99CCA}" type="pres">
      <dgm:prSet presAssocID="{9CE0D9F2-490B-405A-A81C-F20672CCB22D}" presName="desTx" presStyleLbl="alignAccFollowNode1" presStyleIdx="0" presStyleCnt="3">
        <dgm:presLayoutVars>
          <dgm:bulletEnabled val="1"/>
        </dgm:presLayoutVars>
      </dgm:prSet>
      <dgm:spPr/>
    </dgm:pt>
    <dgm:pt modelId="{AE7DFB51-7E7A-451E-9AEB-F302CE61202C}" type="pres">
      <dgm:prSet presAssocID="{A82E1F16-AF62-4ED5-96B5-E1906798FDA4}" presName="space" presStyleCnt="0"/>
      <dgm:spPr/>
    </dgm:pt>
    <dgm:pt modelId="{0531CD9A-9BD9-4EC5-A590-A526897FA4E0}" type="pres">
      <dgm:prSet presAssocID="{11213F99-6E4A-4289-A607-B2688595F548}" presName="composite" presStyleCnt="0"/>
      <dgm:spPr/>
    </dgm:pt>
    <dgm:pt modelId="{F9BA1A3F-B2F8-4A2D-9B33-FD70A8FA4876}" type="pres">
      <dgm:prSet presAssocID="{11213F99-6E4A-4289-A607-B2688595F548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E5FA0001-536C-4F5C-B5D3-2CEE34E81399}" type="pres">
      <dgm:prSet presAssocID="{11213F99-6E4A-4289-A607-B2688595F548}" presName="desTx" presStyleLbl="alignAccFollowNode1" presStyleIdx="1" presStyleCnt="3">
        <dgm:presLayoutVars>
          <dgm:bulletEnabled val="1"/>
        </dgm:presLayoutVars>
      </dgm:prSet>
      <dgm:spPr/>
    </dgm:pt>
    <dgm:pt modelId="{0F26828E-4E31-46A0-9446-D1DE4FD5034B}" type="pres">
      <dgm:prSet presAssocID="{78D1BB40-D9D6-4984-AEC1-91D3651231EE}" presName="space" presStyleCnt="0"/>
      <dgm:spPr/>
    </dgm:pt>
    <dgm:pt modelId="{9861E341-542A-43E5-8962-739F03A5DAC6}" type="pres">
      <dgm:prSet presAssocID="{623F53A5-35ED-48FB-A86E-E498A7C39465}" presName="composite" presStyleCnt="0"/>
      <dgm:spPr/>
    </dgm:pt>
    <dgm:pt modelId="{85EC568F-6894-42C5-BAB6-2FE8A804F9B2}" type="pres">
      <dgm:prSet presAssocID="{623F53A5-35ED-48FB-A86E-E498A7C39465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4947DC56-9EBA-4068-ADE0-7DF7215400C1}" type="pres">
      <dgm:prSet presAssocID="{623F53A5-35ED-48FB-A86E-E498A7C39465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147FD715-FDAA-4029-8105-6E83F4A67754}" type="presOf" srcId="{623F53A5-35ED-48FB-A86E-E498A7C39465}" destId="{85EC568F-6894-42C5-BAB6-2FE8A804F9B2}" srcOrd="0" destOrd="0" presId="urn:microsoft.com/office/officeart/2005/8/layout/hList1"/>
    <dgm:cxn modelId="{EFF03A5F-C709-4FA6-BC42-68519D086D03}" srcId="{B35C1DC1-2747-4726-BED0-253CEFD61E65}" destId="{9CE0D9F2-490B-405A-A81C-F20672CCB22D}" srcOrd="0" destOrd="0" parTransId="{45AB631E-E954-4657-9C57-57B3CFCD59C3}" sibTransId="{A82E1F16-AF62-4ED5-96B5-E1906798FDA4}"/>
    <dgm:cxn modelId="{46F4A565-3882-4AC4-89EE-17A4B365DE19}" srcId="{623F53A5-35ED-48FB-A86E-E498A7C39465}" destId="{AB5FE063-ED71-443A-8B2A-6B0CC4BD1919}" srcOrd="0" destOrd="0" parTransId="{89FDF259-F75E-4A7B-A75D-D6282FD8297E}" sibTransId="{B4EF297D-C6D9-486B-B1EE-B0370AF447F0}"/>
    <dgm:cxn modelId="{7C7CFA93-B485-4F67-9CE9-94464D5F0FFD}" srcId="{B35C1DC1-2747-4726-BED0-253CEFD61E65}" destId="{11213F99-6E4A-4289-A607-B2688595F548}" srcOrd="1" destOrd="0" parTransId="{2D77DD8F-5795-40D9-A5B6-6A54B5B13097}" sibTransId="{78D1BB40-D9D6-4984-AEC1-91D3651231EE}"/>
    <dgm:cxn modelId="{EF3B8695-60C5-433B-B687-93C41703DC79}" srcId="{9CE0D9F2-490B-405A-A81C-F20672CCB22D}" destId="{F1C8F88F-C431-46C9-9628-73D4C9617947}" srcOrd="0" destOrd="0" parTransId="{E9C9C91F-370F-4F1A-AB8A-779BC99CD11E}" sibTransId="{DD1D5DE6-C496-455D-8C33-547E43CAF0CC}"/>
    <dgm:cxn modelId="{BF2C6B98-5CB9-4AD7-B8DB-F1212170F16E}" type="presOf" srcId="{B35C1DC1-2747-4726-BED0-253CEFD61E65}" destId="{CBCC3261-E90E-403B-87B9-041A262B779B}" srcOrd="0" destOrd="0" presId="urn:microsoft.com/office/officeart/2005/8/layout/hList1"/>
    <dgm:cxn modelId="{32DF78AB-8794-4B3B-B837-13DEE0D5B045}" srcId="{B35C1DC1-2747-4726-BED0-253CEFD61E65}" destId="{623F53A5-35ED-48FB-A86E-E498A7C39465}" srcOrd="2" destOrd="0" parTransId="{D182A696-9E88-4967-81CD-1F287A439F61}" sibTransId="{8510D92F-49B0-4034-832A-1E6A9FBF46A3}"/>
    <dgm:cxn modelId="{7D923DBE-47CA-4C40-9BEE-600D0341DA33}" type="presOf" srcId="{11213F99-6E4A-4289-A607-B2688595F548}" destId="{F9BA1A3F-B2F8-4A2D-9B33-FD70A8FA4876}" srcOrd="0" destOrd="0" presId="urn:microsoft.com/office/officeart/2005/8/layout/hList1"/>
    <dgm:cxn modelId="{448F9BC5-6DA4-41ED-AE56-C2C2A510F0C7}" srcId="{11213F99-6E4A-4289-A607-B2688595F548}" destId="{E71F227B-0444-4DA5-9914-A2A39EACE46A}" srcOrd="0" destOrd="0" parTransId="{10C3DD4A-3E8A-414A-984F-24DB21D3DDBB}" sibTransId="{2F99B5AB-3A57-4E84-86D5-ABF677A8B0C6}"/>
    <dgm:cxn modelId="{6B1F87C6-8F1F-49DF-B121-F1F3F39ABA3D}" type="presOf" srcId="{F1C8F88F-C431-46C9-9628-73D4C9617947}" destId="{BA914876-DFA5-41D0-BDB6-445A9FB99CCA}" srcOrd="0" destOrd="0" presId="urn:microsoft.com/office/officeart/2005/8/layout/hList1"/>
    <dgm:cxn modelId="{8702E2DC-15AA-4D31-A385-9F3429164D48}" type="presOf" srcId="{E71F227B-0444-4DA5-9914-A2A39EACE46A}" destId="{E5FA0001-536C-4F5C-B5D3-2CEE34E81399}" srcOrd="0" destOrd="0" presId="urn:microsoft.com/office/officeart/2005/8/layout/hList1"/>
    <dgm:cxn modelId="{2484CBE5-A9F4-444F-AFEE-A2D2A0757203}" type="presOf" srcId="{9CE0D9F2-490B-405A-A81C-F20672CCB22D}" destId="{81C6295C-B036-4A3E-A2A4-60E83F73638A}" srcOrd="0" destOrd="0" presId="urn:microsoft.com/office/officeart/2005/8/layout/hList1"/>
    <dgm:cxn modelId="{C4679BF0-066D-40D2-BE88-00383BF202C9}" type="presOf" srcId="{AB5FE063-ED71-443A-8B2A-6B0CC4BD1919}" destId="{4947DC56-9EBA-4068-ADE0-7DF7215400C1}" srcOrd="0" destOrd="0" presId="urn:microsoft.com/office/officeart/2005/8/layout/hList1"/>
    <dgm:cxn modelId="{30E098AA-CA58-4538-B2B2-EBDA5D27E921}" type="presParOf" srcId="{CBCC3261-E90E-403B-87B9-041A262B779B}" destId="{6AFB3402-689E-43AA-8E88-136973A0EC25}" srcOrd="0" destOrd="0" presId="urn:microsoft.com/office/officeart/2005/8/layout/hList1"/>
    <dgm:cxn modelId="{6894405C-782C-4498-B05B-3BE38CD92591}" type="presParOf" srcId="{6AFB3402-689E-43AA-8E88-136973A0EC25}" destId="{81C6295C-B036-4A3E-A2A4-60E83F73638A}" srcOrd="0" destOrd="0" presId="urn:microsoft.com/office/officeart/2005/8/layout/hList1"/>
    <dgm:cxn modelId="{14C0F661-702A-4EF1-91A1-6EF9B40C46C2}" type="presParOf" srcId="{6AFB3402-689E-43AA-8E88-136973A0EC25}" destId="{BA914876-DFA5-41D0-BDB6-445A9FB99CCA}" srcOrd="1" destOrd="0" presId="urn:microsoft.com/office/officeart/2005/8/layout/hList1"/>
    <dgm:cxn modelId="{F002DDF5-9BFE-4731-9D87-C8E51F8F8CF6}" type="presParOf" srcId="{CBCC3261-E90E-403B-87B9-041A262B779B}" destId="{AE7DFB51-7E7A-451E-9AEB-F302CE61202C}" srcOrd="1" destOrd="0" presId="urn:microsoft.com/office/officeart/2005/8/layout/hList1"/>
    <dgm:cxn modelId="{7D117971-1509-4489-BBB7-4049F9D04746}" type="presParOf" srcId="{CBCC3261-E90E-403B-87B9-041A262B779B}" destId="{0531CD9A-9BD9-4EC5-A590-A526897FA4E0}" srcOrd="2" destOrd="0" presId="urn:microsoft.com/office/officeart/2005/8/layout/hList1"/>
    <dgm:cxn modelId="{76DC28A7-F63D-47EB-B831-9B4499ECFC4C}" type="presParOf" srcId="{0531CD9A-9BD9-4EC5-A590-A526897FA4E0}" destId="{F9BA1A3F-B2F8-4A2D-9B33-FD70A8FA4876}" srcOrd="0" destOrd="0" presId="urn:microsoft.com/office/officeart/2005/8/layout/hList1"/>
    <dgm:cxn modelId="{7FEC4203-F648-433E-9181-25F1217081ED}" type="presParOf" srcId="{0531CD9A-9BD9-4EC5-A590-A526897FA4E0}" destId="{E5FA0001-536C-4F5C-B5D3-2CEE34E81399}" srcOrd="1" destOrd="0" presId="urn:microsoft.com/office/officeart/2005/8/layout/hList1"/>
    <dgm:cxn modelId="{D4E8ABEE-6039-4898-93B6-1A92235B5C6E}" type="presParOf" srcId="{CBCC3261-E90E-403B-87B9-041A262B779B}" destId="{0F26828E-4E31-46A0-9446-D1DE4FD5034B}" srcOrd="3" destOrd="0" presId="urn:microsoft.com/office/officeart/2005/8/layout/hList1"/>
    <dgm:cxn modelId="{271B5C6C-81A1-4815-8C28-95699AF2CF80}" type="presParOf" srcId="{CBCC3261-E90E-403B-87B9-041A262B779B}" destId="{9861E341-542A-43E5-8962-739F03A5DAC6}" srcOrd="4" destOrd="0" presId="urn:microsoft.com/office/officeart/2005/8/layout/hList1"/>
    <dgm:cxn modelId="{7493848A-DF0B-4BFC-AFDD-D7F06308C7E0}" type="presParOf" srcId="{9861E341-542A-43E5-8962-739F03A5DAC6}" destId="{85EC568F-6894-42C5-BAB6-2FE8A804F9B2}" srcOrd="0" destOrd="0" presId="urn:microsoft.com/office/officeart/2005/8/layout/hList1"/>
    <dgm:cxn modelId="{05F63FA5-3E63-4455-B966-3EFF829435B8}" type="presParOf" srcId="{9861E341-542A-43E5-8962-739F03A5DAC6}" destId="{4947DC56-9EBA-4068-ADE0-7DF7215400C1}" srcOrd="1" destOrd="0" presId="urn:microsoft.com/office/officeart/2005/8/layout/hLis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B4B613B-D1FF-44EA-8017-632131B8BF6B}" type="doc">
      <dgm:prSet loTypeId="urn:microsoft.com/office/officeart/2005/8/layout/hChevron3" loCatId="process" qsTypeId="urn:microsoft.com/office/officeart/2005/8/quickstyle/simple1" qsCatId="simple" csTypeId="urn:microsoft.com/office/officeart/2005/8/colors/colorful1" csCatId="colorful" phldr="1"/>
      <dgm:spPr/>
    </dgm:pt>
    <dgm:pt modelId="{AEEACA89-6041-41B9-AD68-DC6583DC0937}">
      <dgm:prSet phldrT="[Text]"/>
      <dgm:spPr/>
      <dgm:t>
        <a:bodyPr/>
        <a:lstStyle/>
        <a:p>
          <a:r>
            <a:rPr lang="sk-SK" dirty="0"/>
            <a:t>Komisia Misie zdravie posudzuje a vyhodnocuje projektové zámery.</a:t>
          </a:r>
        </a:p>
      </dgm:t>
    </dgm:pt>
    <dgm:pt modelId="{FAE62265-FA0F-47C4-A21B-3605F995E1F7}" type="parTrans" cxnId="{4746355E-AB49-43A9-AEE3-FF0C3EC6339E}">
      <dgm:prSet/>
      <dgm:spPr/>
      <dgm:t>
        <a:bodyPr/>
        <a:lstStyle/>
        <a:p>
          <a:endParaRPr lang="sk-SK"/>
        </a:p>
      </dgm:t>
    </dgm:pt>
    <dgm:pt modelId="{3EF6F51B-E296-4299-8589-1FC66EDFD83B}" type="sibTrans" cxnId="{4746355E-AB49-43A9-AEE3-FF0C3EC6339E}">
      <dgm:prSet/>
      <dgm:spPr/>
      <dgm:t>
        <a:bodyPr/>
        <a:lstStyle/>
        <a:p>
          <a:endParaRPr lang="sk-SK"/>
        </a:p>
      </dgm:t>
    </dgm:pt>
    <dgm:pt modelId="{1FFB6B58-12B5-42A3-9F98-600B904AC8C3}">
      <dgm:prSet phldrT="[Text]"/>
      <dgm:spPr/>
      <dgm:t>
        <a:bodyPr/>
        <a:lstStyle/>
        <a:p>
          <a:r>
            <a:rPr lang="sk-SK" dirty="0"/>
            <a:t>Úspešné projekty </a:t>
          </a:r>
          <a:br>
            <a:rPr lang="sk-SK" dirty="0"/>
          </a:br>
          <a:r>
            <a:rPr lang="sk-SK" dirty="0"/>
            <a:t>sú zaradené do databázy úspešných projektov.</a:t>
          </a:r>
        </a:p>
      </dgm:t>
    </dgm:pt>
    <dgm:pt modelId="{B9654312-DD78-473D-B56A-5D297C24E2D0}" type="parTrans" cxnId="{7B43481B-94AB-4341-AE5F-EAFADB2731E7}">
      <dgm:prSet/>
      <dgm:spPr/>
      <dgm:t>
        <a:bodyPr/>
        <a:lstStyle/>
        <a:p>
          <a:endParaRPr lang="sk-SK"/>
        </a:p>
      </dgm:t>
    </dgm:pt>
    <dgm:pt modelId="{25EEDADE-2721-42E8-83E8-4D4C52D2E546}" type="sibTrans" cxnId="{7B43481B-94AB-4341-AE5F-EAFADB2731E7}">
      <dgm:prSet/>
      <dgm:spPr/>
      <dgm:t>
        <a:bodyPr/>
        <a:lstStyle/>
        <a:p>
          <a:endParaRPr lang="sk-SK"/>
        </a:p>
      </dgm:t>
    </dgm:pt>
    <dgm:pt modelId="{B1A9C146-097F-4541-AB99-EDFFFADFFC14}">
      <dgm:prSet phldrT="[Text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sk-SK" dirty="0"/>
            <a:t>Najvyššie hodnotené projekty získavajú financovanie ako prvé.</a:t>
          </a:r>
        </a:p>
      </dgm:t>
    </dgm:pt>
    <dgm:pt modelId="{41427FDB-1BFF-4562-A16A-C6EC7C8DAFAD}" type="parTrans" cxnId="{21227614-AB2D-4FF4-964E-43D7D4470610}">
      <dgm:prSet/>
      <dgm:spPr/>
      <dgm:t>
        <a:bodyPr/>
        <a:lstStyle/>
        <a:p>
          <a:endParaRPr lang="sk-SK"/>
        </a:p>
      </dgm:t>
    </dgm:pt>
    <dgm:pt modelId="{B62797B1-5DC9-46C7-9FCD-A896B553EEC0}" type="sibTrans" cxnId="{21227614-AB2D-4FF4-964E-43D7D4470610}">
      <dgm:prSet/>
      <dgm:spPr/>
      <dgm:t>
        <a:bodyPr/>
        <a:lstStyle/>
        <a:p>
          <a:endParaRPr lang="sk-SK"/>
        </a:p>
      </dgm:t>
    </dgm:pt>
    <dgm:pt modelId="{F349D4D1-EA06-4C56-8818-4DEE048CE157}">
      <dgm:prSet/>
      <dgm:spPr/>
      <dgm:t>
        <a:bodyPr/>
        <a:lstStyle/>
        <a:p>
          <a:r>
            <a:rPr lang="sk-SK" dirty="0"/>
            <a:t>Financovanie zabezpečujú zdroje EÚ </a:t>
          </a:r>
          <a:r>
            <a:rPr lang="sk-SK" dirty="0" err="1"/>
            <a:t>VVaI</a:t>
          </a:r>
          <a:r>
            <a:rPr lang="sk-SK" dirty="0"/>
            <a:t> a štátny rozpočet. </a:t>
          </a:r>
        </a:p>
      </dgm:t>
    </dgm:pt>
    <dgm:pt modelId="{6B5C4953-D99F-4C29-9EE6-AD05B25D89BD}" type="parTrans" cxnId="{A5C56A9C-16B8-4838-8D89-349D94FAABF0}">
      <dgm:prSet/>
      <dgm:spPr/>
      <dgm:t>
        <a:bodyPr/>
        <a:lstStyle/>
        <a:p>
          <a:endParaRPr lang="sk-SK"/>
        </a:p>
      </dgm:t>
    </dgm:pt>
    <dgm:pt modelId="{50CD58BE-7A9B-4BE1-82B5-B3EAFEE53CCB}" type="sibTrans" cxnId="{A5C56A9C-16B8-4838-8D89-349D94FAABF0}">
      <dgm:prSet/>
      <dgm:spPr/>
      <dgm:t>
        <a:bodyPr/>
        <a:lstStyle/>
        <a:p>
          <a:endParaRPr lang="sk-SK"/>
        </a:p>
      </dgm:t>
    </dgm:pt>
    <dgm:pt modelId="{6D16E198-867D-4240-9997-76225C3F97E8}" type="pres">
      <dgm:prSet presAssocID="{1B4B613B-D1FF-44EA-8017-632131B8BF6B}" presName="Name0" presStyleCnt="0">
        <dgm:presLayoutVars>
          <dgm:dir/>
          <dgm:resizeHandles val="exact"/>
        </dgm:presLayoutVars>
      </dgm:prSet>
      <dgm:spPr/>
    </dgm:pt>
    <dgm:pt modelId="{0DC59EA8-5899-4944-9E08-E0D80B85A35C}" type="pres">
      <dgm:prSet presAssocID="{AEEACA89-6041-41B9-AD68-DC6583DC0937}" presName="parTxOnly" presStyleLbl="node1" presStyleIdx="0" presStyleCnt="4">
        <dgm:presLayoutVars>
          <dgm:bulletEnabled val="1"/>
        </dgm:presLayoutVars>
      </dgm:prSet>
      <dgm:spPr/>
    </dgm:pt>
    <dgm:pt modelId="{36F58444-0D17-4DD7-A6E8-A9F7B01DE4FB}" type="pres">
      <dgm:prSet presAssocID="{3EF6F51B-E296-4299-8589-1FC66EDFD83B}" presName="parSpace" presStyleCnt="0"/>
      <dgm:spPr/>
    </dgm:pt>
    <dgm:pt modelId="{DAAC0767-68B5-442A-B419-0B27460FC207}" type="pres">
      <dgm:prSet presAssocID="{1FFB6B58-12B5-42A3-9F98-600B904AC8C3}" presName="parTxOnly" presStyleLbl="node1" presStyleIdx="1" presStyleCnt="4">
        <dgm:presLayoutVars>
          <dgm:bulletEnabled val="1"/>
        </dgm:presLayoutVars>
      </dgm:prSet>
      <dgm:spPr/>
    </dgm:pt>
    <dgm:pt modelId="{9025FEE1-8F49-4F48-9484-7B3270962955}" type="pres">
      <dgm:prSet presAssocID="{25EEDADE-2721-42E8-83E8-4D4C52D2E546}" presName="parSpace" presStyleCnt="0"/>
      <dgm:spPr/>
    </dgm:pt>
    <dgm:pt modelId="{6CDEF5E6-1A18-4026-82EE-499838CD7C52}" type="pres">
      <dgm:prSet presAssocID="{B1A9C146-097F-4541-AB99-EDFFFADFFC14}" presName="parTxOnly" presStyleLbl="node1" presStyleIdx="2" presStyleCnt="4">
        <dgm:presLayoutVars>
          <dgm:bulletEnabled val="1"/>
        </dgm:presLayoutVars>
      </dgm:prSet>
      <dgm:spPr/>
    </dgm:pt>
    <dgm:pt modelId="{AA09358B-AD50-4BAD-B2D8-0F24FB07AD50}" type="pres">
      <dgm:prSet presAssocID="{B62797B1-5DC9-46C7-9FCD-A896B553EEC0}" presName="parSpace" presStyleCnt="0"/>
      <dgm:spPr/>
    </dgm:pt>
    <dgm:pt modelId="{025A9067-6AAE-4EAD-83FC-CE40504C8455}" type="pres">
      <dgm:prSet presAssocID="{F349D4D1-EA06-4C56-8818-4DEE048CE157}" presName="parTxOnly" presStyleLbl="node1" presStyleIdx="3" presStyleCnt="4">
        <dgm:presLayoutVars>
          <dgm:bulletEnabled val="1"/>
        </dgm:presLayoutVars>
      </dgm:prSet>
      <dgm:spPr/>
    </dgm:pt>
  </dgm:ptLst>
  <dgm:cxnLst>
    <dgm:cxn modelId="{21227614-AB2D-4FF4-964E-43D7D4470610}" srcId="{1B4B613B-D1FF-44EA-8017-632131B8BF6B}" destId="{B1A9C146-097F-4541-AB99-EDFFFADFFC14}" srcOrd="2" destOrd="0" parTransId="{41427FDB-1BFF-4562-A16A-C6EC7C8DAFAD}" sibTransId="{B62797B1-5DC9-46C7-9FCD-A896B553EEC0}"/>
    <dgm:cxn modelId="{7B43481B-94AB-4341-AE5F-EAFADB2731E7}" srcId="{1B4B613B-D1FF-44EA-8017-632131B8BF6B}" destId="{1FFB6B58-12B5-42A3-9F98-600B904AC8C3}" srcOrd="1" destOrd="0" parTransId="{B9654312-DD78-473D-B56A-5D297C24E2D0}" sibTransId="{25EEDADE-2721-42E8-83E8-4D4C52D2E546}"/>
    <dgm:cxn modelId="{E55B1533-1DA8-4BEE-ACB9-52769E011BDF}" type="presOf" srcId="{1FFB6B58-12B5-42A3-9F98-600B904AC8C3}" destId="{DAAC0767-68B5-442A-B419-0B27460FC207}" srcOrd="0" destOrd="0" presId="urn:microsoft.com/office/officeart/2005/8/layout/hChevron3"/>
    <dgm:cxn modelId="{4746355E-AB49-43A9-AEE3-FF0C3EC6339E}" srcId="{1B4B613B-D1FF-44EA-8017-632131B8BF6B}" destId="{AEEACA89-6041-41B9-AD68-DC6583DC0937}" srcOrd="0" destOrd="0" parTransId="{FAE62265-FA0F-47C4-A21B-3605F995E1F7}" sibTransId="{3EF6F51B-E296-4299-8589-1FC66EDFD83B}"/>
    <dgm:cxn modelId="{FD2FEB60-CFAF-4B08-95E0-F180A7EE9697}" type="presOf" srcId="{AEEACA89-6041-41B9-AD68-DC6583DC0937}" destId="{0DC59EA8-5899-4944-9E08-E0D80B85A35C}" srcOrd="0" destOrd="0" presId="urn:microsoft.com/office/officeart/2005/8/layout/hChevron3"/>
    <dgm:cxn modelId="{70D49B43-2703-4CB0-8419-5F6EA9941C8A}" type="presOf" srcId="{1B4B613B-D1FF-44EA-8017-632131B8BF6B}" destId="{6D16E198-867D-4240-9997-76225C3F97E8}" srcOrd="0" destOrd="0" presId="urn:microsoft.com/office/officeart/2005/8/layout/hChevron3"/>
    <dgm:cxn modelId="{A9C6436A-47D7-4E92-A0C2-AC789406B2F6}" type="presOf" srcId="{B1A9C146-097F-4541-AB99-EDFFFADFFC14}" destId="{6CDEF5E6-1A18-4026-82EE-499838CD7C52}" srcOrd="0" destOrd="0" presId="urn:microsoft.com/office/officeart/2005/8/layout/hChevron3"/>
    <dgm:cxn modelId="{A5C56A9C-16B8-4838-8D89-349D94FAABF0}" srcId="{1B4B613B-D1FF-44EA-8017-632131B8BF6B}" destId="{F349D4D1-EA06-4C56-8818-4DEE048CE157}" srcOrd="3" destOrd="0" parTransId="{6B5C4953-D99F-4C29-9EE6-AD05B25D89BD}" sibTransId="{50CD58BE-7A9B-4BE1-82B5-B3EAFEE53CCB}"/>
    <dgm:cxn modelId="{5DFACFBA-32AC-4C29-A2EF-87F452CD4166}" type="presOf" srcId="{F349D4D1-EA06-4C56-8818-4DEE048CE157}" destId="{025A9067-6AAE-4EAD-83FC-CE40504C8455}" srcOrd="0" destOrd="0" presId="urn:microsoft.com/office/officeart/2005/8/layout/hChevron3"/>
    <dgm:cxn modelId="{43C2ED32-F04B-423B-B43B-1F24CF4657EC}" type="presParOf" srcId="{6D16E198-867D-4240-9997-76225C3F97E8}" destId="{0DC59EA8-5899-4944-9E08-E0D80B85A35C}" srcOrd="0" destOrd="0" presId="urn:microsoft.com/office/officeart/2005/8/layout/hChevron3"/>
    <dgm:cxn modelId="{CD2845E0-D933-48A0-A82E-966874419201}" type="presParOf" srcId="{6D16E198-867D-4240-9997-76225C3F97E8}" destId="{36F58444-0D17-4DD7-A6E8-A9F7B01DE4FB}" srcOrd="1" destOrd="0" presId="urn:microsoft.com/office/officeart/2005/8/layout/hChevron3"/>
    <dgm:cxn modelId="{43FF2782-4B9A-4D7B-BD31-0A1CD4CF7C29}" type="presParOf" srcId="{6D16E198-867D-4240-9997-76225C3F97E8}" destId="{DAAC0767-68B5-442A-B419-0B27460FC207}" srcOrd="2" destOrd="0" presId="urn:microsoft.com/office/officeart/2005/8/layout/hChevron3"/>
    <dgm:cxn modelId="{3D347A29-C85E-4943-8BD4-27E5406F7CC3}" type="presParOf" srcId="{6D16E198-867D-4240-9997-76225C3F97E8}" destId="{9025FEE1-8F49-4F48-9484-7B3270962955}" srcOrd="3" destOrd="0" presId="urn:microsoft.com/office/officeart/2005/8/layout/hChevron3"/>
    <dgm:cxn modelId="{3ABD4DE5-D7AC-466C-A8D3-ECA6B16E9D03}" type="presParOf" srcId="{6D16E198-867D-4240-9997-76225C3F97E8}" destId="{6CDEF5E6-1A18-4026-82EE-499838CD7C52}" srcOrd="4" destOrd="0" presId="urn:microsoft.com/office/officeart/2005/8/layout/hChevron3"/>
    <dgm:cxn modelId="{A841D130-B113-4D04-B583-4A5C4B73ED7A}" type="presParOf" srcId="{6D16E198-867D-4240-9997-76225C3F97E8}" destId="{AA09358B-AD50-4BAD-B2D8-0F24FB07AD50}" srcOrd="5" destOrd="0" presId="urn:microsoft.com/office/officeart/2005/8/layout/hChevron3"/>
    <dgm:cxn modelId="{CCFE4BC1-38C4-4A28-AE72-7028A0691DB7}" type="presParOf" srcId="{6D16E198-867D-4240-9997-76225C3F97E8}" destId="{025A9067-6AAE-4EAD-83FC-CE40504C8455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15F5F06-9DEF-4D4D-9EE4-66ACF233A0AC}" type="doc">
      <dgm:prSet loTypeId="urn:microsoft.com/office/officeart/2005/8/layout/bProcess3" loCatId="process" qsTypeId="urn:microsoft.com/office/officeart/2005/8/quickstyle/simple1" qsCatId="simple" csTypeId="urn:microsoft.com/office/officeart/2005/8/colors/colorful1" csCatId="colorful" phldr="1"/>
      <dgm:spPr/>
    </dgm:pt>
    <dgm:pt modelId="{D1AD841A-B861-49E3-931C-BC24591AEFBA}">
      <dgm:prSet phldr="0"/>
      <dgm:spPr/>
      <dgm:t>
        <a:bodyPr/>
        <a:lstStyle/>
        <a:p>
          <a:pPr algn="ctr" rtl="0"/>
          <a:r>
            <a:rPr lang="sk-SK" b="1" dirty="0" err="1">
              <a:latin typeface="Source Sans Pro"/>
              <a:ea typeface="Source Sans Pro"/>
            </a:rPr>
            <a:t>Mezdirezortná</a:t>
          </a:r>
          <a:r>
            <a:rPr lang="sk-SK" b="1" dirty="0">
              <a:latin typeface="Source Sans Pro"/>
              <a:ea typeface="Source Sans Pro"/>
            </a:rPr>
            <a:t> </a:t>
          </a:r>
          <a:r>
            <a:rPr lang="sk-SK" b="1" dirty="0" err="1">
              <a:latin typeface="Source Sans Pro"/>
              <a:ea typeface="Source Sans Pro"/>
            </a:rPr>
            <a:t>inštitucionalizácia</a:t>
          </a:r>
          <a:r>
            <a:rPr lang="sk-SK" b="1" dirty="0">
              <a:latin typeface="Source Sans Pro"/>
              <a:ea typeface="Source Sans Pro"/>
            </a:rPr>
            <a:t> programu Misie Zdravie 2030</a:t>
          </a:r>
        </a:p>
      </dgm:t>
    </dgm:pt>
    <dgm:pt modelId="{AC837713-E200-4829-813A-4EA0A15E85C6}" type="parTrans" cxnId="{3BBC8CF0-C010-4F7C-9E2D-34FE2D40F388}">
      <dgm:prSet/>
      <dgm:spPr/>
      <dgm:t>
        <a:bodyPr/>
        <a:lstStyle/>
        <a:p>
          <a:endParaRPr lang="sk-SK"/>
        </a:p>
      </dgm:t>
    </dgm:pt>
    <dgm:pt modelId="{3FBB59AE-EB79-4AD5-AC27-4F887362C581}" type="sibTrans" cxnId="{3BBC8CF0-C010-4F7C-9E2D-34FE2D40F388}">
      <dgm:prSet/>
      <dgm:spPr/>
      <dgm:t>
        <a:bodyPr/>
        <a:lstStyle/>
        <a:p>
          <a:endParaRPr lang="en-US"/>
        </a:p>
      </dgm:t>
    </dgm:pt>
    <dgm:pt modelId="{7913D03E-258F-4A41-A4C4-C2FBC139B2BC}">
      <dgm:prSet phldr="0"/>
      <dgm:spPr>
        <a:solidFill>
          <a:srgbClr val="FF0000"/>
        </a:solidFill>
      </dgm:spPr>
      <dgm:t>
        <a:bodyPr/>
        <a:lstStyle/>
        <a:p>
          <a:pPr algn="ctr" rtl="0"/>
          <a:r>
            <a:rPr lang="sk-SK" b="1" dirty="0">
              <a:latin typeface="Source Sans Pro"/>
              <a:ea typeface="Source Sans Pro"/>
            </a:rPr>
            <a:t>Príprava</a:t>
          </a:r>
          <a:r>
            <a:rPr lang="sk-SK" b="1" baseline="0" dirty="0">
              <a:latin typeface="Source Sans Pro"/>
              <a:ea typeface="Source Sans Pro"/>
            </a:rPr>
            <a:t> a schválenie programu vládou SR</a:t>
          </a:r>
          <a:endParaRPr lang="sk-SK" b="1" dirty="0">
            <a:latin typeface="Source Sans Pro"/>
            <a:ea typeface="Source Sans Pro"/>
          </a:endParaRPr>
        </a:p>
      </dgm:t>
    </dgm:pt>
    <dgm:pt modelId="{67406C10-423C-42C1-8859-44E51CB21291}" type="parTrans" cxnId="{CE8D93AC-63AA-460C-AC41-489F8B016D97}">
      <dgm:prSet/>
      <dgm:spPr/>
      <dgm:t>
        <a:bodyPr/>
        <a:lstStyle/>
        <a:p>
          <a:endParaRPr lang="sk-SK"/>
        </a:p>
      </dgm:t>
    </dgm:pt>
    <dgm:pt modelId="{1B7820EC-FE19-4799-914D-780AAC146188}" type="sibTrans" cxnId="{CE8D93AC-63AA-460C-AC41-489F8B016D97}">
      <dgm:prSet/>
      <dgm:spPr/>
      <dgm:t>
        <a:bodyPr/>
        <a:lstStyle/>
        <a:p>
          <a:endParaRPr lang="en-US"/>
        </a:p>
      </dgm:t>
    </dgm:pt>
    <dgm:pt modelId="{08792DCD-D444-4D8D-8B38-04C26D993C55}">
      <dgm:prSet phldr="0"/>
      <dgm:spPr/>
      <dgm:t>
        <a:bodyPr/>
        <a:lstStyle/>
        <a:p>
          <a:pPr algn="ctr" rtl="0"/>
          <a:r>
            <a:rPr lang="sk-SK" b="1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rPr>
            <a:t>Udržateľné financovanie programu Misie Zdravie 2030</a:t>
          </a:r>
          <a:endParaRPr lang="sk-SK" dirty="0">
            <a:solidFill>
              <a:schemeClr val="bg1"/>
            </a:solidFill>
            <a:latin typeface="Source Sans Pro"/>
            <a:ea typeface="Source Sans Pro"/>
          </a:endParaRPr>
        </a:p>
      </dgm:t>
    </dgm:pt>
    <dgm:pt modelId="{48CA0E3A-6AF6-49C3-B9D3-83C290D446C6}" type="parTrans" cxnId="{E03CB59B-DB60-4C2C-8F28-8BAE2F3A5944}">
      <dgm:prSet/>
      <dgm:spPr/>
      <dgm:t>
        <a:bodyPr/>
        <a:lstStyle/>
        <a:p>
          <a:endParaRPr lang="sk-SK"/>
        </a:p>
      </dgm:t>
    </dgm:pt>
    <dgm:pt modelId="{EA38424F-8D85-4CCA-B3AB-FB43B29EE756}" type="sibTrans" cxnId="{E03CB59B-DB60-4C2C-8F28-8BAE2F3A5944}">
      <dgm:prSet/>
      <dgm:spPr/>
      <dgm:t>
        <a:bodyPr/>
        <a:lstStyle/>
        <a:p>
          <a:endParaRPr lang="en-US"/>
        </a:p>
      </dgm:t>
    </dgm:pt>
    <dgm:pt modelId="{E5D11EF1-666A-4623-8DF0-F80619A2202E}" type="pres">
      <dgm:prSet presAssocID="{D15F5F06-9DEF-4D4D-9EE4-66ACF233A0AC}" presName="Name0" presStyleCnt="0">
        <dgm:presLayoutVars>
          <dgm:dir/>
          <dgm:resizeHandles val="exact"/>
        </dgm:presLayoutVars>
      </dgm:prSet>
      <dgm:spPr/>
    </dgm:pt>
    <dgm:pt modelId="{B062C81B-2DB0-4881-BF3B-2D9612F66580}" type="pres">
      <dgm:prSet presAssocID="{D1AD841A-B861-49E3-931C-BC24591AEFBA}" presName="node" presStyleLbl="node1" presStyleIdx="0" presStyleCnt="3">
        <dgm:presLayoutVars>
          <dgm:bulletEnabled val="1"/>
        </dgm:presLayoutVars>
      </dgm:prSet>
      <dgm:spPr/>
    </dgm:pt>
    <dgm:pt modelId="{08DFE5D0-1A19-49C6-85B0-AADFB9E1EC42}" type="pres">
      <dgm:prSet presAssocID="{3FBB59AE-EB79-4AD5-AC27-4F887362C581}" presName="sibTrans" presStyleLbl="sibTrans1D1" presStyleIdx="0" presStyleCnt="2"/>
      <dgm:spPr/>
    </dgm:pt>
    <dgm:pt modelId="{F33BE7F8-60B9-436D-A4DD-B97E87F70532}" type="pres">
      <dgm:prSet presAssocID="{3FBB59AE-EB79-4AD5-AC27-4F887362C581}" presName="connectorText" presStyleLbl="sibTrans1D1" presStyleIdx="0" presStyleCnt="2"/>
      <dgm:spPr/>
    </dgm:pt>
    <dgm:pt modelId="{E6470C80-1A4B-4D50-8567-8A4754D517AC}" type="pres">
      <dgm:prSet presAssocID="{7913D03E-258F-4A41-A4C4-C2FBC139B2BC}" presName="node" presStyleLbl="node1" presStyleIdx="1" presStyleCnt="3">
        <dgm:presLayoutVars>
          <dgm:bulletEnabled val="1"/>
        </dgm:presLayoutVars>
      </dgm:prSet>
      <dgm:spPr/>
    </dgm:pt>
    <dgm:pt modelId="{6210410F-E509-4987-A780-F67108352362}" type="pres">
      <dgm:prSet presAssocID="{1B7820EC-FE19-4799-914D-780AAC146188}" presName="sibTrans" presStyleLbl="sibTrans1D1" presStyleIdx="1" presStyleCnt="2"/>
      <dgm:spPr/>
    </dgm:pt>
    <dgm:pt modelId="{26CC18C8-1869-440C-92D8-6B9F9017A68E}" type="pres">
      <dgm:prSet presAssocID="{1B7820EC-FE19-4799-914D-780AAC146188}" presName="connectorText" presStyleLbl="sibTrans1D1" presStyleIdx="1" presStyleCnt="2"/>
      <dgm:spPr/>
    </dgm:pt>
    <dgm:pt modelId="{2DBFF6D4-4D15-4DCE-9685-BC9452932DED}" type="pres">
      <dgm:prSet presAssocID="{08792DCD-D444-4D8D-8B38-04C26D993C55}" presName="node" presStyleLbl="node1" presStyleIdx="2" presStyleCnt="3">
        <dgm:presLayoutVars>
          <dgm:bulletEnabled val="1"/>
        </dgm:presLayoutVars>
      </dgm:prSet>
      <dgm:spPr/>
    </dgm:pt>
  </dgm:ptLst>
  <dgm:cxnLst>
    <dgm:cxn modelId="{A706F704-D04D-4540-85C6-4EFE4E76203A}" type="presOf" srcId="{D15F5F06-9DEF-4D4D-9EE4-66ACF233A0AC}" destId="{E5D11EF1-666A-4623-8DF0-F80619A2202E}" srcOrd="0" destOrd="0" presId="urn:microsoft.com/office/officeart/2005/8/layout/bProcess3"/>
    <dgm:cxn modelId="{9C17030F-FD79-43DE-AA0E-F24BDBE295D0}" type="presOf" srcId="{D1AD841A-B861-49E3-931C-BC24591AEFBA}" destId="{B062C81B-2DB0-4881-BF3B-2D9612F66580}" srcOrd="0" destOrd="0" presId="urn:microsoft.com/office/officeart/2005/8/layout/bProcess3"/>
    <dgm:cxn modelId="{D8604648-426A-49E0-8664-DDD67ECEC153}" type="presOf" srcId="{7913D03E-258F-4A41-A4C4-C2FBC139B2BC}" destId="{E6470C80-1A4B-4D50-8567-8A4754D517AC}" srcOrd="0" destOrd="0" presId="urn:microsoft.com/office/officeart/2005/8/layout/bProcess3"/>
    <dgm:cxn modelId="{10C3CE4C-0347-4831-8CC3-DCA076BC83FD}" type="presOf" srcId="{3FBB59AE-EB79-4AD5-AC27-4F887362C581}" destId="{08DFE5D0-1A19-49C6-85B0-AADFB9E1EC42}" srcOrd="0" destOrd="0" presId="urn:microsoft.com/office/officeart/2005/8/layout/bProcess3"/>
    <dgm:cxn modelId="{0E81BC78-35FB-470E-8C5C-01A73994918B}" type="presOf" srcId="{3FBB59AE-EB79-4AD5-AC27-4F887362C581}" destId="{F33BE7F8-60B9-436D-A4DD-B97E87F70532}" srcOrd="1" destOrd="0" presId="urn:microsoft.com/office/officeart/2005/8/layout/bProcess3"/>
    <dgm:cxn modelId="{7524F695-9F96-4A96-934B-C7E997FFCCF2}" type="presOf" srcId="{1B7820EC-FE19-4799-914D-780AAC146188}" destId="{6210410F-E509-4987-A780-F67108352362}" srcOrd="0" destOrd="0" presId="urn:microsoft.com/office/officeart/2005/8/layout/bProcess3"/>
    <dgm:cxn modelId="{E03CB59B-DB60-4C2C-8F28-8BAE2F3A5944}" srcId="{D15F5F06-9DEF-4D4D-9EE4-66ACF233A0AC}" destId="{08792DCD-D444-4D8D-8B38-04C26D993C55}" srcOrd="2" destOrd="0" parTransId="{48CA0E3A-6AF6-49C3-B9D3-83C290D446C6}" sibTransId="{EA38424F-8D85-4CCA-B3AB-FB43B29EE756}"/>
    <dgm:cxn modelId="{CE8D93AC-63AA-460C-AC41-489F8B016D97}" srcId="{D15F5F06-9DEF-4D4D-9EE4-66ACF233A0AC}" destId="{7913D03E-258F-4A41-A4C4-C2FBC139B2BC}" srcOrd="1" destOrd="0" parTransId="{67406C10-423C-42C1-8859-44E51CB21291}" sibTransId="{1B7820EC-FE19-4799-914D-780AAC146188}"/>
    <dgm:cxn modelId="{8D6352D2-72BA-45E7-AE18-AC7CA9E19F08}" type="presOf" srcId="{08792DCD-D444-4D8D-8B38-04C26D993C55}" destId="{2DBFF6D4-4D15-4DCE-9685-BC9452932DED}" srcOrd="0" destOrd="0" presId="urn:microsoft.com/office/officeart/2005/8/layout/bProcess3"/>
    <dgm:cxn modelId="{3BBC8CF0-C010-4F7C-9E2D-34FE2D40F388}" srcId="{D15F5F06-9DEF-4D4D-9EE4-66ACF233A0AC}" destId="{D1AD841A-B861-49E3-931C-BC24591AEFBA}" srcOrd="0" destOrd="0" parTransId="{AC837713-E200-4829-813A-4EA0A15E85C6}" sibTransId="{3FBB59AE-EB79-4AD5-AC27-4F887362C581}"/>
    <dgm:cxn modelId="{73E229F6-DDC2-4BF4-9831-F75A688225E9}" type="presOf" srcId="{1B7820EC-FE19-4799-914D-780AAC146188}" destId="{26CC18C8-1869-440C-92D8-6B9F9017A68E}" srcOrd="1" destOrd="0" presId="urn:microsoft.com/office/officeart/2005/8/layout/bProcess3"/>
    <dgm:cxn modelId="{E2C288F7-EADC-4916-891C-FC0E523373E3}" type="presParOf" srcId="{E5D11EF1-666A-4623-8DF0-F80619A2202E}" destId="{B062C81B-2DB0-4881-BF3B-2D9612F66580}" srcOrd="0" destOrd="0" presId="urn:microsoft.com/office/officeart/2005/8/layout/bProcess3"/>
    <dgm:cxn modelId="{F80D0984-F328-4EC1-9828-882D6E1AA3F9}" type="presParOf" srcId="{E5D11EF1-666A-4623-8DF0-F80619A2202E}" destId="{08DFE5D0-1A19-49C6-85B0-AADFB9E1EC42}" srcOrd="1" destOrd="0" presId="urn:microsoft.com/office/officeart/2005/8/layout/bProcess3"/>
    <dgm:cxn modelId="{A1BE258F-865A-4669-8A92-819D53180370}" type="presParOf" srcId="{08DFE5D0-1A19-49C6-85B0-AADFB9E1EC42}" destId="{F33BE7F8-60B9-436D-A4DD-B97E87F70532}" srcOrd="0" destOrd="0" presId="urn:microsoft.com/office/officeart/2005/8/layout/bProcess3"/>
    <dgm:cxn modelId="{C51C948A-261F-4F43-A8C9-20D6AE9ADA44}" type="presParOf" srcId="{E5D11EF1-666A-4623-8DF0-F80619A2202E}" destId="{E6470C80-1A4B-4D50-8567-8A4754D517AC}" srcOrd="2" destOrd="0" presId="urn:microsoft.com/office/officeart/2005/8/layout/bProcess3"/>
    <dgm:cxn modelId="{2F9D8003-6214-4744-9311-8AC8787DAAC3}" type="presParOf" srcId="{E5D11EF1-666A-4623-8DF0-F80619A2202E}" destId="{6210410F-E509-4987-A780-F67108352362}" srcOrd="3" destOrd="0" presId="urn:microsoft.com/office/officeart/2005/8/layout/bProcess3"/>
    <dgm:cxn modelId="{64D0C00F-AA27-4FBF-B7F1-8E3BD44B959D}" type="presParOf" srcId="{6210410F-E509-4987-A780-F67108352362}" destId="{26CC18C8-1869-440C-92D8-6B9F9017A68E}" srcOrd="0" destOrd="0" presId="urn:microsoft.com/office/officeart/2005/8/layout/bProcess3"/>
    <dgm:cxn modelId="{4E566244-1B5C-47F8-9B07-1305D5355D71}" type="presParOf" srcId="{E5D11EF1-666A-4623-8DF0-F80619A2202E}" destId="{2DBFF6D4-4D15-4DCE-9685-BC9452932DED}" srcOrd="4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C6295C-B036-4A3E-A2A4-60E83F73638A}">
      <dsp:nvSpPr>
        <dsp:cNvPr id="0" name=""/>
        <dsp:cNvSpPr/>
      </dsp:nvSpPr>
      <dsp:spPr>
        <a:xfrm>
          <a:off x="2161" y="536096"/>
          <a:ext cx="2107159" cy="5760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000" b="1" kern="1200" dirty="0"/>
            <a:t>Dáta</a:t>
          </a:r>
        </a:p>
      </dsp:txBody>
      <dsp:txXfrm>
        <a:off x="2161" y="536096"/>
        <a:ext cx="2107159" cy="576000"/>
      </dsp:txXfrm>
    </dsp:sp>
    <dsp:sp modelId="{BA914876-DFA5-41D0-BDB6-445A9FB99CCA}">
      <dsp:nvSpPr>
        <dsp:cNvPr id="0" name=""/>
        <dsp:cNvSpPr/>
      </dsp:nvSpPr>
      <dsp:spPr>
        <a:xfrm>
          <a:off x="2161" y="1112096"/>
          <a:ext cx="2107159" cy="2285212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2000" b="1" kern="1200" dirty="0">
              <a:solidFill>
                <a:srgbClr val="323B97"/>
              </a:solidFill>
              <a:latin typeface="Source Sans Pro" panose="020B0503030403020204" pitchFamily="34" charset="0"/>
              <a:ea typeface="Source Sans Pro" panose="020B0503030403020204" pitchFamily="34" charset="0"/>
            </a:rPr>
            <a:t>Všetky rozhodnutia a návrhy vychádzajú z detailnej analýzy dát.</a:t>
          </a:r>
          <a:endParaRPr lang="sk-SK" sz="2000" b="1" kern="1200" dirty="0">
            <a:solidFill>
              <a:srgbClr val="323B97"/>
            </a:solidFill>
          </a:endParaRPr>
        </a:p>
      </dsp:txBody>
      <dsp:txXfrm>
        <a:off x="2161" y="1112096"/>
        <a:ext cx="2107159" cy="2285212"/>
      </dsp:txXfrm>
    </dsp:sp>
    <dsp:sp modelId="{F9BA1A3F-B2F8-4A2D-9B33-FD70A8FA4876}">
      <dsp:nvSpPr>
        <dsp:cNvPr id="0" name=""/>
        <dsp:cNvSpPr/>
      </dsp:nvSpPr>
      <dsp:spPr>
        <a:xfrm>
          <a:off x="2404322" y="536096"/>
          <a:ext cx="2107159" cy="576000"/>
        </a:xfrm>
        <a:prstGeom prst="rect">
          <a:avLst/>
        </a:prstGeom>
        <a:solidFill>
          <a:srgbClr val="FF0000"/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000" b="1" kern="1200" dirty="0"/>
            <a:t>Spolupráca</a:t>
          </a:r>
        </a:p>
      </dsp:txBody>
      <dsp:txXfrm>
        <a:off x="2404322" y="536096"/>
        <a:ext cx="2107159" cy="576000"/>
      </dsp:txXfrm>
    </dsp:sp>
    <dsp:sp modelId="{E5FA0001-536C-4F5C-B5D3-2CEE34E81399}">
      <dsp:nvSpPr>
        <dsp:cNvPr id="0" name=""/>
        <dsp:cNvSpPr/>
      </dsp:nvSpPr>
      <dsp:spPr>
        <a:xfrm>
          <a:off x="2404322" y="1112096"/>
          <a:ext cx="2107159" cy="2285212"/>
        </a:xfrm>
        <a:prstGeom prst="rect">
          <a:avLst/>
        </a:prstGeom>
        <a:solidFill>
          <a:srgbClr val="FD9191">
            <a:alpha val="89804"/>
          </a:srgbClr>
        </a:solidFill>
        <a:ln w="190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2000" b="1" kern="1200" dirty="0">
              <a:solidFill>
                <a:srgbClr val="323B97"/>
              </a:solidFill>
              <a:latin typeface="Source Sans Pro" panose="020B0503030403020204" pitchFamily="34" charset="0"/>
              <a:ea typeface="Source Sans Pro" panose="020B0503030403020204" pitchFamily="34" charset="0"/>
            </a:rPr>
            <a:t>Spolupráca viacerých rezortov zabezpečuje komplexnosť a efektívnosť riešení.</a:t>
          </a:r>
          <a:endParaRPr lang="sk-SK" sz="2000" b="1" kern="1200" dirty="0">
            <a:solidFill>
              <a:srgbClr val="323B97"/>
            </a:solidFill>
          </a:endParaRPr>
        </a:p>
      </dsp:txBody>
      <dsp:txXfrm>
        <a:off x="2404322" y="1112096"/>
        <a:ext cx="2107159" cy="2285212"/>
      </dsp:txXfrm>
    </dsp:sp>
    <dsp:sp modelId="{85EC568F-6894-42C5-BAB6-2FE8A804F9B2}">
      <dsp:nvSpPr>
        <dsp:cNvPr id="0" name=""/>
        <dsp:cNvSpPr/>
      </dsp:nvSpPr>
      <dsp:spPr>
        <a:xfrm>
          <a:off x="4806483" y="536096"/>
          <a:ext cx="2107159" cy="5760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000" b="1" kern="1200" dirty="0"/>
            <a:t>Participácia</a:t>
          </a:r>
        </a:p>
      </dsp:txBody>
      <dsp:txXfrm>
        <a:off x="4806483" y="536096"/>
        <a:ext cx="2107159" cy="576000"/>
      </dsp:txXfrm>
    </dsp:sp>
    <dsp:sp modelId="{4947DC56-9EBA-4068-ADE0-7DF7215400C1}">
      <dsp:nvSpPr>
        <dsp:cNvPr id="0" name=""/>
        <dsp:cNvSpPr/>
      </dsp:nvSpPr>
      <dsp:spPr>
        <a:xfrm>
          <a:off x="4806483" y="1112096"/>
          <a:ext cx="2107159" cy="2285212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2000" b="1" kern="1200" dirty="0">
              <a:solidFill>
                <a:srgbClr val="323B97"/>
              </a:solidFill>
              <a:latin typeface="Source Sans Pro" panose="020B0503030403020204" pitchFamily="34" charset="0"/>
              <a:ea typeface="Source Sans Pro" panose="020B0503030403020204" pitchFamily="34" charset="0"/>
            </a:rPr>
            <a:t>Zapojili sme široké spektrum odborníkov, </a:t>
          </a:r>
          <a:r>
            <a:rPr lang="sk-SK" sz="2000" b="1" kern="1200" dirty="0" err="1">
              <a:solidFill>
                <a:srgbClr val="323B97"/>
              </a:solidFill>
              <a:latin typeface="Source Sans Pro" panose="020B0503030403020204" pitchFamily="34" charset="0"/>
              <a:ea typeface="Source Sans Pro" panose="020B0503030403020204" pitchFamily="34" charset="0"/>
            </a:rPr>
            <a:t>stakeholderov</a:t>
          </a:r>
          <a:r>
            <a:rPr lang="sk-SK" sz="2000" b="1" kern="1200" dirty="0">
              <a:solidFill>
                <a:srgbClr val="323B97"/>
              </a:solidFill>
              <a:latin typeface="Source Sans Pro" panose="020B0503030403020204" pitchFamily="34" charset="0"/>
              <a:ea typeface="Source Sans Pro" panose="020B0503030403020204" pitchFamily="34" charset="0"/>
            </a:rPr>
            <a:t> a verejnosti.</a:t>
          </a:r>
          <a:endParaRPr lang="sk-SK" sz="2000" b="1" kern="1200" dirty="0">
            <a:solidFill>
              <a:srgbClr val="323B97"/>
            </a:solidFill>
          </a:endParaRPr>
        </a:p>
      </dsp:txBody>
      <dsp:txXfrm>
        <a:off x="4806483" y="1112096"/>
        <a:ext cx="2107159" cy="22852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C59EA8-5899-4944-9E08-E0D80B85A35C}">
      <dsp:nvSpPr>
        <dsp:cNvPr id="0" name=""/>
        <dsp:cNvSpPr/>
      </dsp:nvSpPr>
      <dsp:spPr>
        <a:xfrm>
          <a:off x="3204" y="602490"/>
          <a:ext cx="3215512" cy="1286205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678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700" kern="1200" dirty="0"/>
            <a:t>Komisia Misie zdravie posudzuje a vyhodnocuje projektové zámery.</a:t>
          </a:r>
        </a:p>
      </dsp:txBody>
      <dsp:txXfrm>
        <a:off x="3204" y="602490"/>
        <a:ext cx="2893961" cy="1286205"/>
      </dsp:txXfrm>
    </dsp:sp>
    <dsp:sp modelId="{DAAC0767-68B5-442A-B419-0B27460FC207}">
      <dsp:nvSpPr>
        <dsp:cNvPr id="0" name=""/>
        <dsp:cNvSpPr/>
      </dsp:nvSpPr>
      <dsp:spPr>
        <a:xfrm>
          <a:off x="2575615" y="602490"/>
          <a:ext cx="3215512" cy="1286205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700" kern="1200" dirty="0"/>
            <a:t>Úspešné projekty </a:t>
          </a:r>
          <a:br>
            <a:rPr lang="sk-SK" sz="1700" kern="1200" dirty="0"/>
          </a:br>
          <a:r>
            <a:rPr lang="sk-SK" sz="1700" kern="1200" dirty="0"/>
            <a:t>sú zaradené do databázy úspešných projektov.</a:t>
          </a:r>
        </a:p>
      </dsp:txBody>
      <dsp:txXfrm>
        <a:off x="3218718" y="602490"/>
        <a:ext cx="1929307" cy="1286205"/>
      </dsp:txXfrm>
    </dsp:sp>
    <dsp:sp modelId="{6CDEF5E6-1A18-4026-82EE-499838CD7C52}">
      <dsp:nvSpPr>
        <dsp:cNvPr id="0" name=""/>
        <dsp:cNvSpPr/>
      </dsp:nvSpPr>
      <dsp:spPr>
        <a:xfrm>
          <a:off x="5148025" y="602490"/>
          <a:ext cx="3215512" cy="1286205"/>
        </a:xfrm>
        <a:prstGeom prst="chevron">
          <a:avLst/>
        </a:prstGeom>
        <a:solidFill>
          <a:schemeClr val="tx2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700" kern="1200" dirty="0"/>
            <a:t>Najvyššie hodnotené projekty získavajú financovanie ako prvé.</a:t>
          </a:r>
        </a:p>
      </dsp:txBody>
      <dsp:txXfrm>
        <a:off x="5791128" y="602490"/>
        <a:ext cx="1929307" cy="1286205"/>
      </dsp:txXfrm>
    </dsp:sp>
    <dsp:sp modelId="{025A9067-6AAE-4EAD-83FC-CE40504C8455}">
      <dsp:nvSpPr>
        <dsp:cNvPr id="0" name=""/>
        <dsp:cNvSpPr/>
      </dsp:nvSpPr>
      <dsp:spPr>
        <a:xfrm>
          <a:off x="7720435" y="602490"/>
          <a:ext cx="3215512" cy="1286205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700" kern="1200" dirty="0"/>
            <a:t>Financovanie zabezpečujú zdroje EÚ </a:t>
          </a:r>
          <a:r>
            <a:rPr lang="sk-SK" sz="1700" kern="1200" dirty="0" err="1"/>
            <a:t>VVaI</a:t>
          </a:r>
          <a:r>
            <a:rPr lang="sk-SK" sz="1700" kern="1200" dirty="0"/>
            <a:t> a štátny rozpočet. </a:t>
          </a:r>
        </a:p>
      </dsp:txBody>
      <dsp:txXfrm>
        <a:off x="8363538" y="602490"/>
        <a:ext cx="1929307" cy="128620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DFE5D0-1A19-49C6-85B0-AADFB9E1EC42}">
      <dsp:nvSpPr>
        <dsp:cNvPr id="0" name=""/>
        <dsp:cNvSpPr/>
      </dsp:nvSpPr>
      <dsp:spPr>
        <a:xfrm>
          <a:off x="2818729" y="1457869"/>
          <a:ext cx="61640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16402" y="4572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110755" y="1500354"/>
        <a:ext cx="32350" cy="6470"/>
      </dsp:txXfrm>
    </dsp:sp>
    <dsp:sp modelId="{B062C81B-2DB0-4881-BF3B-2D9612F66580}">
      <dsp:nvSpPr>
        <dsp:cNvPr id="0" name=""/>
        <dsp:cNvSpPr/>
      </dsp:nvSpPr>
      <dsp:spPr>
        <a:xfrm>
          <a:off x="7472" y="659672"/>
          <a:ext cx="2813056" cy="168783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300" b="1" kern="1200" dirty="0" err="1">
              <a:latin typeface="Source Sans Pro"/>
              <a:ea typeface="Source Sans Pro"/>
            </a:rPr>
            <a:t>Mezdirezortná</a:t>
          </a:r>
          <a:r>
            <a:rPr lang="sk-SK" sz="2300" b="1" kern="1200" dirty="0">
              <a:latin typeface="Source Sans Pro"/>
              <a:ea typeface="Source Sans Pro"/>
            </a:rPr>
            <a:t> </a:t>
          </a:r>
          <a:r>
            <a:rPr lang="sk-SK" sz="2300" b="1" kern="1200" dirty="0" err="1">
              <a:latin typeface="Source Sans Pro"/>
              <a:ea typeface="Source Sans Pro"/>
            </a:rPr>
            <a:t>inštitucionalizácia</a:t>
          </a:r>
          <a:r>
            <a:rPr lang="sk-SK" sz="2300" b="1" kern="1200" dirty="0">
              <a:latin typeface="Source Sans Pro"/>
              <a:ea typeface="Source Sans Pro"/>
            </a:rPr>
            <a:t> programu Misie Zdravie 2030</a:t>
          </a:r>
        </a:p>
      </dsp:txBody>
      <dsp:txXfrm>
        <a:off x="7472" y="659672"/>
        <a:ext cx="2813056" cy="1687833"/>
      </dsp:txXfrm>
    </dsp:sp>
    <dsp:sp modelId="{6210410F-E509-4987-A780-F67108352362}">
      <dsp:nvSpPr>
        <dsp:cNvPr id="0" name=""/>
        <dsp:cNvSpPr/>
      </dsp:nvSpPr>
      <dsp:spPr>
        <a:xfrm>
          <a:off x="6278788" y="1457869"/>
          <a:ext cx="61640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16402" y="4572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570814" y="1500354"/>
        <a:ext cx="32350" cy="6470"/>
      </dsp:txXfrm>
    </dsp:sp>
    <dsp:sp modelId="{E6470C80-1A4B-4D50-8567-8A4754D517AC}">
      <dsp:nvSpPr>
        <dsp:cNvPr id="0" name=""/>
        <dsp:cNvSpPr/>
      </dsp:nvSpPr>
      <dsp:spPr>
        <a:xfrm>
          <a:off x="3467531" y="659672"/>
          <a:ext cx="2813056" cy="1687833"/>
        </a:xfrm>
        <a:prstGeom prst="rect">
          <a:avLst/>
        </a:prstGeom>
        <a:solidFill>
          <a:srgbClr val="FF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300" b="1" kern="1200" dirty="0">
              <a:latin typeface="Source Sans Pro"/>
              <a:ea typeface="Source Sans Pro"/>
            </a:rPr>
            <a:t>Príprava</a:t>
          </a:r>
          <a:r>
            <a:rPr lang="sk-SK" sz="2300" b="1" kern="1200" baseline="0" dirty="0">
              <a:latin typeface="Source Sans Pro"/>
              <a:ea typeface="Source Sans Pro"/>
            </a:rPr>
            <a:t> a schválenie programu vládou SR</a:t>
          </a:r>
          <a:endParaRPr lang="sk-SK" sz="2300" b="1" kern="1200" dirty="0">
            <a:latin typeface="Source Sans Pro"/>
            <a:ea typeface="Source Sans Pro"/>
          </a:endParaRPr>
        </a:p>
      </dsp:txBody>
      <dsp:txXfrm>
        <a:off x="3467531" y="659672"/>
        <a:ext cx="2813056" cy="1687833"/>
      </dsp:txXfrm>
    </dsp:sp>
    <dsp:sp modelId="{2DBFF6D4-4D15-4DCE-9685-BC9452932DED}">
      <dsp:nvSpPr>
        <dsp:cNvPr id="0" name=""/>
        <dsp:cNvSpPr/>
      </dsp:nvSpPr>
      <dsp:spPr>
        <a:xfrm>
          <a:off x="6927590" y="659672"/>
          <a:ext cx="2813056" cy="168783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300" b="1" kern="120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rPr>
            <a:t>Udržateľné financovanie programu Misie Zdravie 2030</a:t>
          </a:r>
          <a:endParaRPr lang="sk-SK" sz="2300" kern="1200" dirty="0">
            <a:solidFill>
              <a:schemeClr val="bg1"/>
            </a:solidFill>
            <a:latin typeface="Source Sans Pro"/>
            <a:ea typeface="Source Sans Pro"/>
          </a:endParaRPr>
        </a:p>
      </dsp:txBody>
      <dsp:txXfrm>
        <a:off x="6927590" y="659672"/>
        <a:ext cx="2813056" cy="16878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3226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60335" y="0"/>
            <a:ext cx="2953226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815131-8F64-4181-9005-66CDE07661CC}" type="datetimeFigureOut">
              <a:rPr lang="sk-SK" smtClean="0"/>
              <a:t>25.06.2025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7412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1514" y="4787126"/>
            <a:ext cx="5452110" cy="39167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53226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60335" y="9448185"/>
            <a:ext cx="2953226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0FC75C-B1A5-4B6B-A573-B2970176E9B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92563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E04742-F5C2-1998-CEB8-CE57F41548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02BC4FA-CEAF-4FDC-345C-53D1FCDA5A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3511F11-C34B-E3BF-2D85-36609C6B42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Prezentuje</a:t>
            </a:r>
            <a:r>
              <a:rPr lang="en-US"/>
              <a:t> PS</a:t>
            </a: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CCD1A6-3AB0-263C-AEB0-94028D6448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99650A-9668-4F92-AD1F-90CA3CA7C6CB}" type="slidenum">
              <a:rPr lang="en-GB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3573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3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5984CA7-64C1-4091-BC7E-783318F273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71"/>
            <a:ext cx="12191999" cy="6857657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52D98741-21E2-5FD0-5087-A2F4E76335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6196" y="1122363"/>
            <a:ext cx="9144000" cy="2387600"/>
          </a:xfr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sk-SK" dirty="0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2F2B1FE-334C-12D3-67F1-0E7C664F7C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6196" y="3602038"/>
            <a:ext cx="9144000" cy="1655762"/>
          </a:xfrm>
        </p:spPr>
        <p:txBody>
          <a:bodyPr/>
          <a:lstStyle>
            <a:lvl1pPr marL="0" indent="0" algn="l">
              <a:buNone/>
              <a:defRPr sz="24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dirty="0"/>
              <a:t>Kliknutím upravte štýl predlohy podnadpisu</a:t>
            </a:r>
          </a:p>
        </p:txBody>
      </p:sp>
    </p:spTree>
    <p:extLst>
      <p:ext uri="{BB962C8B-B14F-4D97-AF65-F5344CB8AC3E}">
        <p14:creationId xmlns:p14="http://schemas.microsoft.com/office/powerpoint/2010/main" val="2628639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3C2C35-0CD1-F089-578D-0A8AD86EB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E87AF609-5368-2939-FB88-4A15B6D82B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9A54C90-8BC4-9106-FC03-7202F30D83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E5796E57-9282-3DE3-C2B7-7808CC11B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92970-0403-45C7-A2B2-1C7F45863B82}" type="datetimeFigureOut">
              <a:rPr lang="sk-SK" smtClean="0"/>
              <a:t>25.06.2025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20A90254-A438-FC03-FC36-9BC6048FE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69ACD77E-83CE-E38B-4AEB-B59595B12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2FDC2-D152-4D87-80FC-47E1449DE33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37897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21D1D8-5240-7F4F-10BB-BC4B79705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50FA67BE-9D76-30D5-A1FF-149F1B2B52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C71F0638-8735-23C2-E69C-5409B7F38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92970-0403-45C7-A2B2-1C7F45863B82}" type="datetimeFigureOut">
              <a:rPr lang="sk-SK" smtClean="0"/>
              <a:t>25.06.2025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D31573C7-BE30-6916-4811-ABB6B7D24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9B7AE4D9-E344-3400-A44C-0FE5AF854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2FDC2-D152-4D87-80FC-47E1449DE33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971033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25645BA0-B8FE-2142-1A2E-756B2788A3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5218415D-9B19-1AC9-E411-E16583AEEC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7C1D7A74-9183-A3A6-E59F-B318BD95E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92970-0403-45C7-A2B2-1C7F45863B82}" type="datetimeFigureOut">
              <a:rPr lang="sk-SK" smtClean="0"/>
              <a:t>25.06.2025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AC8A2EFB-B226-0D8B-D15A-4F3B8BBBD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41C173CB-FB5F-5C92-A733-046659CB2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2FDC2-D152-4D87-80FC-47E1449DE33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669523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BBFC8-CC2A-9FC7-C506-C300972E52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C9AA98-7534-A12C-CA8A-3CE4B9031D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B7D7AA-DD32-9FC9-BB0F-E52D17133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D716C-1928-4F78-8F27-3E1D0F3D7824}" type="datetimeFigureOut">
              <a:rPr lang="en-US" smtClean="0"/>
              <a:t>6/25/2025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441D68-6455-3095-619F-A02B589AA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53E950-B0C4-D950-C0E2-3467301A9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F100B-7F9F-4D1A-A625-8438CA1F42C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C56EE6D-798E-3985-D3F0-95341743178C}"/>
              </a:ext>
            </a:extLst>
          </p:cNvPr>
          <p:cNvSpPr/>
          <p:nvPr userDrawn="1"/>
        </p:nvSpPr>
        <p:spPr>
          <a:xfrm>
            <a:off x="0" y="2387008"/>
            <a:ext cx="12192000" cy="4470991"/>
          </a:xfrm>
          <a:prstGeom prst="rect">
            <a:avLst/>
          </a:prstGeom>
          <a:solidFill>
            <a:srgbClr val="293B97"/>
          </a:solidFill>
          <a:ln>
            <a:solidFill>
              <a:srgbClr val="293B9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0504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12">
            <a:extLst>
              <a:ext uri="{FF2B5EF4-FFF2-40B4-BE49-F238E27FC236}">
                <a16:creationId xmlns:a16="http://schemas.microsoft.com/office/drawing/2014/main" id="{84B0EB97-3E3A-EEE1-A347-8C0B825288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3771" y="3986692"/>
            <a:ext cx="381003" cy="38100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Obrázok 14">
            <a:extLst>
              <a:ext uri="{FF2B5EF4-FFF2-40B4-BE49-F238E27FC236}">
                <a16:creationId xmlns:a16="http://schemas.microsoft.com/office/drawing/2014/main" id="{1EFD3967-309C-47F1-3E63-A30881ED80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94333" y="634273"/>
            <a:ext cx="1860762" cy="235276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Obrázok 16">
            <a:extLst>
              <a:ext uri="{FF2B5EF4-FFF2-40B4-BE49-F238E27FC236}">
                <a16:creationId xmlns:a16="http://schemas.microsoft.com/office/drawing/2014/main" id="{D349BEDB-6420-A136-5C15-D5922734AB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4048" y="668914"/>
            <a:ext cx="60065" cy="22388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Nadpis 1">
            <a:extLst>
              <a:ext uri="{FF2B5EF4-FFF2-40B4-BE49-F238E27FC236}">
                <a16:creationId xmlns:a16="http://schemas.microsoft.com/office/drawing/2014/main" id="{3C214806-4AC6-EFCD-3E03-EEE3BEBCD24A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837883" y="565291"/>
            <a:ext cx="8366915" cy="77804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spcBef>
                <a:spcPts val="0"/>
              </a:spcBef>
              <a:spcAft>
                <a:spcPts val="0"/>
              </a:spcAft>
              <a:tabLst/>
              <a:defRPr lang="en-US" sz="3000" b="1" i="0" u="none" strike="noStrike" cap="none" spc="0" baseline="0">
                <a:solidFill>
                  <a:srgbClr val="1E22AA"/>
                </a:solidFill>
                <a:uFillTx/>
                <a:latin typeface="Source Sans Pro" pitchFamily="34"/>
                <a:ea typeface="Source Sans Pro" pitchFamily="34"/>
              </a:defRPr>
            </a:lvl1pPr>
          </a:lstStyle>
          <a:p>
            <a:pPr lvl="0"/>
            <a:r>
              <a:rPr lang="en-US"/>
              <a:t>NADPIS PRE + TEXT</a:t>
            </a:r>
            <a:r>
              <a:rPr lang="sk-SK"/>
              <a:t> V ODRÁŽKACH</a:t>
            </a:r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F3A7D6C7-7601-5B9B-E91A-BF9CFB2C2B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549400"/>
            <a:ext cx="8366125" cy="4743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tx2"/>
                </a:solidFill>
                <a:latin typeface="Source Sans Pro" panose="020B0503030403020204" pitchFamily="34" charset="0"/>
              </a:defRPr>
            </a:lvl1pPr>
            <a:lvl2pPr marL="355600" indent="-228600">
              <a:defRPr sz="2000">
                <a:latin typeface="Source Sans Pro" panose="020B0503030403020204" pitchFamily="34" charset="0"/>
              </a:defRPr>
            </a:lvl2pPr>
            <a:lvl3pPr marL="625475" indent="-228600">
              <a:buFont typeface="Wingdings" panose="05000000000000000000" pitchFamily="2" charset="2"/>
              <a:buChar char=""/>
              <a:defRPr sz="1800">
                <a:latin typeface="Source Sans Pro" panose="020B0503030403020204" pitchFamily="34" charset="0"/>
              </a:defRPr>
            </a:lvl3pPr>
            <a:lvl4pPr marL="895350" indent="-228600">
              <a:buFont typeface="Wingdings" panose="05000000000000000000" pitchFamily="2" charset="2"/>
              <a:buChar char=""/>
              <a:defRPr sz="1600">
                <a:latin typeface="Source Sans Pro" panose="020B0503030403020204" pitchFamily="34" charset="0"/>
              </a:defRPr>
            </a:lvl4pPr>
            <a:lvl5pPr marL="895350" indent="182563">
              <a:buFont typeface="Wingdings" panose="05000000000000000000" pitchFamily="2" charset="2"/>
              <a:buChar char="Ø"/>
              <a:defRPr sz="1400"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</p:spTree>
    <p:extLst>
      <p:ext uri="{BB962C8B-B14F-4D97-AF65-F5344CB8AC3E}">
        <p14:creationId xmlns:p14="http://schemas.microsoft.com/office/powerpoint/2010/main" val="252368774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8">
            <a:extLst>
              <a:ext uri="{FF2B5EF4-FFF2-40B4-BE49-F238E27FC236}">
                <a16:creationId xmlns:a16="http://schemas.microsoft.com/office/drawing/2014/main" id="{31873FD7-AE69-9CC9-7269-EF69B29F5D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12464" y="5622820"/>
            <a:ext cx="639335" cy="59630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Obrázok 12">
            <a:extLst>
              <a:ext uri="{FF2B5EF4-FFF2-40B4-BE49-F238E27FC236}">
                <a16:creationId xmlns:a16="http://schemas.microsoft.com/office/drawing/2014/main" id="{84B0EB97-3E3A-EEE1-A347-8C0B825288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3771" y="3986692"/>
            <a:ext cx="381003" cy="38100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Obrázok 14">
            <a:extLst>
              <a:ext uri="{FF2B5EF4-FFF2-40B4-BE49-F238E27FC236}">
                <a16:creationId xmlns:a16="http://schemas.microsoft.com/office/drawing/2014/main" id="{1EFD3967-309C-47F1-3E63-A30881ED80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94333" y="634273"/>
            <a:ext cx="1860762" cy="235276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Obrázok 16">
            <a:extLst>
              <a:ext uri="{FF2B5EF4-FFF2-40B4-BE49-F238E27FC236}">
                <a16:creationId xmlns:a16="http://schemas.microsoft.com/office/drawing/2014/main" id="{D349BEDB-6420-A136-5C15-D5922734AB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4048" y="668914"/>
            <a:ext cx="60065" cy="22388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Nadpis 1">
            <a:extLst>
              <a:ext uri="{FF2B5EF4-FFF2-40B4-BE49-F238E27FC236}">
                <a16:creationId xmlns:a16="http://schemas.microsoft.com/office/drawing/2014/main" id="{3C214806-4AC6-EFCD-3E03-EEE3BEBCD24A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837883" y="565291"/>
            <a:ext cx="8366915" cy="77804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spcBef>
                <a:spcPts val="0"/>
              </a:spcBef>
              <a:spcAft>
                <a:spcPts val="0"/>
              </a:spcAft>
              <a:tabLst/>
              <a:defRPr lang="en-US" sz="3000" b="1" i="0" u="none" strike="noStrike" cap="none" spc="0" baseline="0">
                <a:solidFill>
                  <a:srgbClr val="1E22AA"/>
                </a:solidFill>
                <a:uFillTx/>
                <a:latin typeface="Source Sans Pro" pitchFamily="34"/>
                <a:ea typeface="Source Sans Pro" pitchFamily="34"/>
              </a:defRPr>
            </a:lvl1pPr>
          </a:lstStyle>
          <a:p>
            <a:pPr lvl="0"/>
            <a:r>
              <a:rPr lang="en-US"/>
              <a:t>NADPIS PRE + TEXT</a:t>
            </a:r>
            <a:r>
              <a:rPr lang="sk-SK"/>
              <a:t> V ODRÁŽKACH</a:t>
            </a:r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F3A7D6C7-7601-5B9B-E91A-BF9CFB2C2B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549400"/>
            <a:ext cx="8366125" cy="4743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tx2"/>
                </a:solidFill>
                <a:latin typeface="Source Sans Pro" panose="020B0503030403020204" pitchFamily="34" charset="0"/>
              </a:defRPr>
            </a:lvl1pPr>
            <a:lvl2pPr marL="127000" indent="0">
              <a:buNone/>
              <a:defRPr sz="2000" b="0">
                <a:latin typeface="Source Sans Pro" panose="020B0503030403020204" pitchFamily="34" charset="0"/>
              </a:defRPr>
            </a:lvl2pPr>
            <a:lvl3pPr marL="625475" indent="-228600">
              <a:buFont typeface="Wingdings" panose="05000000000000000000" pitchFamily="2" charset="2"/>
              <a:buChar char=""/>
              <a:defRPr sz="1800">
                <a:latin typeface="Source Sans Pro" panose="020B0503030403020204" pitchFamily="34" charset="0"/>
              </a:defRPr>
            </a:lvl3pPr>
            <a:lvl4pPr marL="895350" indent="-228600">
              <a:buFont typeface="Wingdings" panose="05000000000000000000" pitchFamily="2" charset="2"/>
              <a:buChar char=""/>
              <a:defRPr sz="1600">
                <a:latin typeface="Source Sans Pro" panose="020B0503030403020204" pitchFamily="34" charset="0"/>
              </a:defRPr>
            </a:lvl4pPr>
            <a:lvl5pPr marL="895350" indent="182563">
              <a:buFont typeface="Wingdings" panose="05000000000000000000" pitchFamily="2" charset="2"/>
              <a:buChar char="Ø"/>
              <a:defRPr sz="1400"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</p:txBody>
      </p:sp>
    </p:spTree>
    <p:extLst>
      <p:ext uri="{BB962C8B-B14F-4D97-AF65-F5344CB8AC3E}">
        <p14:creationId xmlns:p14="http://schemas.microsoft.com/office/powerpoint/2010/main" val="4086518296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7">
            <a:extLst>
              <a:ext uri="{FF2B5EF4-FFF2-40B4-BE49-F238E27FC236}">
                <a16:creationId xmlns:a16="http://schemas.microsoft.com/office/drawing/2014/main" id="{DDB975D6-F00D-A2AF-DA9B-AD6C86250C8C}"/>
              </a:ext>
            </a:extLst>
          </p:cNvPr>
          <p:cNvSpPr txBox="1">
            <a:spLocks noGrp="1"/>
          </p:cNvSpPr>
          <p:nvPr>
            <p:ph type="pic" sz="quarter" idx="4294967295"/>
          </p:nvPr>
        </p:nvSpPr>
        <p:spPr>
          <a:xfrm>
            <a:off x="0" y="0"/>
            <a:ext cx="12191996" cy="685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spcAft>
                <a:spcPts val="0"/>
              </a:spcAft>
              <a:buNone/>
              <a:tabLst/>
              <a:defRPr lang="sk-SK" b="0" i="0" u="none" strike="noStrike" cap="none" spc="0" baseline="0">
                <a:solidFill>
                  <a:srgbClr val="000000"/>
                </a:solidFill>
                <a:uFillTx/>
                <a:latin typeface="+mn-lt"/>
              </a:defRPr>
            </a:lvl1pPr>
          </a:lstStyle>
          <a:p>
            <a:pPr lvl="0"/>
            <a:endParaRPr lang="sk-SK"/>
          </a:p>
        </p:txBody>
      </p:sp>
      <p:pic>
        <p:nvPicPr>
          <p:cNvPr id="3" name="Obrázok 12" descr="Obrázok, na ktorom je text, ClipArt&#10;&#10;Automaticky generovaný popis">
            <a:extLst>
              <a:ext uri="{FF2B5EF4-FFF2-40B4-BE49-F238E27FC236}">
                <a16:creationId xmlns:a16="http://schemas.microsoft.com/office/drawing/2014/main" id="{7C63C5A8-DCE2-8E92-BECE-63516F9DDB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8709" y="5619746"/>
            <a:ext cx="646846" cy="60245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Obrázok 7">
            <a:extLst>
              <a:ext uri="{FF2B5EF4-FFF2-40B4-BE49-F238E27FC236}">
                <a16:creationId xmlns:a16="http://schemas.microsoft.com/office/drawing/2014/main" id="{F2B30AB7-9539-B956-4426-2B62D5DB2B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414" y="662418"/>
            <a:ext cx="66678" cy="24246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Nadpis 1">
            <a:extLst>
              <a:ext uri="{FF2B5EF4-FFF2-40B4-BE49-F238E27FC236}">
                <a16:creationId xmlns:a16="http://schemas.microsoft.com/office/drawing/2014/main" id="{F47B4919-5BF7-C9CB-80A8-927C4770574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4234" y="569881"/>
            <a:ext cx="8366915" cy="58264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spcBef>
                <a:spcPts val="0"/>
              </a:spcBef>
              <a:spcAft>
                <a:spcPts val="0"/>
              </a:spcAft>
              <a:tabLst/>
              <a:defRPr lang="en-US" sz="3000" b="1" i="0" u="none" strike="noStrike" cap="none" spc="0" baseline="0">
                <a:solidFill>
                  <a:srgbClr val="293B97"/>
                </a:solidFill>
                <a:uFillTx/>
                <a:latin typeface="Source Sans Pro" pitchFamily="34"/>
                <a:ea typeface="Source Sans Pro" pitchFamily="34"/>
              </a:defRPr>
            </a:lvl1pPr>
          </a:lstStyle>
          <a:p>
            <a:pPr lvl="0"/>
            <a:r>
              <a:rPr lang="en-US"/>
              <a:t>NADPIS PRE </a:t>
            </a:r>
            <a:r>
              <a:rPr lang="sk-SK"/>
              <a:t>1 </a:t>
            </a:r>
            <a:r>
              <a:rPr lang="en-US"/>
              <a:t>OBRÁZ</a:t>
            </a:r>
            <a:r>
              <a:rPr lang="sk-SK"/>
              <a:t>OK</a:t>
            </a:r>
          </a:p>
        </p:txBody>
      </p:sp>
    </p:spTree>
    <p:extLst>
      <p:ext uri="{BB962C8B-B14F-4D97-AF65-F5344CB8AC3E}">
        <p14:creationId xmlns:p14="http://schemas.microsoft.com/office/powerpoint/2010/main" val="3189528988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12" descr="Obrázok, na ktorom je text, ClipArt&#10;&#10;Automaticky generovaný popis">
            <a:extLst>
              <a:ext uri="{FF2B5EF4-FFF2-40B4-BE49-F238E27FC236}">
                <a16:creationId xmlns:a16="http://schemas.microsoft.com/office/drawing/2014/main" id="{7C63C5A8-DCE2-8E92-BECE-63516F9DDB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8709" y="5619746"/>
            <a:ext cx="646846" cy="60245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Obrázok 7">
            <a:extLst>
              <a:ext uri="{FF2B5EF4-FFF2-40B4-BE49-F238E27FC236}">
                <a16:creationId xmlns:a16="http://schemas.microsoft.com/office/drawing/2014/main" id="{F2B30AB7-9539-B956-4426-2B62D5DB2B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414" y="662418"/>
            <a:ext cx="66678" cy="24246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Nadpis 1">
            <a:extLst>
              <a:ext uri="{FF2B5EF4-FFF2-40B4-BE49-F238E27FC236}">
                <a16:creationId xmlns:a16="http://schemas.microsoft.com/office/drawing/2014/main" id="{F47B4919-5BF7-C9CB-80A8-927C4770574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4234" y="569881"/>
            <a:ext cx="8366915" cy="58264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spcBef>
                <a:spcPts val="0"/>
              </a:spcBef>
              <a:spcAft>
                <a:spcPts val="0"/>
              </a:spcAft>
              <a:tabLst/>
              <a:defRPr lang="en-US" sz="3000" b="1" i="0" u="none" strike="noStrike" cap="none" spc="0" baseline="0">
                <a:solidFill>
                  <a:srgbClr val="293B97"/>
                </a:solidFill>
                <a:uFillTx/>
                <a:latin typeface="Source Sans Pro" pitchFamily="34"/>
                <a:ea typeface="Source Sans Pro" pitchFamily="34"/>
              </a:defRPr>
            </a:lvl1pPr>
          </a:lstStyle>
          <a:p>
            <a:pPr lvl="0"/>
            <a:r>
              <a:rPr lang="en-US"/>
              <a:t>NADPIS PRE </a:t>
            </a:r>
            <a:r>
              <a:rPr lang="sk-SK"/>
              <a:t>1 </a:t>
            </a:r>
            <a:r>
              <a:rPr lang="en-US"/>
              <a:t>OBRÁZ</a:t>
            </a:r>
            <a:r>
              <a:rPr lang="sk-SK"/>
              <a:t>OK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F174DB0-20FD-7614-3F9B-F36E63E35BB4}"/>
              </a:ext>
            </a:extLst>
          </p:cNvPr>
          <p:cNvSpPr/>
          <p:nvPr userDrawn="1"/>
        </p:nvSpPr>
        <p:spPr>
          <a:xfrm>
            <a:off x="1" y="1134864"/>
            <a:ext cx="833836" cy="117903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856423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adpis a obsah">
    <p:bg>
      <p:bgPr>
        <a:solidFill>
          <a:srgbClr val="1E22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 descr="Obrázok, na ktorom je text, exteriér, značka/gesto, noc&#10;&#10;Automaticky generovaný popis">
            <a:extLst>
              <a:ext uri="{FF2B5EF4-FFF2-40B4-BE49-F238E27FC236}">
                <a16:creationId xmlns:a16="http://schemas.microsoft.com/office/drawing/2014/main" id="{7F2DBD37-778F-AC7A-2543-2758C0D1CC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875" y="233464"/>
            <a:ext cx="5652984" cy="6400800"/>
          </a:xfrm>
          <a:prstGeom prst="rect">
            <a:avLst/>
          </a:prstGeom>
        </p:spPr>
      </p:pic>
      <p:pic>
        <p:nvPicPr>
          <p:cNvPr id="2" name="Obrázok 7">
            <a:extLst>
              <a:ext uri="{FF2B5EF4-FFF2-40B4-BE49-F238E27FC236}">
                <a16:creationId xmlns:a16="http://schemas.microsoft.com/office/drawing/2014/main" id="{0A66A640-D7E9-992E-459A-C570943814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20035" y="3235329"/>
            <a:ext cx="106599" cy="36996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Obrázok 9">
            <a:extLst>
              <a:ext uri="{FF2B5EF4-FFF2-40B4-BE49-F238E27FC236}">
                <a16:creationId xmlns:a16="http://schemas.microsoft.com/office/drawing/2014/main" id="{211B69A2-EED2-1D33-DB38-AB7DD5830B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66970" y="3235329"/>
            <a:ext cx="106599" cy="36996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Obrázok 11">
            <a:extLst>
              <a:ext uri="{FF2B5EF4-FFF2-40B4-BE49-F238E27FC236}">
                <a16:creationId xmlns:a16="http://schemas.microsoft.com/office/drawing/2014/main" id="{42DC56C4-8A0F-E6A9-6C00-C6173BE0F3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40550" y="631543"/>
            <a:ext cx="1108976" cy="103886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Zástupný text 28">
            <a:extLst>
              <a:ext uri="{FF2B5EF4-FFF2-40B4-BE49-F238E27FC236}">
                <a16:creationId xmlns:a16="http://schemas.microsoft.com/office/drawing/2014/main" id="{8DA224A4-C6AC-84E7-4829-5CAC3A44F6C8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2325026" y="3023289"/>
            <a:ext cx="7538715" cy="91493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>
            <a:lvl1pPr marL="0" marR="0" lvl="0" indent="0" algn="ctr" fontAlgn="auto">
              <a:spcAft>
                <a:spcPts val="0"/>
              </a:spcAft>
              <a:buNone/>
              <a:tabLst/>
              <a:defRPr lang="sk-SK" sz="5800" b="1" i="0" u="none" strike="noStrike" cap="none" spc="0" baseline="0">
                <a:solidFill>
                  <a:srgbClr val="FFFFFF"/>
                </a:solidFill>
                <a:uFillTx/>
                <a:latin typeface="Source Sans Pro"/>
              </a:defRPr>
            </a:lvl1pPr>
          </a:lstStyle>
          <a:p>
            <a:pPr lvl="0"/>
            <a:r>
              <a:rPr lang="sk-SK"/>
              <a:t>Kliknite sem a upravte štýly predlohy textu</a:t>
            </a:r>
          </a:p>
        </p:txBody>
      </p:sp>
    </p:spTree>
    <p:extLst>
      <p:ext uri="{BB962C8B-B14F-4D97-AF65-F5344CB8AC3E}">
        <p14:creationId xmlns:p14="http://schemas.microsoft.com/office/powerpoint/2010/main" val="2089187467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53600" y="158744"/>
            <a:ext cx="10515600" cy="439200"/>
          </a:xfrm>
        </p:spPr>
        <p:txBody>
          <a:bodyPr>
            <a:noAutofit/>
          </a:bodyPr>
          <a:lstStyle>
            <a:lvl1pPr>
              <a:defRPr sz="26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51937" y="583128"/>
            <a:ext cx="6728884" cy="5832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-6433" y="6789058"/>
            <a:ext cx="12206400" cy="77821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RO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0662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erson holding a cup&#10;&#10;Description automatically generated">
            <a:extLst>
              <a:ext uri="{FF2B5EF4-FFF2-40B4-BE49-F238E27FC236}">
                <a16:creationId xmlns:a16="http://schemas.microsoft.com/office/drawing/2014/main" id="{D8199FB2-74E1-C776-8A77-D40DE5E938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1"/>
            <a:ext cx="12192000" cy="6857657"/>
          </a:xfrm>
          <a:prstGeom prst="rect">
            <a:avLst/>
          </a:prstGeom>
        </p:spPr>
      </p:pic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C68E8678-E47E-8EA0-6B5F-EC3EF4F53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AA12FDC2-D152-4D87-80FC-47E1449DE33B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450106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12">
            <a:extLst>
              <a:ext uri="{FF2B5EF4-FFF2-40B4-BE49-F238E27FC236}">
                <a16:creationId xmlns:a16="http://schemas.microsoft.com/office/drawing/2014/main" id="{84B0EB97-3E3A-EEE1-A347-8C0B825288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3771" y="3986692"/>
            <a:ext cx="381003" cy="38100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Obrázok 14">
            <a:extLst>
              <a:ext uri="{FF2B5EF4-FFF2-40B4-BE49-F238E27FC236}">
                <a16:creationId xmlns:a16="http://schemas.microsoft.com/office/drawing/2014/main" id="{1EFD3967-309C-47F1-3E63-A30881ED80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94333" y="634273"/>
            <a:ext cx="1860762" cy="235276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Obrázok 16">
            <a:extLst>
              <a:ext uri="{FF2B5EF4-FFF2-40B4-BE49-F238E27FC236}">
                <a16:creationId xmlns:a16="http://schemas.microsoft.com/office/drawing/2014/main" id="{D349BEDB-6420-A136-5C15-D5922734AB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4048" y="668914"/>
            <a:ext cx="60065" cy="22388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Nadpis 1">
            <a:extLst>
              <a:ext uri="{FF2B5EF4-FFF2-40B4-BE49-F238E27FC236}">
                <a16:creationId xmlns:a16="http://schemas.microsoft.com/office/drawing/2014/main" id="{3C214806-4AC6-EFCD-3E03-EEE3BEBCD24A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837883" y="565291"/>
            <a:ext cx="8366915" cy="77804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spcBef>
                <a:spcPts val="0"/>
              </a:spcBef>
              <a:spcAft>
                <a:spcPts val="0"/>
              </a:spcAft>
              <a:tabLst/>
              <a:defRPr lang="en-US" sz="3000" b="1" i="0" u="none" strike="noStrike" cap="none" spc="0" baseline="0">
                <a:solidFill>
                  <a:srgbClr val="1E22AA"/>
                </a:solidFill>
                <a:uFillTx/>
                <a:latin typeface="Source Sans Pro" pitchFamily="34"/>
                <a:ea typeface="Source Sans Pro" pitchFamily="34"/>
              </a:defRPr>
            </a:lvl1pPr>
          </a:lstStyle>
          <a:p>
            <a:pPr lvl="0"/>
            <a:r>
              <a:rPr lang="en-US"/>
              <a:t>NADPIS PRE + TEXT</a:t>
            </a:r>
            <a:r>
              <a:rPr lang="sk-SK"/>
              <a:t> V ODRÁŽKACH</a:t>
            </a:r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F3A7D6C7-7601-5B9B-E91A-BF9CFB2C2B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549400"/>
            <a:ext cx="8366125" cy="4743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tx2"/>
                </a:solidFill>
                <a:latin typeface="Source Sans Pro" panose="020B0503030403020204" pitchFamily="34" charset="0"/>
              </a:defRPr>
            </a:lvl1pPr>
            <a:lvl2pPr marL="355600" indent="-228600">
              <a:defRPr sz="2000">
                <a:latin typeface="Source Sans Pro" panose="020B0503030403020204" pitchFamily="34" charset="0"/>
              </a:defRPr>
            </a:lvl2pPr>
            <a:lvl3pPr marL="625475" indent="-228600">
              <a:buFont typeface="Wingdings" panose="05000000000000000000" pitchFamily="2" charset="2"/>
              <a:buChar char=""/>
              <a:defRPr sz="1800">
                <a:latin typeface="Source Sans Pro" panose="020B0503030403020204" pitchFamily="34" charset="0"/>
              </a:defRPr>
            </a:lvl3pPr>
            <a:lvl4pPr marL="895350" indent="-228600">
              <a:buFont typeface="Wingdings" panose="05000000000000000000" pitchFamily="2" charset="2"/>
              <a:buChar char=""/>
              <a:defRPr sz="1600">
                <a:latin typeface="Source Sans Pro" panose="020B0503030403020204" pitchFamily="34" charset="0"/>
              </a:defRPr>
            </a:lvl4pPr>
            <a:lvl5pPr marL="895350" indent="182563">
              <a:buFont typeface="Wingdings" panose="05000000000000000000" pitchFamily="2" charset="2"/>
              <a:buChar char="Ø"/>
              <a:defRPr sz="1400"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</p:spTree>
    <p:extLst>
      <p:ext uri="{BB962C8B-B14F-4D97-AF65-F5344CB8AC3E}">
        <p14:creationId xmlns:p14="http://schemas.microsoft.com/office/powerpoint/2010/main" val="3510301907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8">
            <a:extLst>
              <a:ext uri="{FF2B5EF4-FFF2-40B4-BE49-F238E27FC236}">
                <a16:creationId xmlns:a16="http://schemas.microsoft.com/office/drawing/2014/main" id="{31873FD7-AE69-9CC9-7269-EF69B29F5D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12464" y="5622820"/>
            <a:ext cx="639335" cy="59630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Obrázok 12">
            <a:extLst>
              <a:ext uri="{FF2B5EF4-FFF2-40B4-BE49-F238E27FC236}">
                <a16:creationId xmlns:a16="http://schemas.microsoft.com/office/drawing/2014/main" id="{84B0EB97-3E3A-EEE1-A347-8C0B825288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3771" y="3986692"/>
            <a:ext cx="381003" cy="38100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Obrázok 14">
            <a:extLst>
              <a:ext uri="{FF2B5EF4-FFF2-40B4-BE49-F238E27FC236}">
                <a16:creationId xmlns:a16="http://schemas.microsoft.com/office/drawing/2014/main" id="{1EFD3967-309C-47F1-3E63-A30881ED80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94333" y="634273"/>
            <a:ext cx="1860762" cy="235276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Obrázok 16">
            <a:extLst>
              <a:ext uri="{FF2B5EF4-FFF2-40B4-BE49-F238E27FC236}">
                <a16:creationId xmlns:a16="http://schemas.microsoft.com/office/drawing/2014/main" id="{D349BEDB-6420-A136-5C15-D5922734AB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4048" y="668914"/>
            <a:ext cx="60065" cy="22388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Nadpis 1">
            <a:extLst>
              <a:ext uri="{FF2B5EF4-FFF2-40B4-BE49-F238E27FC236}">
                <a16:creationId xmlns:a16="http://schemas.microsoft.com/office/drawing/2014/main" id="{3C214806-4AC6-EFCD-3E03-EEE3BEBCD24A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837883" y="565291"/>
            <a:ext cx="8366915" cy="77804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spcBef>
                <a:spcPts val="0"/>
              </a:spcBef>
              <a:spcAft>
                <a:spcPts val="0"/>
              </a:spcAft>
              <a:tabLst/>
              <a:defRPr lang="en-US" sz="3000" b="1" i="0" u="none" strike="noStrike" cap="none" spc="0" baseline="0">
                <a:solidFill>
                  <a:srgbClr val="1E22AA"/>
                </a:solidFill>
                <a:uFillTx/>
                <a:latin typeface="Source Sans Pro" pitchFamily="34"/>
                <a:ea typeface="Source Sans Pro" pitchFamily="34"/>
              </a:defRPr>
            </a:lvl1pPr>
          </a:lstStyle>
          <a:p>
            <a:pPr lvl="0"/>
            <a:r>
              <a:rPr lang="en-US"/>
              <a:t>NADPIS PRE + TEXT</a:t>
            </a:r>
            <a:r>
              <a:rPr lang="sk-SK"/>
              <a:t> V ODRÁŽKACH</a:t>
            </a:r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F3A7D6C7-7601-5B9B-E91A-BF9CFB2C2B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549400"/>
            <a:ext cx="8366125" cy="4743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tx2"/>
                </a:solidFill>
                <a:latin typeface="Source Sans Pro" panose="020B0503030403020204" pitchFamily="34" charset="0"/>
              </a:defRPr>
            </a:lvl1pPr>
            <a:lvl2pPr marL="127000" indent="0">
              <a:buNone/>
              <a:defRPr sz="2000" b="0">
                <a:latin typeface="Source Sans Pro" panose="020B0503030403020204" pitchFamily="34" charset="0"/>
              </a:defRPr>
            </a:lvl2pPr>
            <a:lvl3pPr marL="625475" indent="-228600">
              <a:buFont typeface="Wingdings" panose="05000000000000000000" pitchFamily="2" charset="2"/>
              <a:buChar char=""/>
              <a:defRPr sz="1800">
                <a:latin typeface="Source Sans Pro" panose="020B0503030403020204" pitchFamily="34" charset="0"/>
              </a:defRPr>
            </a:lvl3pPr>
            <a:lvl4pPr marL="895350" indent="-228600">
              <a:buFont typeface="Wingdings" panose="05000000000000000000" pitchFamily="2" charset="2"/>
              <a:buChar char=""/>
              <a:defRPr sz="1600">
                <a:latin typeface="Source Sans Pro" panose="020B0503030403020204" pitchFamily="34" charset="0"/>
              </a:defRPr>
            </a:lvl4pPr>
            <a:lvl5pPr marL="895350" indent="182563">
              <a:buFont typeface="Wingdings" panose="05000000000000000000" pitchFamily="2" charset="2"/>
              <a:buChar char="Ø"/>
              <a:defRPr sz="1400"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</p:txBody>
      </p:sp>
    </p:spTree>
    <p:extLst>
      <p:ext uri="{BB962C8B-B14F-4D97-AF65-F5344CB8AC3E}">
        <p14:creationId xmlns:p14="http://schemas.microsoft.com/office/powerpoint/2010/main" val="1809954920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7">
            <a:extLst>
              <a:ext uri="{FF2B5EF4-FFF2-40B4-BE49-F238E27FC236}">
                <a16:creationId xmlns:a16="http://schemas.microsoft.com/office/drawing/2014/main" id="{DDB975D6-F00D-A2AF-DA9B-AD6C86250C8C}"/>
              </a:ext>
            </a:extLst>
          </p:cNvPr>
          <p:cNvSpPr txBox="1">
            <a:spLocks noGrp="1"/>
          </p:cNvSpPr>
          <p:nvPr>
            <p:ph type="pic" sz="quarter" idx="4294967295"/>
          </p:nvPr>
        </p:nvSpPr>
        <p:spPr>
          <a:xfrm>
            <a:off x="0" y="0"/>
            <a:ext cx="12191996" cy="685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spcAft>
                <a:spcPts val="0"/>
              </a:spcAft>
              <a:buNone/>
              <a:tabLst/>
              <a:defRPr lang="sk-SK" b="0" i="0" u="none" strike="noStrike" cap="none" spc="0" baseline="0">
                <a:solidFill>
                  <a:srgbClr val="000000"/>
                </a:solidFill>
                <a:uFillTx/>
                <a:latin typeface="+mn-lt"/>
              </a:defRPr>
            </a:lvl1pPr>
          </a:lstStyle>
          <a:p>
            <a:pPr lvl="0"/>
            <a:endParaRPr lang="sk-SK"/>
          </a:p>
        </p:txBody>
      </p:sp>
      <p:pic>
        <p:nvPicPr>
          <p:cNvPr id="3" name="Obrázok 12" descr="Obrázok, na ktorom je text, ClipArt&#10;&#10;Automaticky generovaný popis">
            <a:extLst>
              <a:ext uri="{FF2B5EF4-FFF2-40B4-BE49-F238E27FC236}">
                <a16:creationId xmlns:a16="http://schemas.microsoft.com/office/drawing/2014/main" id="{7C63C5A8-DCE2-8E92-BECE-63516F9DDB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8709" y="5619746"/>
            <a:ext cx="646846" cy="60245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Obrázok 7">
            <a:extLst>
              <a:ext uri="{FF2B5EF4-FFF2-40B4-BE49-F238E27FC236}">
                <a16:creationId xmlns:a16="http://schemas.microsoft.com/office/drawing/2014/main" id="{F2B30AB7-9539-B956-4426-2B62D5DB2B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414" y="662418"/>
            <a:ext cx="66678" cy="24246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Nadpis 1">
            <a:extLst>
              <a:ext uri="{FF2B5EF4-FFF2-40B4-BE49-F238E27FC236}">
                <a16:creationId xmlns:a16="http://schemas.microsoft.com/office/drawing/2014/main" id="{F47B4919-5BF7-C9CB-80A8-927C4770574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4234" y="569881"/>
            <a:ext cx="8366915" cy="58264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spcBef>
                <a:spcPts val="0"/>
              </a:spcBef>
              <a:spcAft>
                <a:spcPts val="0"/>
              </a:spcAft>
              <a:tabLst/>
              <a:defRPr lang="en-US" sz="3000" b="1" i="0" u="none" strike="noStrike" cap="none" spc="0" baseline="0">
                <a:solidFill>
                  <a:srgbClr val="293B97"/>
                </a:solidFill>
                <a:uFillTx/>
                <a:latin typeface="Source Sans Pro" pitchFamily="34"/>
                <a:ea typeface="Source Sans Pro" pitchFamily="34"/>
              </a:defRPr>
            </a:lvl1pPr>
          </a:lstStyle>
          <a:p>
            <a:pPr lvl="0"/>
            <a:r>
              <a:rPr lang="en-US"/>
              <a:t>NADPIS PRE </a:t>
            </a:r>
            <a:r>
              <a:rPr lang="sk-SK"/>
              <a:t>1 </a:t>
            </a:r>
            <a:r>
              <a:rPr lang="en-US"/>
              <a:t>OBRÁZ</a:t>
            </a:r>
            <a:r>
              <a:rPr lang="sk-SK"/>
              <a:t>OK</a:t>
            </a:r>
          </a:p>
        </p:txBody>
      </p:sp>
    </p:spTree>
    <p:extLst>
      <p:ext uri="{BB962C8B-B14F-4D97-AF65-F5344CB8AC3E}">
        <p14:creationId xmlns:p14="http://schemas.microsoft.com/office/powerpoint/2010/main" val="3915430773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12" descr="Obrázok, na ktorom je text, ClipArt&#10;&#10;Automaticky generovaný popis">
            <a:extLst>
              <a:ext uri="{FF2B5EF4-FFF2-40B4-BE49-F238E27FC236}">
                <a16:creationId xmlns:a16="http://schemas.microsoft.com/office/drawing/2014/main" id="{7C63C5A8-DCE2-8E92-BECE-63516F9DDB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8709" y="5619746"/>
            <a:ext cx="646846" cy="60245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Obrázok 7">
            <a:extLst>
              <a:ext uri="{FF2B5EF4-FFF2-40B4-BE49-F238E27FC236}">
                <a16:creationId xmlns:a16="http://schemas.microsoft.com/office/drawing/2014/main" id="{F2B30AB7-9539-B956-4426-2B62D5DB2B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414" y="662418"/>
            <a:ext cx="66678" cy="24246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Nadpis 1">
            <a:extLst>
              <a:ext uri="{FF2B5EF4-FFF2-40B4-BE49-F238E27FC236}">
                <a16:creationId xmlns:a16="http://schemas.microsoft.com/office/drawing/2014/main" id="{F47B4919-5BF7-C9CB-80A8-927C4770574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4234" y="569881"/>
            <a:ext cx="8366915" cy="58264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spcBef>
                <a:spcPts val="0"/>
              </a:spcBef>
              <a:spcAft>
                <a:spcPts val="0"/>
              </a:spcAft>
              <a:tabLst/>
              <a:defRPr lang="en-US" sz="3000" b="1" i="0" u="none" strike="noStrike" cap="none" spc="0" baseline="0">
                <a:solidFill>
                  <a:srgbClr val="293B97"/>
                </a:solidFill>
                <a:uFillTx/>
                <a:latin typeface="Source Sans Pro" pitchFamily="34"/>
                <a:ea typeface="Source Sans Pro" pitchFamily="34"/>
              </a:defRPr>
            </a:lvl1pPr>
          </a:lstStyle>
          <a:p>
            <a:pPr lvl="0"/>
            <a:r>
              <a:rPr lang="en-US"/>
              <a:t>NADPIS PRE </a:t>
            </a:r>
            <a:r>
              <a:rPr lang="sk-SK"/>
              <a:t>1 </a:t>
            </a:r>
            <a:r>
              <a:rPr lang="en-US"/>
              <a:t>OBRÁZ</a:t>
            </a:r>
            <a:r>
              <a:rPr lang="sk-SK"/>
              <a:t>OK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F174DB0-20FD-7614-3F9B-F36E63E35BB4}"/>
              </a:ext>
            </a:extLst>
          </p:cNvPr>
          <p:cNvSpPr/>
          <p:nvPr userDrawn="1"/>
        </p:nvSpPr>
        <p:spPr>
          <a:xfrm>
            <a:off x="1" y="1134864"/>
            <a:ext cx="833836" cy="117903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823590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adpis a obsah">
    <p:bg>
      <p:bgPr>
        <a:solidFill>
          <a:srgbClr val="1E22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 descr="Obrázok, na ktorom je text, exteriér, značka/gesto, noc&#10;&#10;Automaticky generovaný popis">
            <a:extLst>
              <a:ext uri="{FF2B5EF4-FFF2-40B4-BE49-F238E27FC236}">
                <a16:creationId xmlns:a16="http://schemas.microsoft.com/office/drawing/2014/main" id="{7F2DBD37-778F-AC7A-2543-2758C0D1CC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875" y="233464"/>
            <a:ext cx="5652984" cy="6400800"/>
          </a:xfrm>
          <a:prstGeom prst="rect">
            <a:avLst/>
          </a:prstGeom>
        </p:spPr>
      </p:pic>
      <p:pic>
        <p:nvPicPr>
          <p:cNvPr id="2" name="Obrázok 7">
            <a:extLst>
              <a:ext uri="{FF2B5EF4-FFF2-40B4-BE49-F238E27FC236}">
                <a16:creationId xmlns:a16="http://schemas.microsoft.com/office/drawing/2014/main" id="{0A66A640-D7E9-992E-459A-C570943814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20035" y="3235329"/>
            <a:ext cx="106599" cy="36996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Obrázok 9">
            <a:extLst>
              <a:ext uri="{FF2B5EF4-FFF2-40B4-BE49-F238E27FC236}">
                <a16:creationId xmlns:a16="http://schemas.microsoft.com/office/drawing/2014/main" id="{211B69A2-EED2-1D33-DB38-AB7DD5830B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66970" y="3235329"/>
            <a:ext cx="106599" cy="36996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Obrázok 11">
            <a:extLst>
              <a:ext uri="{FF2B5EF4-FFF2-40B4-BE49-F238E27FC236}">
                <a16:creationId xmlns:a16="http://schemas.microsoft.com/office/drawing/2014/main" id="{42DC56C4-8A0F-E6A9-6C00-C6173BE0F3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40550" y="631543"/>
            <a:ext cx="1108976" cy="103886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Zástupný text 28">
            <a:extLst>
              <a:ext uri="{FF2B5EF4-FFF2-40B4-BE49-F238E27FC236}">
                <a16:creationId xmlns:a16="http://schemas.microsoft.com/office/drawing/2014/main" id="{8DA224A4-C6AC-84E7-4829-5CAC3A44F6C8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2325026" y="3023289"/>
            <a:ext cx="7538715" cy="91493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>
            <a:lvl1pPr marL="0" marR="0" lvl="0" indent="0" algn="ctr" fontAlgn="auto">
              <a:spcAft>
                <a:spcPts val="0"/>
              </a:spcAft>
              <a:buNone/>
              <a:tabLst/>
              <a:defRPr lang="sk-SK" sz="5800" b="1" i="0" u="none" strike="noStrike" cap="none" spc="0" baseline="0">
                <a:solidFill>
                  <a:srgbClr val="FFFFFF"/>
                </a:solidFill>
                <a:uFillTx/>
                <a:latin typeface="Source Sans Pro"/>
              </a:defRPr>
            </a:lvl1pPr>
          </a:lstStyle>
          <a:p>
            <a:pPr lvl="0"/>
            <a:r>
              <a:rPr lang="sk-SK"/>
              <a:t>Kliknite sem a upravte štýly predlohy textu</a:t>
            </a:r>
          </a:p>
        </p:txBody>
      </p:sp>
    </p:spTree>
    <p:extLst>
      <p:ext uri="{BB962C8B-B14F-4D97-AF65-F5344CB8AC3E}">
        <p14:creationId xmlns:p14="http://schemas.microsoft.com/office/powerpoint/2010/main" val="3235434540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53600" y="158744"/>
            <a:ext cx="10515600" cy="439200"/>
          </a:xfrm>
        </p:spPr>
        <p:txBody>
          <a:bodyPr>
            <a:noAutofit/>
          </a:bodyPr>
          <a:lstStyle>
            <a:lvl1pPr>
              <a:defRPr sz="26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51937" y="583128"/>
            <a:ext cx="6728884" cy="5832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-6433" y="6789058"/>
            <a:ext cx="12206400" cy="77821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RO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7439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8199FB2-74E1-C776-8A77-D40DE5E938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71"/>
            <a:ext cx="12191999" cy="6857657"/>
          </a:xfrm>
          <a:prstGeom prst="rect">
            <a:avLst/>
          </a:prstGeom>
        </p:spPr>
      </p:pic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C68E8678-E47E-8EA0-6B5F-EC3EF4F53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AA12FDC2-D152-4D87-80FC-47E1449DE33B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360613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8199FB2-74E1-C776-8A77-D40DE5E938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71"/>
            <a:ext cx="12191999" cy="6857657"/>
          </a:xfrm>
          <a:prstGeom prst="rect">
            <a:avLst/>
          </a:prstGeom>
        </p:spPr>
      </p:pic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C68E8678-E47E-8EA0-6B5F-EC3EF4F53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AA12FDC2-D152-4D87-80FC-47E1449DE33B}" type="slidenum">
              <a:rPr lang="sk-SK" smtClean="0"/>
              <a:pPr/>
              <a:t>‹#›</a:t>
            </a:fld>
            <a:endParaRPr lang="sk-SK" dirty="0"/>
          </a:p>
        </p:txBody>
      </p:sp>
      <p:pic>
        <p:nvPicPr>
          <p:cNvPr id="3" name="Picture 2" descr="A diagram of a curved curve with numbers and circles&#10;&#10;Description automatically generated with medium confidence">
            <a:extLst>
              <a:ext uri="{FF2B5EF4-FFF2-40B4-BE49-F238E27FC236}">
                <a16:creationId xmlns:a16="http://schemas.microsoft.com/office/drawing/2014/main" id="{3971ECA9-A16D-D7F6-320E-2A840316497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64" y="2360844"/>
            <a:ext cx="9599134" cy="3440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271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8199FB2-74E1-C776-8A77-D40DE5E938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71"/>
            <a:ext cx="12191999" cy="6857657"/>
          </a:xfrm>
          <a:prstGeom prst="rect">
            <a:avLst/>
          </a:prstGeom>
        </p:spPr>
      </p:pic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C68E8678-E47E-8EA0-6B5F-EC3EF4F53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AA12FDC2-D152-4D87-80FC-47E1449DE33B}" type="slidenum">
              <a:rPr lang="sk-SK" smtClean="0"/>
              <a:pPr/>
              <a:t>‹#›</a:t>
            </a:fld>
            <a:endParaRPr lang="sk-SK" dirty="0"/>
          </a:p>
        </p:txBody>
      </p:sp>
      <p:pic>
        <p:nvPicPr>
          <p:cNvPr id="3" name="Picture 2" descr="A diagram of a curved curve with numbers and circles&#10;&#10;Description automatically generated with medium confidence">
            <a:extLst>
              <a:ext uri="{FF2B5EF4-FFF2-40B4-BE49-F238E27FC236}">
                <a16:creationId xmlns:a16="http://schemas.microsoft.com/office/drawing/2014/main" id="{3971ECA9-A16D-D7F6-320E-2A840316497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64" y="2360844"/>
            <a:ext cx="9599134" cy="3440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800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8199FB2-74E1-C776-8A77-D40DE5E938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71"/>
            <a:ext cx="12191999" cy="6857657"/>
          </a:xfrm>
          <a:prstGeom prst="rect">
            <a:avLst/>
          </a:prstGeom>
        </p:spPr>
      </p:pic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C68E8678-E47E-8EA0-6B5F-EC3EF4F53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AA12FDC2-D152-4D87-80FC-47E1449DE33B}" type="slidenum">
              <a:rPr lang="sk-SK" smtClean="0"/>
              <a:pPr/>
              <a:t>‹#›</a:t>
            </a:fld>
            <a:endParaRPr lang="sk-SK" dirty="0"/>
          </a:p>
        </p:txBody>
      </p:sp>
      <p:pic>
        <p:nvPicPr>
          <p:cNvPr id="3" name="Picture 2" descr="A diagram of a curved curve with numbers and circles&#10;&#10;Description automatically generated with medium confidence">
            <a:extLst>
              <a:ext uri="{FF2B5EF4-FFF2-40B4-BE49-F238E27FC236}">
                <a16:creationId xmlns:a16="http://schemas.microsoft.com/office/drawing/2014/main" id="{3971ECA9-A16D-D7F6-320E-2A840316497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55" y="3792702"/>
            <a:ext cx="7335290" cy="2629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386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8199FB2-74E1-C776-8A77-D40DE5E938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71"/>
            <a:ext cx="12191999" cy="6857657"/>
          </a:xfrm>
          <a:prstGeom prst="rect">
            <a:avLst/>
          </a:prstGeom>
        </p:spPr>
      </p:pic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C68E8678-E47E-8EA0-6B5F-EC3EF4F53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AA12FDC2-D152-4D87-80FC-47E1449DE33B}" type="slidenum">
              <a:rPr lang="sk-SK" smtClean="0"/>
              <a:pPr/>
              <a:t>‹#›</a:t>
            </a:fld>
            <a:endParaRPr lang="sk-SK" dirty="0"/>
          </a:p>
        </p:txBody>
      </p:sp>
      <p:pic>
        <p:nvPicPr>
          <p:cNvPr id="3" name="Picture 2" descr="A diagram of a curved curve with numbers and circles&#10;&#10;Description automatically generated with medium confidence">
            <a:extLst>
              <a:ext uri="{FF2B5EF4-FFF2-40B4-BE49-F238E27FC236}">
                <a16:creationId xmlns:a16="http://schemas.microsoft.com/office/drawing/2014/main" id="{3971ECA9-A16D-D7F6-320E-2A840316497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04" y="1653731"/>
            <a:ext cx="5589933" cy="2003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302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8199FB2-74E1-C776-8A77-D40DE5E938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71"/>
            <a:ext cx="12191999" cy="6857657"/>
          </a:xfrm>
          <a:prstGeom prst="rect">
            <a:avLst/>
          </a:prstGeom>
        </p:spPr>
      </p:pic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C68E8678-E47E-8EA0-6B5F-EC3EF4F53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AA12FDC2-D152-4D87-80FC-47E1449DE33B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255613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735EF5-C372-4386-1373-12C80B101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6280C3E-14A0-6BAD-9D10-57CCC030BA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3B817F7-E4D1-897E-9281-76A1357C48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5F62E1E3-96CC-E263-DB6C-B6B57E4D6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92970-0403-45C7-A2B2-1C7F45863B82}" type="datetimeFigureOut">
              <a:rPr lang="sk-SK" smtClean="0"/>
              <a:t>25.06.2025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3425C03D-B7B4-936B-CA91-711328D4A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1E72887E-884F-8FC6-A4F5-5CE54B6A7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2FDC2-D152-4D87-80FC-47E1449DE33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85505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F73698FE-B87F-A026-98C4-B63B5A60B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A6857BC-623C-89DF-3947-5E576ADC99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5874E786-3C98-9479-F66E-2AC83E379C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3F92970-0403-45C7-A2B2-1C7F45863B82}" type="datetimeFigureOut">
              <a:rPr lang="sk-SK" smtClean="0"/>
              <a:t>25.06.2025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5888E2E4-C520-F7A4-6670-435D26DEC1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5B668A71-52C1-67BE-7D26-00C8EFA195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A12FDC2-D152-4D87-80FC-47E1449DE33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28573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  <p:sldLayoutId id="2147483685" r:id="rId4"/>
    <p:sldLayoutId id="2147483688" r:id="rId5"/>
    <p:sldLayoutId id="2147483686" r:id="rId6"/>
    <p:sldLayoutId id="2147483687" r:id="rId7"/>
    <p:sldLayoutId id="2147483663" r:id="rId8"/>
    <p:sldLayoutId id="2147483656" r:id="rId9"/>
    <p:sldLayoutId id="2147483657" r:id="rId10"/>
    <p:sldLayoutId id="2147483658" r:id="rId11"/>
    <p:sldLayoutId id="2147483659" r:id="rId12"/>
    <p:sldLayoutId id="214748368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4735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9129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diagramLayout" Target="../diagrams/layout3.xml"/><Relationship Id="rId7" Type="http://schemas.openxmlformats.org/officeDocument/2006/relationships/image" Target="../media/image27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8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8B8050-A9A0-8115-0780-537969DE6A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DBE5A7D-8165-5460-4A87-3BC8076698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206" y="207198"/>
            <a:ext cx="1532802" cy="1495426"/>
          </a:xfrm>
          <a:prstGeom prst="rect">
            <a:avLst/>
          </a:prstGeom>
        </p:spPr>
      </p:pic>
      <p:sp>
        <p:nvSpPr>
          <p:cNvPr id="5" name="Oval 9">
            <a:extLst>
              <a:ext uri="{FF2B5EF4-FFF2-40B4-BE49-F238E27FC236}">
                <a16:creationId xmlns:a16="http://schemas.microsoft.com/office/drawing/2014/main" id="{F8D37FAD-3913-C109-CAB0-24E85EFA01F5}"/>
              </a:ext>
            </a:extLst>
          </p:cNvPr>
          <p:cNvSpPr/>
          <p:nvPr/>
        </p:nvSpPr>
        <p:spPr>
          <a:xfrm>
            <a:off x="8904740" y="1331089"/>
            <a:ext cx="2375737" cy="2364546"/>
          </a:xfrm>
          <a:prstGeom prst="ellipse">
            <a:avLst/>
          </a:prstGeom>
          <a:blipFill dpi="0" rotWithShape="1">
            <a:blip r:embed="rId3"/>
            <a:srcRect/>
            <a:stretch>
              <a:fillRect l="-51000" t="-1000" r="-34000" b="-10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DBF2FE3-DBAE-8877-778A-3974FC6C33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5314" y="459671"/>
            <a:ext cx="2895600" cy="1000125"/>
          </a:xfrm>
          <a:prstGeom prst="rect">
            <a:avLst/>
          </a:prstGeom>
        </p:spPr>
      </p:pic>
      <p:sp>
        <p:nvSpPr>
          <p:cNvPr id="10" name="Nadpis 2">
            <a:extLst>
              <a:ext uri="{FF2B5EF4-FFF2-40B4-BE49-F238E27FC236}">
                <a16:creationId xmlns:a16="http://schemas.microsoft.com/office/drawing/2014/main" id="{A26CDC2B-800F-D849-AE22-143019ADB6ED}"/>
              </a:ext>
            </a:extLst>
          </p:cNvPr>
          <p:cNvSpPr txBox="1">
            <a:spLocks/>
          </p:cNvSpPr>
          <p:nvPr/>
        </p:nvSpPr>
        <p:spPr>
          <a:xfrm>
            <a:off x="1062409" y="3429000"/>
            <a:ext cx="8563930" cy="136987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>
              <a:defRPr lang="sk-SK"/>
            </a:defPPr>
            <a:lvl1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3000" b="1" i="0" u="none" strike="noStrike" kern="1200" cap="none" spc="0" baseline="0">
                <a:solidFill>
                  <a:srgbClr val="293B97"/>
                </a:solidFill>
                <a:uFillTx/>
                <a:latin typeface="Source Sans Pro" pitchFamily="34"/>
                <a:ea typeface="Source Sans Pro" pitchFamily="34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sk-SK" sz="4800" dirty="0">
                <a:solidFill>
                  <a:schemeClr val="bg1"/>
                </a:solidFill>
                <a:latin typeface="Source Sans Pro"/>
                <a:ea typeface="Source Sans Pro"/>
              </a:rPr>
              <a:t>33. Zasadnutie RVVTI</a:t>
            </a:r>
            <a:endParaRPr lang="en-US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sk-SK" sz="4800" dirty="0">
                <a:solidFill>
                  <a:srgbClr val="F26921"/>
                </a:solidFill>
                <a:latin typeface="Source Sans Pro"/>
                <a:ea typeface="Source Sans Pro"/>
              </a:rPr>
              <a:t>Misia Zdravie 2030</a:t>
            </a:r>
            <a:endParaRPr lang="sk-SK" dirty="0"/>
          </a:p>
          <a:p>
            <a:pPr>
              <a:lnSpc>
                <a:spcPct val="80000"/>
              </a:lnSpc>
            </a:pPr>
            <a:endParaRPr lang="sk-SK" sz="720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10B006-2645-6B20-35B7-9C9F4C943C8A}"/>
              </a:ext>
            </a:extLst>
          </p:cNvPr>
          <p:cNvSpPr/>
          <p:nvPr/>
        </p:nvSpPr>
        <p:spPr>
          <a:xfrm>
            <a:off x="694614" y="3325940"/>
            <a:ext cx="104039" cy="1313288"/>
          </a:xfrm>
          <a:prstGeom prst="rect">
            <a:avLst/>
          </a:prstGeom>
          <a:solidFill>
            <a:srgbClr val="23C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Nadpis 2">
            <a:extLst>
              <a:ext uri="{FF2B5EF4-FFF2-40B4-BE49-F238E27FC236}">
                <a16:creationId xmlns:a16="http://schemas.microsoft.com/office/drawing/2014/main" id="{B913FAD6-BD87-D232-5441-08B3A931AB66}"/>
              </a:ext>
            </a:extLst>
          </p:cNvPr>
          <p:cNvSpPr txBox="1">
            <a:spLocks/>
          </p:cNvSpPr>
          <p:nvPr/>
        </p:nvSpPr>
        <p:spPr>
          <a:xfrm>
            <a:off x="798653" y="5365304"/>
            <a:ext cx="7400924" cy="9251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>
              <a:defRPr lang="sk-SK"/>
            </a:defPPr>
            <a:lvl1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3000" b="1" i="0" u="none" strike="noStrike" kern="1200" cap="none" spc="0" baseline="0">
                <a:solidFill>
                  <a:srgbClr val="293B97"/>
                </a:solidFill>
                <a:uFillTx/>
                <a:latin typeface="Source Sans Pro" pitchFamily="34"/>
                <a:ea typeface="Source Sans Pro" pitchFamily="34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sk-SK" sz="1800" b="0" i="1" dirty="0">
                <a:solidFill>
                  <a:schemeClr val="bg1"/>
                </a:solidFill>
                <a:latin typeface="Source Sans Pro"/>
                <a:ea typeface="Source Sans Pro"/>
              </a:rPr>
              <a:t>Petra Zappe, koordinátorka programu Misia Zdravie 2030</a:t>
            </a:r>
            <a:endParaRPr lang="en-US" sz="18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sk-SK" sz="1800" b="0" i="1" dirty="0">
                <a:solidFill>
                  <a:schemeClr val="bg1"/>
                </a:solidFill>
                <a:latin typeface="Source Sans Pro"/>
                <a:ea typeface="Source Sans Pro"/>
              </a:rPr>
              <a:t>10. júna 2025</a:t>
            </a:r>
          </a:p>
          <a:p>
            <a:pPr>
              <a:lnSpc>
                <a:spcPct val="80000"/>
              </a:lnSpc>
            </a:pPr>
            <a:r>
              <a:rPr lang="sk-SK" sz="2000" b="0" i="1" dirty="0">
                <a:solidFill>
                  <a:schemeClr val="bg1"/>
                </a:solidFill>
                <a:latin typeface="Source Sans Pro"/>
                <a:ea typeface="Source Sans Pro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406178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18FFD343-759E-112D-DB5A-431155A7C15D}"/>
              </a:ext>
            </a:extLst>
          </p:cNvPr>
          <p:cNvSpPr txBox="1">
            <a:spLocks/>
          </p:cNvSpPr>
          <p:nvPr/>
        </p:nvSpPr>
        <p:spPr>
          <a:xfrm>
            <a:off x="548894" y="461957"/>
            <a:ext cx="10949100" cy="11459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lang="sk-SK" sz="5800" b="1" i="0" u="none" strike="noStrike" kern="1200" cap="none" spc="0" baseline="0">
                <a:solidFill>
                  <a:srgbClr val="FFFFFF"/>
                </a:solidFill>
                <a:uFillTx/>
                <a:latin typeface="Source Sans Pro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>
                <a:solidFill>
                  <a:srgbClr val="293B97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H</a:t>
            </a:r>
            <a:r>
              <a:rPr lang="en-US" sz="4400" noProof="0" dirty="0" err="1">
                <a:solidFill>
                  <a:srgbClr val="293B97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lavné</a:t>
            </a:r>
            <a:r>
              <a:rPr lang="en-US" sz="4400" noProof="0" dirty="0">
                <a:solidFill>
                  <a:srgbClr val="293B97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4400" noProof="0" dirty="0" err="1">
                <a:solidFill>
                  <a:srgbClr val="293B97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ciele</a:t>
            </a:r>
            <a:r>
              <a:rPr lang="en-US" sz="4400" noProof="0" dirty="0">
                <a:solidFill>
                  <a:srgbClr val="293B97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a </a:t>
            </a:r>
            <a:r>
              <a:rPr lang="en-US" sz="4400" noProof="0" dirty="0">
                <a:solidFill>
                  <a:schemeClr val="bg1"/>
                </a:solidFill>
                <a:highlight>
                  <a:srgbClr val="F27E36"/>
                </a:highlight>
                <a:latin typeface="Source Sans Pro" panose="020B0503030403020204" pitchFamily="34" charset="0"/>
                <a:ea typeface="Source Sans Pro" panose="020B0503030403020204" pitchFamily="34" charset="0"/>
              </a:rPr>
              <a:t>KPIs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F219EED-F635-852D-C8F6-FF17958FD9B2}"/>
              </a:ext>
            </a:extLst>
          </p:cNvPr>
          <p:cNvSpPr txBox="1"/>
          <p:nvPr/>
        </p:nvSpPr>
        <p:spPr>
          <a:xfrm>
            <a:off x="251193" y="1280693"/>
            <a:ext cx="1210915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5770" indent="-182880">
              <a:lnSpc>
                <a:spcPct val="100000"/>
              </a:lnSpc>
              <a:spcBef>
                <a:spcPts val="0"/>
              </a:spcBef>
              <a:buClr>
                <a:srgbClr val="293B97"/>
              </a:buClr>
              <a:buFont typeface="Arial" panose="020B0604020202020204" pitchFamily="34" charset="0"/>
              <a:buChar char="•"/>
            </a:pPr>
            <a:r>
              <a:rPr lang="en-US" sz="1600" b="1" dirty="0" err="1">
                <a:solidFill>
                  <a:srgbClr val="313E96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Zlepšíme</a:t>
            </a:r>
            <a:r>
              <a:rPr lang="en-US" sz="1600" b="1" dirty="0">
                <a:solidFill>
                  <a:srgbClr val="313E96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600" b="1" dirty="0" err="1">
                <a:solidFill>
                  <a:srgbClr val="313E96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kvalitu</a:t>
            </a:r>
            <a:r>
              <a:rPr lang="en-US" sz="1600" b="1" dirty="0">
                <a:solidFill>
                  <a:srgbClr val="313E96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600" b="1" dirty="0" err="1">
                <a:solidFill>
                  <a:srgbClr val="313E96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života</a:t>
            </a:r>
            <a:r>
              <a:rPr lang="en-US" sz="1600" b="1" dirty="0">
                <a:solidFill>
                  <a:srgbClr val="313E96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600" b="1" dirty="0" err="1">
                <a:solidFill>
                  <a:srgbClr val="313E96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takmer</a:t>
            </a:r>
            <a:r>
              <a:rPr lang="en-US" sz="1600" b="1" dirty="0">
                <a:solidFill>
                  <a:srgbClr val="313E96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3 </a:t>
            </a:r>
            <a:r>
              <a:rPr lang="en-US" sz="1600" b="1" dirty="0" err="1">
                <a:solidFill>
                  <a:srgbClr val="313E96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miliónom</a:t>
            </a:r>
            <a:r>
              <a:rPr lang="en-US" sz="1600" b="1" dirty="0">
                <a:solidFill>
                  <a:srgbClr val="313E96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600" b="1" dirty="0" err="1">
                <a:solidFill>
                  <a:srgbClr val="313E96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občanov</a:t>
            </a:r>
            <a:r>
              <a:rPr lang="en-US" sz="1600" b="1" dirty="0">
                <a:solidFill>
                  <a:srgbClr val="313E96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 (OÚ a DALLY – </a:t>
            </a:r>
            <a:r>
              <a:rPr lang="en-US" sz="1600" b="1" dirty="0" err="1">
                <a:solidFill>
                  <a:srgbClr val="313E96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inovácie</a:t>
            </a:r>
            <a:r>
              <a:rPr lang="en-US" sz="1600" b="1" dirty="0">
                <a:solidFill>
                  <a:srgbClr val="313E96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pre </a:t>
            </a:r>
            <a:r>
              <a:rPr lang="en-US" sz="1600" b="1" dirty="0" err="1">
                <a:solidFill>
                  <a:srgbClr val="313E96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najväčšie</a:t>
            </a:r>
            <a:r>
              <a:rPr lang="en-US" sz="1600" b="1" dirty="0">
                <a:solidFill>
                  <a:srgbClr val="313E96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600" b="1" dirty="0" err="1">
                <a:solidFill>
                  <a:srgbClr val="313E96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problémy</a:t>
            </a:r>
            <a:r>
              <a:rPr lang="en-US" sz="1600" b="1" dirty="0">
                <a:solidFill>
                  <a:srgbClr val="313E96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v </a:t>
            </a:r>
            <a:r>
              <a:rPr lang="en-US" sz="1600" b="1" dirty="0" err="1">
                <a:solidFill>
                  <a:srgbClr val="313E96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onko</a:t>
            </a:r>
            <a:r>
              <a:rPr lang="en-US" sz="1600" b="1" dirty="0">
                <a:solidFill>
                  <a:srgbClr val="313E96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, neuro, </a:t>
            </a:r>
            <a:r>
              <a:rPr lang="en-US" sz="1600" b="1" dirty="0" err="1">
                <a:solidFill>
                  <a:srgbClr val="313E96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kardio</a:t>
            </a:r>
            <a:r>
              <a:rPr lang="en-US" sz="1600" b="1" dirty="0">
                <a:solidFill>
                  <a:srgbClr val="313E96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a </a:t>
            </a:r>
            <a:r>
              <a:rPr lang="en-US" sz="1600" b="1" dirty="0" err="1">
                <a:solidFill>
                  <a:srgbClr val="313E96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pediatrii</a:t>
            </a:r>
            <a:r>
              <a:rPr lang="en-US" sz="1600" b="1" dirty="0">
                <a:solidFill>
                  <a:srgbClr val="313E96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).</a:t>
            </a:r>
          </a:p>
          <a:p>
            <a:pPr marL="445770" indent="-182880">
              <a:lnSpc>
                <a:spcPct val="100000"/>
              </a:lnSpc>
              <a:spcBef>
                <a:spcPts val="0"/>
              </a:spcBef>
              <a:buClr>
                <a:srgbClr val="293B97"/>
              </a:buClr>
              <a:buFont typeface="Arial" panose="020B0604020202020204" pitchFamily="34" charset="0"/>
              <a:buChar char="•"/>
            </a:pPr>
            <a:r>
              <a:rPr lang="en-US" sz="1600" b="1" dirty="0" err="1">
                <a:solidFill>
                  <a:srgbClr val="313E96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Slováci</a:t>
            </a:r>
            <a:r>
              <a:rPr lang="en-US" sz="1600" b="1" dirty="0">
                <a:solidFill>
                  <a:srgbClr val="313E96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600" b="1" dirty="0" err="1">
                <a:solidFill>
                  <a:srgbClr val="313E96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žijú</a:t>
            </a:r>
            <a:r>
              <a:rPr lang="en-US" sz="1600" b="1" dirty="0">
                <a:solidFill>
                  <a:srgbClr val="313E96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v </a:t>
            </a:r>
            <a:r>
              <a:rPr lang="en-US" sz="1600" b="1" dirty="0" err="1">
                <a:solidFill>
                  <a:srgbClr val="313E96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priemere</a:t>
            </a:r>
            <a:r>
              <a:rPr lang="en-US" sz="1600" b="1" dirty="0">
                <a:solidFill>
                  <a:srgbClr val="313E96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o 3,5  </a:t>
            </a:r>
            <a:r>
              <a:rPr lang="en-US" sz="1600" b="1" dirty="0" err="1">
                <a:solidFill>
                  <a:srgbClr val="313E96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roka</a:t>
            </a:r>
            <a:r>
              <a:rPr lang="en-US" sz="1600" b="1" dirty="0">
                <a:solidFill>
                  <a:srgbClr val="313E96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600" b="1" dirty="0" err="1">
                <a:solidFill>
                  <a:srgbClr val="313E96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kratšie</a:t>
            </a:r>
            <a:r>
              <a:rPr lang="en-US" sz="1600" b="1" dirty="0">
                <a:solidFill>
                  <a:srgbClr val="313E96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600" b="1" dirty="0" err="1">
                <a:solidFill>
                  <a:srgbClr val="313E96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ako</a:t>
            </a:r>
            <a:r>
              <a:rPr lang="en-US" sz="1600" b="1" dirty="0">
                <a:solidFill>
                  <a:srgbClr val="313E96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600" b="1" dirty="0" err="1">
                <a:solidFill>
                  <a:srgbClr val="313E96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priemer</a:t>
            </a:r>
            <a:r>
              <a:rPr lang="en-US" sz="1600" b="1" dirty="0">
                <a:solidFill>
                  <a:srgbClr val="313E96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EÚ</a:t>
            </a:r>
          </a:p>
          <a:p>
            <a:pPr marL="445770" indent="-182880">
              <a:lnSpc>
                <a:spcPct val="100000"/>
              </a:lnSpc>
              <a:spcBef>
                <a:spcPts val="0"/>
              </a:spcBef>
              <a:buClr>
                <a:srgbClr val="293B97"/>
              </a:buClr>
              <a:buFont typeface="Arial" panose="020B0604020202020204" pitchFamily="34" charset="0"/>
              <a:buChar char="•"/>
            </a:pPr>
            <a:r>
              <a:rPr lang="en-US" sz="1600" b="1" dirty="0" err="1">
                <a:solidFill>
                  <a:srgbClr val="313E96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Slováci</a:t>
            </a:r>
            <a:r>
              <a:rPr lang="en-US" sz="1600" b="1" dirty="0">
                <a:solidFill>
                  <a:srgbClr val="313E96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600" b="1" dirty="0" err="1">
                <a:solidFill>
                  <a:srgbClr val="313E96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žijú</a:t>
            </a:r>
            <a:r>
              <a:rPr lang="en-US" sz="1600" b="1" dirty="0">
                <a:solidFill>
                  <a:srgbClr val="313E96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v </a:t>
            </a:r>
            <a:r>
              <a:rPr lang="en-US" sz="1600" b="1" dirty="0" err="1">
                <a:solidFill>
                  <a:srgbClr val="313E96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priemere</a:t>
            </a:r>
            <a:r>
              <a:rPr lang="en-US" sz="1600" b="1" dirty="0">
                <a:solidFill>
                  <a:srgbClr val="313E96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o 5 – 6 </a:t>
            </a:r>
            <a:r>
              <a:rPr lang="en-US" sz="1600" b="1" dirty="0" err="1">
                <a:solidFill>
                  <a:srgbClr val="313E96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rokov</a:t>
            </a:r>
            <a:r>
              <a:rPr lang="en-US" sz="1600" b="1" dirty="0">
                <a:solidFill>
                  <a:srgbClr val="313E96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600" b="1" dirty="0" err="1">
                <a:solidFill>
                  <a:srgbClr val="313E96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menej</a:t>
            </a:r>
            <a:r>
              <a:rPr lang="en-US" sz="1600" b="1" dirty="0">
                <a:solidFill>
                  <a:srgbClr val="313E96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v </a:t>
            </a:r>
            <a:r>
              <a:rPr lang="en-US" sz="1600" b="1" dirty="0" err="1">
                <a:solidFill>
                  <a:srgbClr val="313E96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zdraví</a:t>
            </a:r>
            <a:r>
              <a:rPr lang="en-US" sz="1600" b="1" dirty="0">
                <a:solidFill>
                  <a:srgbClr val="313E96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600" b="1" dirty="0" err="1">
                <a:solidFill>
                  <a:srgbClr val="313E96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než</a:t>
            </a:r>
            <a:r>
              <a:rPr lang="en-US" sz="1600" b="1" dirty="0">
                <a:solidFill>
                  <a:srgbClr val="313E96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600" b="1" dirty="0" err="1">
                <a:solidFill>
                  <a:srgbClr val="313E96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priemerný</a:t>
            </a:r>
            <a:r>
              <a:rPr lang="en-US" sz="1600" b="1" dirty="0">
                <a:solidFill>
                  <a:srgbClr val="313E96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600" b="1" dirty="0" err="1">
                <a:solidFill>
                  <a:srgbClr val="313E96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občan</a:t>
            </a:r>
            <a:r>
              <a:rPr lang="en-US" sz="1600" b="1" dirty="0">
                <a:solidFill>
                  <a:srgbClr val="313E96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EÚ.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780DD33-8F04-C7B0-7C33-2749C3CC0EEC}"/>
              </a:ext>
            </a:extLst>
          </p:cNvPr>
          <p:cNvSpPr txBox="1"/>
          <p:nvPr/>
        </p:nvSpPr>
        <p:spPr>
          <a:xfrm>
            <a:off x="679523" y="3771980"/>
            <a:ext cx="5029666" cy="223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●"/>
            </a:pPr>
            <a:r>
              <a:rPr lang="sk-SK" sz="1600" u="none" strike="noStrike" dirty="0"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Zvýšenia porozumenia jednotlivých diagnóz, ich hlavných príčin (obezita, životospráva, iné) a zvýšené povedomie populácie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●"/>
            </a:pPr>
            <a:r>
              <a:rPr lang="sk-SK" sz="1600" u="none" strike="noStrike" dirty="0"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Zvýšená participácia na skríningu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●"/>
            </a:pPr>
            <a:r>
              <a:rPr lang="sk-SK" sz="1600" u="none" strike="noStrike" dirty="0"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Skrátenie časového intervalu od prvých príznakov ochorenia po zahájenie liečby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●"/>
            </a:pPr>
            <a:r>
              <a:rPr lang="sk-SK" sz="1600" u="none" strike="noStrike" dirty="0"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Zachytenie pacientov v skoršom štádiu ochorenia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4D74742-23BC-95F2-6A88-73EC46097E3F}"/>
              </a:ext>
            </a:extLst>
          </p:cNvPr>
          <p:cNvSpPr txBox="1"/>
          <p:nvPr/>
        </p:nvSpPr>
        <p:spPr>
          <a:xfrm>
            <a:off x="6096000" y="3758333"/>
            <a:ext cx="6105746" cy="21737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●"/>
            </a:pPr>
            <a:r>
              <a:rPr lang="sk-SK" sz="1600" u="none" strike="noStrike" dirty="0"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Zlepšenie zberu správnych dát a ich zdieľanie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●"/>
            </a:pPr>
            <a:r>
              <a:rPr lang="sk-SK" sz="1600" u="none" strike="noStrike" dirty="0"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Zvýšenie výkonnosti poskytovateľov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●"/>
            </a:pPr>
            <a:r>
              <a:rPr lang="sk-SK" sz="1600" u="none" strike="noStrike" dirty="0"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Zlepšenie pracovných podmienok a stabilizácia personálu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●"/>
            </a:pPr>
            <a:r>
              <a:rPr lang="sk-SK" sz="1600" u="none" strike="noStrike" dirty="0"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Zvýšenie medicínskej kvality poskytovaných služieb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●"/>
            </a:pPr>
            <a:r>
              <a:rPr lang="sk-SK" sz="1600" u="none" strike="noStrike" dirty="0"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Zlepšenie dostupnosti inovatívnej farmakoterapie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●"/>
            </a:pPr>
            <a:r>
              <a:rPr lang="sk-SK" sz="1600" u="none" strike="noStrike" dirty="0"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Zníženie duplicít v diagnostickom procese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4249467-E7EB-CE61-9349-1B9A1022BC4B}"/>
              </a:ext>
            </a:extLst>
          </p:cNvPr>
          <p:cNvSpPr txBox="1"/>
          <p:nvPr/>
        </p:nvSpPr>
        <p:spPr>
          <a:xfrm>
            <a:off x="679523" y="2786214"/>
            <a:ext cx="69749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400" b="1" dirty="0">
                <a:solidFill>
                  <a:srgbClr val="F2692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Ďalšie merateľné ciele</a:t>
            </a:r>
          </a:p>
        </p:txBody>
      </p:sp>
      <p:sp>
        <p:nvSpPr>
          <p:cNvPr id="2" name="Vývojový diagram: spojnica 1">
            <a:extLst>
              <a:ext uri="{FF2B5EF4-FFF2-40B4-BE49-F238E27FC236}">
                <a16:creationId xmlns:a16="http://schemas.microsoft.com/office/drawing/2014/main" id="{E8D288DE-F731-0961-1BC0-55C6A0ED0E8E}"/>
              </a:ext>
            </a:extLst>
          </p:cNvPr>
          <p:cNvSpPr/>
          <p:nvPr/>
        </p:nvSpPr>
        <p:spPr>
          <a:xfrm>
            <a:off x="10727098" y="2016773"/>
            <a:ext cx="770896" cy="769441"/>
          </a:xfrm>
          <a:prstGeom prst="flowChartConnector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9470657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D6AB20-9710-4045-032E-3D0D21507B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 descr="Obrázok, na ktorom je osoba, ošatenie, zdravotnícke zariadenie, vnútri&#10;&#10;Obsah vygenerovaný umelou inteligenciou môže byť nesprávny.">
            <a:extLst>
              <a:ext uri="{FF2B5EF4-FFF2-40B4-BE49-F238E27FC236}">
                <a16:creationId xmlns:a16="http://schemas.microsoft.com/office/drawing/2014/main" id="{ABF13AD6-4B23-E2B1-1EFC-DD7047D1612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3" r="21497"/>
          <a:stretch/>
        </p:blipFill>
        <p:spPr>
          <a:xfrm>
            <a:off x="5628640" y="0"/>
            <a:ext cx="6563360" cy="6858000"/>
          </a:xfrm>
          <a:prstGeom prst="rect">
            <a:avLst/>
          </a:prstGeom>
        </p:spPr>
      </p:pic>
      <p:sp>
        <p:nvSpPr>
          <p:cNvPr id="7" name="Vývojový diagram: spojnica 6">
            <a:extLst>
              <a:ext uri="{FF2B5EF4-FFF2-40B4-BE49-F238E27FC236}">
                <a16:creationId xmlns:a16="http://schemas.microsoft.com/office/drawing/2014/main" id="{4230E98F-F2CD-ED37-0C13-8846BAF0EB31}"/>
              </a:ext>
            </a:extLst>
          </p:cNvPr>
          <p:cNvSpPr/>
          <p:nvPr/>
        </p:nvSpPr>
        <p:spPr>
          <a:xfrm>
            <a:off x="5377195" y="2274659"/>
            <a:ext cx="504150" cy="501308"/>
          </a:xfrm>
          <a:prstGeom prst="flowChartConnector">
            <a:avLst/>
          </a:prstGeom>
          <a:solidFill>
            <a:srgbClr val="F26921"/>
          </a:solidFill>
          <a:ln>
            <a:solidFill>
              <a:srgbClr val="F2692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60911267-7C26-8136-57F2-6544681816A1}"/>
              </a:ext>
            </a:extLst>
          </p:cNvPr>
          <p:cNvSpPr txBox="1"/>
          <p:nvPr/>
        </p:nvSpPr>
        <p:spPr>
          <a:xfrm>
            <a:off x="649361" y="515515"/>
            <a:ext cx="8126130" cy="513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sk-SK" sz="32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Aké </a:t>
            </a:r>
            <a:r>
              <a:rPr lang="sk-SK" sz="3200" b="1" dirty="0">
                <a:solidFill>
                  <a:schemeClr val="accent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výsledky </a:t>
            </a:r>
            <a:r>
              <a:rPr lang="sk-SK" sz="32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očakávame?</a:t>
            </a: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DDA2E767-CDAD-C8EE-15C6-4BA3E73563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801" y="1406297"/>
            <a:ext cx="4755657" cy="4801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sk-SK" altLang="sk-SK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Zníženie miery odvrátiteľných úmrtí v onkológii nastavením presných pravidiel cesty pacienta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endParaRPr kumimoji="0" lang="sk-SK" altLang="sk-SK" sz="1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sk-SK" altLang="sk-SK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Zlepšenie diagnostiky vďaka </a:t>
            </a:r>
            <a:r>
              <a:rPr kumimoji="0" lang="sk-SK" altLang="sk-SK" sz="1800" b="1" i="0" u="sng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MDT modelu.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endParaRPr kumimoji="0" lang="sk-SK" altLang="sk-SK" sz="1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sk-SK" altLang="sk-SK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Nastavenia </a:t>
            </a:r>
            <a:r>
              <a:rPr kumimoji="0" lang="sk-SK" altLang="sk-SK" sz="1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governance</a:t>
            </a:r>
            <a:r>
              <a:rPr kumimoji="0" lang="sk-SK" altLang="sk-SK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a s</a:t>
            </a:r>
            <a:r>
              <a:rPr lang="sk-SK" altLang="sk-SK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iete poskytovateľov, dobudovanie CCC a CCI</a:t>
            </a:r>
            <a:endParaRPr kumimoji="0" lang="sk-SK" altLang="sk-SK" sz="1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sk-SK" altLang="sk-SK" sz="1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lang="sk-SK" altLang="sk-SK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Zv</a:t>
            </a:r>
            <a:r>
              <a:rPr kumimoji="0" lang="sk-SK" altLang="sk-SK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ýšenie zapojenia </a:t>
            </a:r>
            <a:r>
              <a:rPr kumimoji="0" lang="sk-SK" altLang="sk-SK" sz="1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onko</a:t>
            </a:r>
            <a:r>
              <a:rPr kumimoji="0" lang="sk-SK" altLang="sk-SK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centier do </a:t>
            </a:r>
            <a:r>
              <a:rPr lang="sk-SK" altLang="sk-SK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klinického výskumu, </a:t>
            </a:r>
            <a:r>
              <a:rPr lang="sk-SK" altLang="sk-SK" b="1" dirty="0" err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biobankovania</a:t>
            </a:r>
            <a:r>
              <a:rPr lang="sk-SK" altLang="sk-SK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a </a:t>
            </a:r>
            <a:r>
              <a:rPr lang="sk-SK" altLang="sk-SK" b="1" dirty="0" err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translačného</a:t>
            </a:r>
            <a:r>
              <a:rPr kumimoji="0" lang="sk-SK" altLang="sk-SK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výskumu.</a:t>
            </a:r>
            <a:endParaRPr kumimoji="0" lang="sk-SK" altLang="sk-SK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endParaRPr kumimoji="0" lang="sk-SK" altLang="sk-SK" sz="1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sk-SK" altLang="sk-SK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Zvýšenie povedomia o príčinách ochorení a zlepšenie </a:t>
            </a:r>
            <a:r>
              <a:rPr kumimoji="0" lang="sk-SK" altLang="sk-SK" sz="1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štuktúry</a:t>
            </a:r>
            <a:r>
              <a:rPr kumimoji="0" lang="sk-SK" altLang="sk-SK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, </a:t>
            </a:r>
            <a:r>
              <a:rPr kumimoji="0" lang="sk-SK" altLang="sk-SK" sz="1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interoperability</a:t>
            </a:r>
            <a:r>
              <a:rPr kumimoji="0" lang="sk-SK" altLang="sk-SK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a zdieľania dát.</a:t>
            </a:r>
            <a:endParaRPr kumimoji="0" lang="sk-SK" altLang="sk-SK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altLang="sk-SK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Rectangle 7">
            <a:extLst>
              <a:ext uri="{FF2B5EF4-FFF2-40B4-BE49-F238E27FC236}">
                <a16:creationId xmlns:a16="http://schemas.microsoft.com/office/drawing/2014/main" id="{7EE61009-CCA5-0087-4A8C-09F396FBC576}"/>
              </a:ext>
            </a:extLst>
          </p:cNvPr>
          <p:cNvSpPr/>
          <p:nvPr/>
        </p:nvSpPr>
        <p:spPr>
          <a:xfrm rot="2090605">
            <a:off x="8884072" y="431638"/>
            <a:ext cx="52493" cy="396564"/>
          </a:xfrm>
          <a:prstGeom prst="rect">
            <a:avLst/>
          </a:prstGeom>
          <a:solidFill>
            <a:srgbClr val="F269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207F74C-1996-7EE8-BDBC-D425416E0738}"/>
              </a:ext>
            </a:extLst>
          </p:cNvPr>
          <p:cNvSpPr/>
          <p:nvPr/>
        </p:nvSpPr>
        <p:spPr>
          <a:xfrm>
            <a:off x="379706" y="-647230"/>
            <a:ext cx="45719" cy="1675962"/>
          </a:xfrm>
          <a:prstGeom prst="rect">
            <a:avLst/>
          </a:prstGeom>
          <a:solidFill>
            <a:srgbClr val="23C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744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53BC36-7E7F-22A4-4C22-2845FCC5D5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2EC4192-1433-4A8E-3ACE-D172B9C4D7B2}"/>
              </a:ext>
            </a:extLst>
          </p:cNvPr>
          <p:cNvSpPr/>
          <p:nvPr/>
        </p:nvSpPr>
        <p:spPr>
          <a:xfrm>
            <a:off x="1318929" y="2523605"/>
            <a:ext cx="52672" cy="1810789"/>
          </a:xfrm>
          <a:prstGeom prst="rect">
            <a:avLst/>
          </a:prstGeom>
          <a:solidFill>
            <a:srgbClr val="23C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id="{385DF6AA-D5AA-93EC-7349-C97DCC8FA243}"/>
              </a:ext>
            </a:extLst>
          </p:cNvPr>
          <p:cNvSpPr txBox="1"/>
          <p:nvPr/>
        </p:nvSpPr>
        <p:spPr>
          <a:xfrm>
            <a:off x="2032934" y="2674561"/>
            <a:ext cx="8692977" cy="1508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sk-SK" sz="54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Kde sa teraz nachádzame v programe </a:t>
            </a:r>
            <a:r>
              <a:rPr lang="sk-SK" sz="5400" b="1" dirty="0">
                <a:solidFill>
                  <a:srgbClr val="F2692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Misia Zdravie?</a:t>
            </a:r>
          </a:p>
        </p:txBody>
      </p:sp>
    </p:spTree>
    <p:extLst>
      <p:ext uri="{BB962C8B-B14F-4D97-AF65-F5344CB8AC3E}">
        <p14:creationId xmlns:p14="http://schemas.microsoft.com/office/powerpoint/2010/main" val="23517489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84AFF6-8631-BC69-5D95-3CD39BB7FD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4BD2663-7B9B-5FF6-809A-5FD53435BA89}"/>
              </a:ext>
            </a:extLst>
          </p:cNvPr>
          <p:cNvSpPr/>
          <p:nvPr/>
        </p:nvSpPr>
        <p:spPr>
          <a:xfrm>
            <a:off x="1137861" y="2212523"/>
            <a:ext cx="52311" cy="2737723"/>
          </a:xfrm>
          <a:prstGeom prst="rect">
            <a:avLst/>
          </a:prstGeom>
          <a:solidFill>
            <a:srgbClr val="23C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BlokTextu 2">
            <a:extLst>
              <a:ext uri="{FF2B5EF4-FFF2-40B4-BE49-F238E27FC236}">
                <a16:creationId xmlns:a16="http://schemas.microsoft.com/office/drawing/2014/main" id="{CAC9D94B-E60F-5191-7E3C-897359C0471A}"/>
              </a:ext>
            </a:extLst>
          </p:cNvPr>
          <p:cNvSpPr txBox="1"/>
          <p:nvPr/>
        </p:nvSpPr>
        <p:spPr>
          <a:xfrm>
            <a:off x="1701853" y="2212523"/>
            <a:ext cx="994828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5400" b="1" dirty="0">
                <a:solidFill>
                  <a:srgbClr val="F2692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Implementácia (1. fáza) – </a:t>
            </a:r>
          </a:p>
          <a:p>
            <a:r>
              <a:rPr lang="sk-SK" sz="54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83 projektových zámerov v hodnote </a:t>
            </a:r>
            <a:r>
              <a:rPr lang="sk-SK" sz="5400" b="1" dirty="0">
                <a:solidFill>
                  <a:srgbClr val="F2692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280 mil. eur.</a:t>
            </a:r>
          </a:p>
        </p:txBody>
      </p:sp>
    </p:spTree>
    <p:extLst>
      <p:ext uri="{BB962C8B-B14F-4D97-AF65-F5344CB8AC3E}">
        <p14:creationId xmlns:p14="http://schemas.microsoft.com/office/powerpoint/2010/main" val="42650725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F53D15-20BD-3A65-906E-90FBF2EA9D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41B0268A-5F41-BB5A-6598-F9136212D7A7}"/>
              </a:ext>
            </a:extLst>
          </p:cNvPr>
          <p:cNvGraphicFramePr>
            <a:graphicFrameLocks noGrp="1"/>
          </p:cNvGraphicFramePr>
          <p:nvPr/>
        </p:nvGraphicFramePr>
        <p:xfrm>
          <a:off x="832025" y="1894377"/>
          <a:ext cx="8687403" cy="42644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60615">
                  <a:extLst>
                    <a:ext uri="{9D8B030D-6E8A-4147-A177-3AD203B41FA5}">
                      <a16:colId xmlns:a16="http://schemas.microsoft.com/office/drawing/2014/main" val="880576178"/>
                    </a:ext>
                  </a:extLst>
                </a:gridCol>
                <a:gridCol w="1059039">
                  <a:extLst>
                    <a:ext uri="{9D8B030D-6E8A-4147-A177-3AD203B41FA5}">
                      <a16:colId xmlns:a16="http://schemas.microsoft.com/office/drawing/2014/main" val="1179848601"/>
                    </a:ext>
                  </a:extLst>
                </a:gridCol>
                <a:gridCol w="2114713">
                  <a:extLst>
                    <a:ext uri="{9D8B030D-6E8A-4147-A177-3AD203B41FA5}">
                      <a16:colId xmlns:a16="http://schemas.microsoft.com/office/drawing/2014/main" val="1484202430"/>
                    </a:ext>
                  </a:extLst>
                </a:gridCol>
                <a:gridCol w="1962553">
                  <a:extLst>
                    <a:ext uri="{9D8B030D-6E8A-4147-A177-3AD203B41FA5}">
                      <a16:colId xmlns:a16="http://schemas.microsoft.com/office/drawing/2014/main" val="2426489249"/>
                    </a:ext>
                  </a:extLst>
                </a:gridCol>
                <a:gridCol w="2190483">
                  <a:extLst>
                    <a:ext uri="{9D8B030D-6E8A-4147-A177-3AD203B41FA5}">
                      <a16:colId xmlns:a16="http://schemas.microsoft.com/office/drawing/2014/main" val="3062203832"/>
                    </a:ext>
                  </a:extLst>
                </a:gridCol>
              </a:tblGrid>
              <a:tr h="321814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b="1">
                          <a:solidFill>
                            <a:srgbClr val="000000"/>
                          </a:solidFill>
                          <a:effectLst/>
                        </a:rPr>
                        <a:t>ONKO</a:t>
                      </a:r>
                      <a:endParaRPr lang="en-US">
                        <a:effectLst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b="1">
                          <a:solidFill>
                            <a:srgbClr val="000000"/>
                          </a:solidFill>
                          <a:effectLst/>
                        </a:rPr>
                        <a:t>POČET</a:t>
                      </a:r>
                      <a:endParaRPr lang="en-US">
                        <a:effectLst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b="1">
                          <a:solidFill>
                            <a:srgbClr val="000000"/>
                          </a:solidFill>
                          <a:effectLst/>
                        </a:rPr>
                        <a:t>CELKOVÁ SUMA</a:t>
                      </a:r>
                      <a:endParaRPr lang="en-US">
                        <a:effectLst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b="1">
                          <a:solidFill>
                            <a:srgbClr val="000000"/>
                          </a:solidFill>
                          <a:effectLst/>
                        </a:rPr>
                        <a:t>BA KRAJ</a:t>
                      </a:r>
                      <a:endParaRPr lang="en-US">
                        <a:effectLst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b="1">
                          <a:solidFill>
                            <a:srgbClr val="000000"/>
                          </a:solidFill>
                          <a:effectLst/>
                        </a:rPr>
                        <a:t>MIMO BA KRAJ</a:t>
                      </a:r>
                      <a:endParaRPr lang="en-US">
                        <a:effectLst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3298905"/>
                  </a:ext>
                </a:extLst>
              </a:tr>
              <a:tr h="3717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>
                        <a:effectLst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b="1">
                          <a:solidFill>
                            <a:srgbClr val="000000"/>
                          </a:solidFill>
                          <a:effectLst/>
                        </a:rPr>
                        <a:t>24</a:t>
                      </a:r>
                      <a:endParaRPr lang="en-US">
                        <a:effectLst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b="1">
                          <a:solidFill>
                            <a:srgbClr val="000000"/>
                          </a:solidFill>
                          <a:effectLst/>
                        </a:rPr>
                        <a:t>95 168 396,58 €</a:t>
                      </a:r>
                      <a:endParaRPr lang="en-US">
                        <a:effectLst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b="1">
                          <a:solidFill>
                            <a:srgbClr val="000000"/>
                          </a:solidFill>
                          <a:effectLst/>
                        </a:rPr>
                        <a:t>64 568 541,00 €</a:t>
                      </a:r>
                      <a:endParaRPr lang="en-US">
                        <a:effectLst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b="1">
                          <a:solidFill>
                            <a:srgbClr val="000000"/>
                          </a:solidFill>
                          <a:effectLst/>
                        </a:rPr>
                        <a:t>30 599 855,58 €</a:t>
                      </a:r>
                      <a:endParaRPr lang="en-US">
                        <a:effectLst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8593994"/>
                  </a:ext>
                </a:extLst>
              </a:tr>
              <a:tr h="3717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b="1">
                          <a:solidFill>
                            <a:srgbClr val="000000"/>
                          </a:solidFill>
                          <a:effectLst/>
                        </a:rPr>
                        <a:t>NEURO</a:t>
                      </a:r>
                      <a:endParaRPr lang="en-US">
                        <a:effectLst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b="1">
                          <a:solidFill>
                            <a:srgbClr val="000000"/>
                          </a:solidFill>
                          <a:effectLst/>
                        </a:rPr>
                        <a:t>POČET</a:t>
                      </a:r>
                      <a:endParaRPr lang="en-US">
                        <a:effectLst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b="1">
                          <a:solidFill>
                            <a:srgbClr val="000000"/>
                          </a:solidFill>
                          <a:effectLst/>
                        </a:rPr>
                        <a:t>CELKOVÁ SUMA</a:t>
                      </a:r>
                      <a:endParaRPr lang="en-US">
                        <a:effectLst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b="1">
                          <a:solidFill>
                            <a:srgbClr val="000000"/>
                          </a:solidFill>
                          <a:effectLst/>
                        </a:rPr>
                        <a:t>BA KRAJ</a:t>
                      </a:r>
                      <a:endParaRPr lang="en-US">
                        <a:effectLst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b="1">
                          <a:solidFill>
                            <a:srgbClr val="000000"/>
                          </a:solidFill>
                          <a:effectLst/>
                        </a:rPr>
                        <a:t>MIMO BA KRAJ</a:t>
                      </a:r>
                      <a:endParaRPr lang="en-US">
                        <a:effectLst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5918635"/>
                  </a:ext>
                </a:extLst>
              </a:tr>
              <a:tr h="3717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>
                        <a:effectLst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b="1">
                          <a:solidFill>
                            <a:srgbClr val="000000"/>
                          </a:solidFill>
                          <a:effectLst/>
                        </a:rPr>
                        <a:t>14</a:t>
                      </a:r>
                      <a:endParaRPr lang="en-US">
                        <a:effectLst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b="1">
                          <a:solidFill>
                            <a:srgbClr val="000000"/>
                          </a:solidFill>
                          <a:effectLst/>
                        </a:rPr>
                        <a:t>75 623 618,48 €</a:t>
                      </a:r>
                      <a:endParaRPr lang="en-US">
                        <a:effectLst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b="1">
                          <a:solidFill>
                            <a:srgbClr val="000000"/>
                          </a:solidFill>
                          <a:effectLst/>
                        </a:rPr>
                        <a:t>15 299 520,00 €</a:t>
                      </a:r>
                      <a:endParaRPr lang="en-US">
                        <a:effectLst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b="1">
                          <a:solidFill>
                            <a:srgbClr val="000000"/>
                          </a:solidFill>
                          <a:effectLst/>
                        </a:rPr>
                        <a:t>60 324 098,48 €</a:t>
                      </a:r>
                      <a:endParaRPr lang="en-US">
                        <a:effectLst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9630539"/>
                  </a:ext>
                </a:extLst>
              </a:tr>
              <a:tr h="3717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b="1">
                          <a:solidFill>
                            <a:srgbClr val="000000"/>
                          </a:solidFill>
                          <a:effectLst/>
                        </a:rPr>
                        <a:t>KARDIO</a:t>
                      </a:r>
                      <a:endParaRPr lang="en-US">
                        <a:effectLst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b="1">
                          <a:solidFill>
                            <a:srgbClr val="000000"/>
                          </a:solidFill>
                          <a:effectLst/>
                        </a:rPr>
                        <a:t>POČET</a:t>
                      </a:r>
                      <a:endParaRPr lang="en-US">
                        <a:effectLst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b="1">
                          <a:solidFill>
                            <a:srgbClr val="000000"/>
                          </a:solidFill>
                          <a:effectLst/>
                        </a:rPr>
                        <a:t>CELKOVÁ SUMA</a:t>
                      </a:r>
                      <a:endParaRPr lang="en-US">
                        <a:effectLst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b="1">
                          <a:solidFill>
                            <a:srgbClr val="000000"/>
                          </a:solidFill>
                          <a:effectLst/>
                        </a:rPr>
                        <a:t>BA KRAJ</a:t>
                      </a:r>
                      <a:endParaRPr lang="en-US">
                        <a:effectLst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b="1">
                          <a:solidFill>
                            <a:srgbClr val="000000"/>
                          </a:solidFill>
                          <a:effectLst/>
                        </a:rPr>
                        <a:t>MIMO BA KRAJ</a:t>
                      </a:r>
                      <a:endParaRPr lang="en-US">
                        <a:effectLst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2270984"/>
                  </a:ext>
                </a:extLst>
              </a:tr>
              <a:tr h="3717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>
                        <a:effectLst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b="1">
                          <a:solidFill>
                            <a:srgbClr val="000000"/>
                          </a:solidFill>
                          <a:effectLst/>
                        </a:rPr>
                        <a:t>21</a:t>
                      </a:r>
                      <a:endParaRPr lang="en-US">
                        <a:effectLst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b="1">
                          <a:solidFill>
                            <a:srgbClr val="000000"/>
                          </a:solidFill>
                          <a:effectLst/>
                        </a:rPr>
                        <a:t>70 817 244,00 €</a:t>
                      </a:r>
                      <a:endParaRPr lang="en-US">
                        <a:effectLst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b="1">
                          <a:solidFill>
                            <a:srgbClr val="000000"/>
                          </a:solidFill>
                          <a:effectLst/>
                        </a:rPr>
                        <a:t>18 859 998,00 €</a:t>
                      </a:r>
                      <a:endParaRPr lang="en-US">
                        <a:effectLst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b="1">
                          <a:solidFill>
                            <a:srgbClr val="000000"/>
                          </a:solidFill>
                          <a:effectLst/>
                        </a:rPr>
                        <a:t>51 957 246,00 €</a:t>
                      </a:r>
                      <a:endParaRPr lang="en-US">
                        <a:effectLst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3863451"/>
                  </a:ext>
                </a:extLst>
              </a:tr>
              <a:tr h="3717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b="1">
                          <a:solidFill>
                            <a:srgbClr val="000000"/>
                          </a:solidFill>
                          <a:effectLst/>
                        </a:rPr>
                        <a:t>DETI</a:t>
                      </a:r>
                      <a:endParaRPr lang="en-US">
                        <a:effectLst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b="1">
                          <a:solidFill>
                            <a:srgbClr val="000000"/>
                          </a:solidFill>
                          <a:effectLst/>
                        </a:rPr>
                        <a:t>POČET</a:t>
                      </a:r>
                      <a:endParaRPr lang="en-US">
                        <a:effectLst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b="1">
                          <a:solidFill>
                            <a:srgbClr val="000000"/>
                          </a:solidFill>
                          <a:effectLst/>
                        </a:rPr>
                        <a:t>CELKOVÁ SUMA</a:t>
                      </a:r>
                      <a:endParaRPr lang="en-US">
                        <a:effectLst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b="1">
                          <a:solidFill>
                            <a:srgbClr val="000000"/>
                          </a:solidFill>
                          <a:effectLst/>
                        </a:rPr>
                        <a:t>BA KRAJ</a:t>
                      </a:r>
                      <a:endParaRPr lang="en-US">
                        <a:effectLst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b="1">
                          <a:solidFill>
                            <a:srgbClr val="000000"/>
                          </a:solidFill>
                          <a:effectLst/>
                        </a:rPr>
                        <a:t>MIMO BA KRAJ</a:t>
                      </a:r>
                      <a:endParaRPr lang="en-US">
                        <a:effectLst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0422372"/>
                  </a:ext>
                </a:extLst>
              </a:tr>
              <a:tr h="3717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>
                        <a:effectLst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b="1">
                          <a:solidFill>
                            <a:srgbClr val="000000"/>
                          </a:solidFill>
                          <a:effectLst/>
                        </a:rPr>
                        <a:t>18</a:t>
                      </a:r>
                      <a:endParaRPr lang="en-US">
                        <a:effectLst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b="1">
                          <a:solidFill>
                            <a:srgbClr val="000000"/>
                          </a:solidFill>
                          <a:effectLst/>
                        </a:rPr>
                        <a:t>42 546 381,15 €</a:t>
                      </a:r>
                      <a:endParaRPr lang="en-US">
                        <a:effectLst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b="1">
                          <a:solidFill>
                            <a:srgbClr val="000000"/>
                          </a:solidFill>
                          <a:effectLst/>
                        </a:rPr>
                        <a:t>26 230 000,00 €</a:t>
                      </a:r>
                      <a:endParaRPr lang="en-US">
                        <a:effectLst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b="1">
                          <a:solidFill>
                            <a:srgbClr val="000000"/>
                          </a:solidFill>
                          <a:effectLst/>
                        </a:rPr>
                        <a:t>16 316 381,15 €</a:t>
                      </a:r>
                      <a:endParaRPr lang="en-US">
                        <a:effectLst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2999182"/>
                  </a:ext>
                </a:extLst>
              </a:tr>
              <a:tr h="36197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b="1">
                          <a:solidFill>
                            <a:srgbClr val="000000"/>
                          </a:solidFill>
                          <a:effectLst/>
                        </a:rPr>
                        <a:t>PRIEREZOVÉ</a:t>
                      </a:r>
                      <a:endParaRPr lang="en-US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b="1">
                          <a:solidFill>
                            <a:srgbClr val="000000"/>
                          </a:solidFill>
                          <a:effectLst/>
                        </a:rPr>
                        <a:t>POČET</a:t>
                      </a:r>
                      <a:endParaRPr lang="en-US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b="1">
                          <a:solidFill>
                            <a:srgbClr val="000000"/>
                          </a:solidFill>
                          <a:effectLst/>
                        </a:rPr>
                        <a:t>CELKOVÁ SUMA</a:t>
                      </a:r>
                      <a:endParaRPr lang="en-US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b="1">
                          <a:solidFill>
                            <a:srgbClr val="000000"/>
                          </a:solidFill>
                          <a:effectLst/>
                        </a:rPr>
                        <a:t>BA KRAJ</a:t>
                      </a:r>
                      <a:endParaRPr lang="en-US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b="1">
                          <a:solidFill>
                            <a:srgbClr val="000000"/>
                          </a:solidFill>
                          <a:effectLst/>
                        </a:rPr>
                        <a:t>MIMO BA KRAJ</a:t>
                      </a:r>
                      <a:endParaRPr lang="en-US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678975"/>
                  </a:ext>
                </a:extLst>
              </a:tr>
              <a:tr h="489158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>
                        <a:effectLst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b="1">
                          <a:solidFill>
                            <a:srgbClr val="000000"/>
                          </a:solidFill>
                          <a:effectLst/>
                        </a:rPr>
                        <a:t>6</a:t>
                      </a:r>
                      <a:endParaRPr lang="en-US">
                        <a:effectLst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b="1">
                          <a:solidFill>
                            <a:srgbClr val="000000"/>
                          </a:solidFill>
                          <a:effectLst/>
                        </a:rPr>
                        <a:t>13 333 376,00 €</a:t>
                      </a:r>
                      <a:endParaRPr lang="en-US">
                        <a:effectLst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b="1">
                          <a:solidFill>
                            <a:srgbClr val="000000"/>
                          </a:solidFill>
                          <a:effectLst/>
                        </a:rPr>
                        <a:t>1 011 320,00 €</a:t>
                      </a:r>
                      <a:endParaRPr lang="en-US">
                        <a:effectLst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b="1">
                          <a:solidFill>
                            <a:srgbClr val="000000"/>
                          </a:solidFill>
                          <a:effectLst/>
                        </a:rPr>
                        <a:t>12 322 056,00 €</a:t>
                      </a:r>
                      <a:endParaRPr lang="en-US">
                        <a:effectLst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5146562"/>
                  </a:ext>
                </a:extLst>
              </a:tr>
              <a:tr h="489158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b="1">
                          <a:solidFill>
                            <a:srgbClr val="000000"/>
                          </a:solidFill>
                          <a:effectLst/>
                        </a:rPr>
                        <a:t>CELKOVO </a:t>
                      </a:r>
                      <a:endParaRPr lang="en-US">
                        <a:effectLst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b="1">
                          <a:solidFill>
                            <a:srgbClr val="000000"/>
                          </a:solidFill>
                          <a:effectLst/>
                        </a:rPr>
                        <a:t>83 </a:t>
                      </a:r>
                      <a:endParaRPr lang="en-US">
                        <a:effectLst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b="1">
                          <a:solidFill>
                            <a:srgbClr val="000000"/>
                          </a:solidFill>
                          <a:effectLst/>
                        </a:rPr>
                        <a:t>297 489 016,21 €</a:t>
                      </a:r>
                      <a:endParaRPr lang="en-US">
                        <a:effectLst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b="1">
                          <a:solidFill>
                            <a:srgbClr val="000000"/>
                          </a:solidFill>
                          <a:effectLst/>
                        </a:rPr>
                        <a:t>125 969 379,00 €</a:t>
                      </a:r>
                      <a:endParaRPr lang="en-US">
                        <a:effectLst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b="1">
                          <a:solidFill>
                            <a:srgbClr val="000000"/>
                          </a:solidFill>
                          <a:effectLst/>
                        </a:rPr>
                        <a:t>171 519 637,21 €</a:t>
                      </a:r>
                      <a:endParaRPr lang="en-US">
                        <a:effectLst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8987675"/>
                  </a:ext>
                </a:extLst>
              </a:tr>
            </a:tbl>
          </a:graphicData>
        </a:graphic>
      </p:graphicFrame>
      <p:sp>
        <p:nvSpPr>
          <p:cNvPr id="4" name="Rectangle 5">
            <a:extLst>
              <a:ext uri="{FF2B5EF4-FFF2-40B4-BE49-F238E27FC236}">
                <a16:creationId xmlns:a16="http://schemas.microsoft.com/office/drawing/2014/main" id="{EF7B3337-47F7-A454-1213-AFC498FEE6AD}"/>
              </a:ext>
            </a:extLst>
          </p:cNvPr>
          <p:cNvSpPr/>
          <p:nvPr/>
        </p:nvSpPr>
        <p:spPr>
          <a:xfrm>
            <a:off x="490756" y="-924407"/>
            <a:ext cx="73479" cy="22696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35659CAD-4981-E6C8-E472-FD5867BE411A}"/>
              </a:ext>
            </a:extLst>
          </p:cNvPr>
          <p:cNvSpPr txBox="1"/>
          <p:nvPr/>
        </p:nvSpPr>
        <p:spPr>
          <a:xfrm>
            <a:off x="832025" y="446707"/>
            <a:ext cx="8126130" cy="93179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85000"/>
              </a:lnSpc>
            </a:pPr>
            <a:r>
              <a:rPr lang="sk-SK" sz="32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ptos" panose="020B0004020202020204" pitchFamily="34" charset="0"/>
              </a:rPr>
              <a:t>Predložené zámery v programe </a:t>
            </a:r>
          </a:p>
          <a:p>
            <a:pPr>
              <a:lnSpc>
                <a:spcPct val="85000"/>
              </a:lnSpc>
            </a:pPr>
            <a:r>
              <a:rPr lang="sk-SK" sz="3200" b="1" dirty="0">
                <a:solidFill>
                  <a:srgbClr val="F2692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ptos" panose="020B0004020202020204" pitchFamily="34" charset="0"/>
              </a:rPr>
              <a:t>Misia Zdravie</a:t>
            </a:r>
            <a:endParaRPr lang="sk-SK" sz="3200" b="1" dirty="0">
              <a:solidFill>
                <a:srgbClr val="F26921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  <a:cs typeface="Aptos" panose="020B0004020202020204" pitchFamily="34" charset="0"/>
            </a:endParaRPr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83FA14D4-2610-99D4-DBAF-AE6D54B4E174}"/>
              </a:ext>
            </a:extLst>
          </p:cNvPr>
          <p:cNvSpPr/>
          <p:nvPr/>
        </p:nvSpPr>
        <p:spPr>
          <a:xfrm>
            <a:off x="9155401" y="609310"/>
            <a:ext cx="2204574" cy="209325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>
                <a:solidFill>
                  <a:schemeClr val="bg1"/>
                </a:solidFill>
              </a:rPr>
              <a:t>Až 83 projektových zámerov</a:t>
            </a:r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57650FDD-9ED7-1095-00C6-8F2D9D5F0F0C}"/>
              </a:ext>
            </a:extLst>
          </p:cNvPr>
          <p:cNvSpPr/>
          <p:nvPr/>
        </p:nvSpPr>
        <p:spPr>
          <a:xfrm>
            <a:off x="10300421" y="2300186"/>
            <a:ext cx="908223" cy="87125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200" b="1">
                <a:solidFill>
                  <a:schemeClr val="bg1"/>
                </a:solidFill>
              </a:rPr>
              <a:t>31. Január</a:t>
            </a:r>
            <a:br>
              <a:rPr lang="sk-SK" sz="1200" b="1">
                <a:solidFill>
                  <a:schemeClr val="bg1"/>
                </a:solidFill>
              </a:rPr>
            </a:br>
            <a:r>
              <a:rPr lang="sk-SK" sz="1200" b="1">
                <a:solidFill>
                  <a:schemeClr val="bg1"/>
                </a:solidFill>
              </a:rPr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18406575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03C488-9720-B448-DCBA-6E2D1D3521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ývojový diagram: spojnica 4">
            <a:extLst>
              <a:ext uri="{FF2B5EF4-FFF2-40B4-BE49-F238E27FC236}">
                <a16:creationId xmlns:a16="http://schemas.microsoft.com/office/drawing/2014/main" id="{92584785-BC11-F54E-E88C-3C4F03CCB897}"/>
              </a:ext>
            </a:extLst>
          </p:cNvPr>
          <p:cNvSpPr/>
          <p:nvPr/>
        </p:nvSpPr>
        <p:spPr>
          <a:xfrm>
            <a:off x="11399520" y="5991673"/>
            <a:ext cx="559279" cy="543164"/>
          </a:xfrm>
          <a:prstGeom prst="flowChartConnector">
            <a:avLst/>
          </a:prstGeom>
          <a:solidFill>
            <a:srgbClr val="F26921"/>
          </a:solidFill>
          <a:ln>
            <a:solidFill>
              <a:srgbClr val="F2692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id="{2BF40358-4138-9587-68FB-648EF81F2922}"/>
              </a:ext>
            </a:extLst>
          </p:cNvPr>
          <p:cNvSpPr txBox="1"/>
          <p:nvPr/>
        </p:nvSpPr>
        <p:spPr>
          <a:xfrm>
            <a:off x="752687" y="377601"/>
            <a:ext cx="682159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3200" b="1" i="0" u="none" strike="noStrike" baseline="0" dirty="0">
                <a:solidFill>
                  <a:schemeClr val="bg1"/>
                </a:solidFill>
                <a:latin typeface="Source Sans Pro" panose="020B0503030403020204" pitchFamily="34" charset="0"/>
              </a:rPr>
              <a:t>Návrhy riešení </a:t>
            </a:r>
            <a:r>
              <a:rPr lang="sk-SK" sz="3200" b="1" dirty="0" err="1">
                <a:solidFill>
                  <a:schemeClr val="bg1"/>
                </a:solidFill>
                <a:latin typeface="Source Sans Pro" panose="020B0503030403020204" pitchFamily="34" charset="0"/>
              </a:rPr>
              <a:t>onko</a:t>
            </a:r>
            <a:r>
              <a:rPr lang="sk-SK" sz="3200" b="1" dirty="0">
                <a:solidFill>
                  <a:schemeClr val="bg1"/>
                </a:solidFill>
                <a:latin typeface="Source Sans Pro" panose="020B0503030403020204" pitchFamily="34" charset="0"/>
              </a:rPr>
              <a:t> tímu:</a:t>
            </a:r>
            <a:r>
              <a:rPr lang="sk-SK" sz="3200" b="1" i="0" u="none" strike="noStrike" baseline="0" dirty="0">
                <a:solidFill>
                  <a:schemeClr val="bg1"/>
                </a:solidFill>
                <a:latin typeface="Source Sans Pro" panose="020B0503030403020204" pitchFamily="34" charset="0"/>
              </a:rPr>
              <a:t> </a:t>
            </a:r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D65DC880-03B7-E3B8-B7EC-769C226C9191}"/>
              </a:ext>
            </a:extLst>
          </p:cNvPr>
          <p:cNvSpPr txBox="1"/>
          <p:nvPr/>
        </p:nvSpPr>
        <p:spPr>
          <a:xfrm>
            <a:off x="558799" y="1046647"/>
            <a:ext cx="7975601" cy="68788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r>
              <a:rPr lang="sk-SK" b="1" u="sng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Komplexné onkologické centrum (CCC)</a:t>
            </a:r>
            <a:r>
              <a:rPr lang="sk-SK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- </a:t>
            </a:r>
            <a:r>
              <a:rPr lang="sk-SK" i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Národný onkologický ústav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r>
              <a:rPr lang="sk-SK" b="1" i="0" u="sng" strike="noStrike" kern="1200" dirty="0"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Vytvorenie komplexnej onkologickej infraštruktúry (CCI)</a:t>
            </a:r>
            <a:r>
              <a:rPr lang="sk-SK" b="1" i="0" strike="noStrike" kern="1200" dirty="0"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– </a:t>
            </a:r>
            <a:r>
              <a:rPr lang="sk-SK" i="1" u="none" strike="noStrike" kern="1200" dirty="0"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Národný onkologický inštitút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r>
              <a:rPr lang="sk-SK" b="1" i="0" u="sng" strike="noStrike" kern="1200" dirty="0" err="1"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OnkoTranslytics</a:t>
            </a:r>
            <a:r>
              <a:rPr lang="sk-SK" b="1" i="0" u="none" strike="noStrike" kern="1200" dirty="0"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- </a:t>
            </a:r>
            <a:r>
              <a:rPr lang="sk-SK" i="1" u="none" strike="noStrike" kern="1200" dirty="0"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Národný onkologický ústav  - dátový model </a:t>
            </a:r>
            <a:r>
              <a:rPr lang="sk-SK" i="1" u="none" strike="noStrike" kern="1200" dirty="0" err="1"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translačného</a:t>
            </a:r>
            <a:r>
              <a:rPr lang="sk-SK" i="1" u="none" strike="noStrike" kern="1200" dirty="0"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sk-SK" i="1" u="none" strike="noStrike" kern="1200" dirty="0" err="1"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výskuku</a:t>
            </a:r>
            <a:endParaRPr lang="sk-SK" i="1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r>
              <a:rPr lang="sk-SK" b="1" u="sng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Pilot: Skríning rakoviny pľúc</a:t>
            </a:r>
            <a:r>
              <a:rPr lang="sk-SK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sk-SK" i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– Nitriansky kraj– JESSENIUS - diagnostické centrum, </a:t>
            </a:r>
            <a:r>
              <a:rPr lang="sk-SK" i="1" dirty="0" err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a.s</a:t>
            </a:r>
            <a:r>
              <a:rPr lang="sk-SK" i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.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r>
              <a:rPr lang="sk-SK" b="1" u="sng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Zavedenie schémy kvality pre efektívnosť a udržateľnosť skríningových programov</a:t>
            </a:r>
            <a:r>
              <a:rPr lang="sk-SK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- </a:t>
            </a:r>
            <a:r>
              <a:rPr lang="sk-SK" i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Národný onkologický ústav + </a:t>
            </a:r>
            <a:r>
              <a:rPr lang="sk-SK" i="1" u="none" strike="noStrike" kern="1200" dirty="0"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Národný onkologický inštitút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r>
              <a:rPr lang="sk-SK" b="1" u="sng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Pilot: Skríning rakoviny prostaty</a:t>
            </a:r>
            <a:r>
              <a:rPr lang="sk-SK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sk-SK" i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– Banskobystrický kraj - Fakultná nemocnica s poliklinikou F. D. Roosevelta Banská Bystrica</a:t>
            </a:r>
            <a:endParaRPr lang="sk-SK" sz="1800" i="1" u="none" strike="noStrike" dirty="0">
              <a:effectLst/>
              <a:latin typeface="Arial" panose="020B0604020202020204" pitchFamily="34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sk-SK" b="1" u="sng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Budovanie onkologického centra, multidisciplinárnych tímov a optimalizácia cesty pacienta s rakovinou </a:t>
            </a:r>
            <a:r>
              <a:rPr lang="sk-SK" b="1" u="sng" dirty="0" err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kolorekta</a:t>
            </a:r>
            <a:r>
              <a:rPr lang="sk-SK" b="1" u="sng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a pankreasu</a:t>
            </a:r>
            <a:r>
              <a:rPr lang="sk-SK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sk-SK" i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- Banskobystrický kraj - Fakultná nemocnica s poliklinikou F. D. Roosevelta Banská Bystrica</a:t>
            </a:r>
            <a:endParaRPr lang="sk-SK" sz="1800" i="1" u="none" strike="noStrike" dirty="0">
              <a:effectLst/>
              <a:latin typeface="Arial" panose="020B0604020202020204" pitchFamily="34" charset="0"/>
            </a:endParaRPr>
          </a:p>
          <a:p>
            <a:pPr marL="342900" indent="-342900">
              <a:buFont typeface="+mj-lt"/>
              <a:buAutoNum type="arabicParenR"/>
            </a:pPr>
            <a:endParaRPr lang="sk-SK" b="1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endParaRPr lang="sk-SK" b="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342900" indent="-342900">
              <a:buFont typeface="+mj-lt"/>
              <a:buAutoNum type="arabicParenR"/>
            </a:pPr>
            <a:endParaRPr lang="sk-SK" b="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endParaRPr lang="sk-SK" sz="1800" dirty="0">
              <a:solidFill>
                <a:schemeClr val="bg1"/>
              </a:solidFill>
              <a:latin typeface="Source Sans Pro" panose="020B0503030403020204" pitchFamily="34" charset="0"/>
            </a:endParaRPr>
          </a:p>
        </p:txBody>
      </p:sp>
      <p:sp>
        <p:nvSpPr>
          <p:cNvPr id="2" name="Rectangle 7">
            <a:extLst>
              <a:ext uri="{FF2B5EF4-FFF2-40B4-BE49-F238E27FC236}">
                <a16:creationId xmlns:a16="http://schemas.microsoft.com/office/drawing/2014/main" id="{C62427FB-B832-46F1-2844-3D4E12CDAA0E}"/>
              </a:ext>
            </a:extLst>
          </p:cNvPr>
          <p:cNvSpPr/>
          <p:nvPr/>
        </p:nvSpPr>
        <p:spPr>
          <a:xfrm flipH="1">
            <a:off x="474978" y="-291446"/>
            <a:ext cx="83821" cy="1338093"/>
          </a:xfrm>
          <a:prstGeom prst="rect">
            <a:avLst/>
          </a:prstGeom>
          <a:solidFill>
            <a:srgbClr val="F269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ok 3" descr="Obrázok, na ktorom je text, osoba, ošatenie, vnútri&#10;&#10;Obsah vygenerovaný umelou inteligenciou môže byť nesprávny.">
            <a:extLst>
              <a:ext uri="{FF2B5EF4-FFF2-40B4-BE49-F238E27FC236}">
                <a16:creationId xmlns:a16="http://schemas.microsoft.com/office/drawing/2014/main" id="{4923EA4A-6A1A-1393-1E5E-7CE90CEBCBC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99"/>
          <a:stretch/>
        </p:blipFill>
        <p:spPr>
          <a:xfrm>
            <a:off x="8408247" y="0"/>
            <a:ext cx="3865033" cy="6858000"/>
          </a:xfrm>
          <a:prstGeom prst="rect">
            <a:avLst/>
          </a:prstGeom>
        </p:spPr>
      </p:pic>
      <p:sp>
        <p:nvSpPr>
          <p:cNvPr id="7" name="Vývojový diagram: spojnica 6">
            <a:extLst>
              <a:ext uri="{FF2B5EF4-FFF2-40B4-BE49-F238E27FC236}">
                <a16:creationId xmlns:a16="http://schemas.microsoft.com/office/drawing/2014/main" id="{8F309B1F-CAF5-2487-837F-6E52221D8C33}"/>
              </a:ext>
            </a:extLst>
          </p:cNvPr>
          <p:cNvSpPr/>
          <p:nvPr/>
        </p:nvSpPr>
        <p:spPr>
          <a:xfrm>
            <a:off x="8156172" y="5058910"/>
            <a:ext cx="504150" cy="501308"/>
          </a:xfrm>
          <a:prstGeom prst="flowChartConnector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D8F86FD-880E-F51D-9729-565C33C09821}"/>
              </a:ext>
            </a:extLst>
          </p:cNvPr>
          <p:cNvSpPr/>
          <p:nvPr/>
        </p:nvSpPr>
        <p:spPr>
          <a:xfrm rot="2686931">
            <a:off x="10060898" y="301172"/>
            <a:ext cx="52493" cy="396564"/>
          </a:xfrm>
          <a:prstGeom prst="rect">
            <a:avLst/>
          </a:prstGeom>
          <a:solidFill>
            <a:srgbClr val="F269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3983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D381BB-FE39-C658-4CFB-D1E39FE320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ok 8" descr="Obrázok, na ktorom je osoba, ošatenie, vnútri, computer&#10;&#10;Obsah vygenerovaný umelou inteligenciou môže byť nesprávny.">
            <a:extLst>
              <a:ext uri="{FF2B5EF4-FFF2-40B4-BE49-F238E27FC236}">
                <a16:creationId xmlns:a16="http://schemas.microsoft.com/office/drawing/2014/main" id="{AF9E7150-65E2-9F52-2BF1-E7C0D26233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4" t="1185" r="26910" b="-1185"/>
          <a:stretch/>
        </p:blipFill>
        <p:spPr>
          <a:xfrm>
            <a:off x="8561832" y="0"/>
            <a:ext cx="4226804" cy="6990080"/>
          </a:xfrm>
          <a:prstGeom prst="rect">
            <a:avLst/>
          </a:prstGeom>
        </p:spPr>
      </p:pic>
      <p:sp>
        <p:nvSpPr>
          <p:cNvPr id="7" name="Vývojový diagram: spojnica 6">
            <a:extLst>
              <a:ext uri="{FF2B5EF4-FFF2-40B4-BE49-F238E27FC236}">
                <a16:creationId xmlns:a16="http://schemas.microsoft.com/office/drawing/2014/main" id="{AE9176A7-02BB-9FB5-E207-194D2CAC46AC}"/>
              </a:ext>
            </a:extLst>
          </p:cNvPr>
          <p:cNvSpPr/>
          <p:nvPr/>
        </p:nvSpPr>
        <p:spPr>
          <a:xfrm>
            <a:off x="11197524" y="5828372"/>
            <a:ext cx="504150" cy="501308"/>
          </a:xfrm>
          <a:prstGeom prst="flowChartConnector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Vývojový diagram: spojnica 9">
            <a:extLst>
              <a:ext uri="{FF2B5EF4-FFF2-40B4-BE49-F238E27FC236}">
                <a16:creationId xmlns:a16="http://schemas.microsoft.com/office/drawing/2014/main" id="{FD4C5162-5AC1-B559-37A1-82E29F834C40}"/>
              </a:ext>
            </a:extLst>
          </p:cNvPr>
          <p:cNvSpPr/>
          <p:nvPr/>
        </p:nvSpPr>
        <p:spPr>
          <a:xfrm>
            <a:off x="8297895" y="1245614"/>
            <a:ext cx="527873" cy="501308"/>
          </a:xfrm>
          <a:prstGeom prst="flowChartConnector">
            <a:avLst/>
          </a:prstGeom>
          <a:solidFill>
            <a:srgbClr val="23C0D7"/>
          </a:solidFill>
          <a:ln>
            <a:solidFill>
              <a:srgbClr val="23C0D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id="{CE13284D-A90A-2794-8BF1-92C2D2BFB4A9}"/>
              </a:ext>
            </a:extLst>
          </p:cNvPr>
          <p:cNvSpPr txBox="1"/>
          <p:nvPr/>
        </p:nvSpPr>
        <p:spPr>
          <a:xfrm>
            <a:off x="586231" y="1820092"/>
            <a:ext cx="7975601" cy="54938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r>
              <a:rPr lang="sk-SK" b="1" i="1" u="sng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Umelá inteligencia pre digitálnu patológiu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r>
              <a:rPr lang="sk-SK" b="1" i="1" u="sng" dirty="0"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Prediktívne AI modely komplexnej bioptickej analýzy nádorového tkaniva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r>
              <a:rPr lang="sk-SK" b="1" i="1" u="sng" dirty="0" err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Telemedicínske</a:t>
            </a:r>
            <a:r>
              <a:rPr lang="sk-SK" b="1" i="1" u="sng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modely poskytovania ZS, vrátane zavedenia AI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r>
              <a:rPr lang="sk-SK" b="1" i="1" u="sng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Dátové modely a využitie hodnoty dát pomocou AI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r>
              <a:rPr lang="sk-SK" b="1" i="1" u="sng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Zvýšenie akademických a komerčných klinických skúšaní a výskumu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r>
              <a:rPr lang="sk-SK" b="1" i="1" u="sng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Podpora </a:t>
            </a:r>
            <a:r>
              <a:rPr lang="sk-SK" b="1" i="1" u="sng" dirty="0" err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biobankovej</a:t>
            </a:r>
            <a:r>
              <a:rPr lang="sk-SK" b="1" i="1" u="sng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siete v onkológii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r>
              <a:rPr lang="sk-SK" b="1" i="1" u="sng" dirty="0" err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Translačný</a:t>
            </a:r>
            <a:r>
              <a:rPr lang="sk-SK" b="1" i="1" u="sng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výskum a nastavenie dátových modelov </a:t>
            </a:r>
            <a:r>
              <a:rPr lang="sk-SK" b="1" i="1" u="sng" dirty="0" err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translakčnej</a:t>
            </a:r>
            <a:r>
              <a:rPr lang="sk-SK" b="1" i="1" u="sng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medicíny v onkológii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r>
              <a:rPr lang="sk-SK" b="1" i="1" u="sng" dirty="0"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Spracovanie </a:t>
            </a:r>
            <a:r>
              <a:rPr lang="sk-SK" b="1" i="1" u="sng" dirty="0" err="1"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sekvenovaných</a:t>
            </a:r>
            <a:r>
              <a:rPr lang="sk-SK" b="1" i="1" u="sng" dirty="0"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sk-SK" b="1" i="1" u="sng" dirty="0" err="1"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genomických</a:t>
            </a:r>
            <a:r>
              <a:rPr lang="sk-SK" b="1" i="1" u="sng" dirty="0"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informácií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r>
              <a:rPr lang="sk-SK" b="1" i="1" u="sng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Modelovanie nových procesných inovácií - organizácia, komunikácia, spolupráca</a:t>
            </a:r>
          </a:p>
          <a:p>
            <a:endParaRPr lang="sk-SK" b="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342900" indent="-342900">
              <a:buFont typeface="+mj-lt"/>
              <a:buAutoNum type="arabicParenR"/>
            </a:pPr>
            <a:endParaRPr lang="sk-SK" b="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endParaRPr lang="sk-SK" sz="1800" dirty="0">
              <a:solidFill>
                <a:schemeClr val="bg1"/>
              </a:solidFill>
              <a:latin typeface="Source Sans Pro" panose="020B0503030403020204" pitchFamily="34" charset="0"/>
            </a:endParaRPr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D1E076A1-48AC-45E2-101B-8E109BA09425}"/>
              </a:ext>
            </a:extLst>
          </p:cNvPr>
          <p:cNvSpPr txBox="1"/>
          <p:nvPr/>
        </p:nvSpPr>
        <p:spPr>
          <a:xfrm>
            <a:off x="699387" y="392514"/>
            <a:ext cx="682159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3200" b="1" i="0" u="none" strike="noStrike" baseline="0" dirty="0">
                <a:solidFill>
                  <a:srgbClr val="F26921"/>
                </a:solidFill>
                <a:latin typeface="Source Sans Pro" panose="020B0503030403020204" pitchFamily="34" charset="0"/>
              </a:rPr>
              <a:t>Inovácie a technológie </a:t>
            </a:r>
            <a:r>
              <a:rPr lang="sk-SK" sz="3200" b="1" i="0" u="none" strike="noStrike" baseline="0" dirty="0">
                <a:solidFill>
                  <a:schemeClr val="bg1"/>
                </a:solidFill>
                <a:latin typeface="Source Sans Pro" panose="020B0503030403020204" pitchFamily="34" charset="0"/>
              </a:rPr>
              <a:t>– základný pilier riešení</a:t>
            </a:r>
          </a:p>
        </p:txBody>
      </p:sp>
      <p:sp>
        <p:nvSpPr>
          <p:cNvPr id="2" name="Rectangle 7">
            <a:extLst>
              <a:ext uri="{FF2B5EF4-FFF2-40B4-BE49-F238E27FC236}">
                <a16:creationId xmlns:a16="http://schemas.microsoft.com/office/drawing/2014/main" id="{A7766D96-A7F7-D993-9418-EF03BA1376FD}"/>
              </a:ext>
            </a:extLst>
          </p:cNvPr>
          <p:cNvSpPr/>
          <p:nvPr/>
        </p:nvSpPr>
        <p:spPr>
          <a:xfrm flipH="1">
            <a:off x="474977" y="-291446"/>
            <a:ext cx="45719" cy="1832379"/>
          </a:xfrm>
          <a:prstGeom prst="rect">
            <a:avLst/>
          </a:prstGeom>
          <a:solidFill>
            <a:srgbClr val="23C0D7"/>
          </a:solidFill>
          <a:ln>
            <a:solidFill>
              <a:srgbClr val="23C0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2070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11">
            <a:extLst>
              <a:ext uri="{FF2B5EF4-FFF2-40B4-BE49-F238E27FC236}">
                <a16:creationId xmlns:a16="http://schemas.microsoft.com/office/drawing/2014/main" id="{F565A9C8-3348-2E66-CD1F-D033581AF9D5}"/>
              </a:ext>
            </a:extLst>
          </p:cNvPr>
          <p:cNvSpPr txBox="1"/>
          <p:nvPr/>
        </p:nvSpPr>
        <p:spPr>
          <a:xfrm>
            <a:off x="797770" y="4157840"/>
            <a:ext cx="2302146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spcAft>
                <a:spcPts val="600"/>
              </a:spcAft>
            </a:pPr>
            <a:r>
              <a:rPr lang="sk-SK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Február/Jún 2025</a:t>
            </a:r>
            <a:endParaRPr lang="en-US" b="1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30" name="TextBox 11">
            <a:extLst>
              <a:ext uri="{FF2B5EF4-FFF2-40B4-BE49-F238E27FC236}">
                <a16:creationId xmlns:a16="http://schemas.microsoft.com/office/drawing/2014/main" id="{38C7E33C-F615-679D-B0BD-F6CB94415189}"/>
              </a:ext>
            </a:extLst>
          </p:cNvPr>
          <p:cNvSpPr txBox="1"/>
          <p:nvPr/>
        </p:nvSpPr>
        <p:spPr>
          <a:xfrm>
            <a:off x="8800477" y="4157840"/>
            <a:ext cx="3518313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spcAft>
                <a:spcPts val="600"/>
              </a:spcAft>
            </a:pPr>
            <a:r>
              <a:rPr lang="sk-SK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September 2025/Január 2026</a:t>
            </a:r>
            <a:endParaRPr lang="en-US" b="1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B3B7FDB-5345-7735-6330-90A1F525399B}"/>
              </a:ext>
            </a:extLst>
          </p:cNvPr>
          <p:cNvGraphicFramePr/>
          <p:nvPr/>
        </p:nvGraphicFramePr>
        <p:xfrm>
          <a:off x="797770" y="2036214"/>
          <a:ext cx="10939153" cy="2491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0852DACD-5251-F3AA-A458-1B04DDB7018F}"/>
              </a:ext>
            </a:extLst>
          </p:cNvPr>
          <p:cNvSpPr/>
          <p:nvPr/>
        </p:nvSpPr>
        <p:spPr>
          <a:xfrm>
            <a:off x="445402" y="-798909"/>
            <a:ext cx="73479" cy="22696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7D11BB16-6DFA-4689-7BDA-E71DB317109D}"/>
              </a:ext>
            </a:extLst>
          </p:cNvPr>
          <p:cNvSpPr txBox="1"/>
          <p:nvPr/>
        </p:nvSpPr>
        <p:spPr>
          <a:xfrm>
            <a:off x="797770" y="447683"/>
            <a:ext cx="10611910" cy="114165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85000"/>
              </a:lnSpc>
            </a:pPr>
            <a:r>
              <a:rPr lang="sk-SK" sz="40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ptos" panose="020B0004020202020204" pitchFamily="34" charset="0"/>
              </a:rPr>
              <a:t>Hodnotenie prvých </a:t>
            </a:r>
          </a:p>
          <a:p>
            <a:pPr>
              <a:lnSpc>
                <a:spcPct val="85000"/>
              </a:lnSpc>
            </a:pPr>
            <a:r>
              <a:rPr lang="sk-SK" sz="40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ptos" panose="020B0004020202020204" pitchFamily="34" charset="0"/>
              </a:rPr>
              <a:t>projektových zámerov </a:t>
            </a:r>
            <a:r>
              <a:rPr lang="sk-SK" sz="4000" b="1" dirty="0">
                <a:solidFill>
                  <a:srgbClr val="F2692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ptos" panose="020B0004020202020204" pitchFamily="34" charset="0"/>
              </a:rPr>
              <a:t>2025</a:t>
            </a:r>
            <a:endParaRPr lang="sk-SK" sz="4000" b="1" dirty="0">
              <a:solidFill>
                <a:srgbClr val="F26921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  <a:cs typeface="Aptos" panose="020B0004020202020204" pitchFamily="34" charset="0"/>
            </a:endParaRPr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8E05A7C1-6460-3539-55DF-AD17E61990B6}"/>
              </a:ext>
            </a:extLst>
          </p:cNvPr>
          <p:cNvSpPr txBox="1"/>
          <p:nvPr/>
        </p:nvSpPr>
        <p:spPr>
          <a:xfrm>
            <a:off x="797770" y="1869164"/>
            <a:ext cx="609738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30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ptos" panose="020B0004020202020204" pitchFamily="34" charset="0"/>
              </a:rPr>
              <a:t>Výber úspešných projektov</a:t>
            </a:r>
            <a:endParaRPr lang="sk-SK" sz="3000" b="1" dirty="0">
              <a:solidFill>
                <a:schemeClr val="bg1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  <a:cs typeface="Aptos" panose="020B0004020202020204" pitchFamily="34" charset="0"/>
            </a:endParaRPr>
          </a:p>
        </p:txBody>
      </p:sp>
      <p:sp>
        <p:nvSpPr>
          <p:cNvPr id="5" name="Obdĺžnik 4">
            <a:extLst>
              <a:ext uri="{FF2B5EF4-FFF2-40B4-BE49-F238E27FC236}">
                <a16:creationId xmlns:a16="http://schemas.microsoft.com/office/drawing/2014/main" id="{E3747DEB-87CD-61F0-EC11-49D13354CA7E}"/>
              </a:ext>
            </a:extLst>
          </p:cNvPr>
          <p:cNvSpPr/>
          <p:nvPr/>
        </p:nvSpPr>
        <p:spPr>
          <a:xfrm>
            <a:off x="3846462" y="4970866"/>
            <a:ext cx="3387698" cy="1062819"/>
          </a:xfrm>
          <a:prstGeom prst="rect">
            <a:avLst/>
          </a:prstGeom>
          <a:solidFill>
            <a:srgbClr val="F2692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>
              <a:lnSpc>
                <a:spcPct val="80000"/>
              </a:lnSpc>
            </a:pPr>
            <a:r>
              <a:rPr lang="sk-SK" sz="16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egoe UI"/>
              </a:rPr>
              <a:t>Hodnotenie – databáza projektových zámerov</a:t>
            </a:r>
            <a:endParaRPr lang="sk-SK" sz="1600" b="1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9" name="Obdĺžnik 8">
            <a:extLst>
              <a:ext uri="{FF2B5EF4-FFF2-40B4-BE49-F238E27FC236}">
                <a16:creationId xmlns:a16="http://schemas.microsoft.com/office/drawing/2014/main" id="{89173B87-97CB-6FEC-2DF7-C7EF3FB77779}"/>
              </a:ext>
            </a:extLst>
          </p:cNvPr>
          <p:cNvSpPr/>
          <p:nvPr/>
        </p:nvSpPr>
        <p:spPr>
          <a:xfrm>
            <a:off x="7454996" y="4943157"/>
            <a:ext cx="3264404" cy="1090528"/>
          </a:xfrm>
          <a:prstGeom prst="rect">
            <a:avLst/>
          </a:prstGeom>
          <a:solidFill>
            <a:srgbClr val="313E9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>
              <a:lnSpc>
                <a:spcPct val="80000"/>
              </a:lnSpc>
            </a:pPr>
            <a:r>
              <a:rPr lang="sk-SK" sz="16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egoe UI"/>
              </a:rPr>
              <a:t>Alokácia zdrojov: </a:t>
            </a:r>
          </a:p>
          <a:p>
            <a:pPr marL="285750" indent="-285750" rtl="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sk-SK" sz="16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egoe UI"/>
              </a:rPr>
              <a:t>September – 52 </a:t>
            </a:r>
            <a:r>
              <a:rPr lang="sk-SK" sz="1600" b="1" dirty="0" err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egoe UI"/>
              </a:rPr>
              <a:t>mil</a:t>
            </a:r>
            <a:r>
              <a:rPr lang="sk-SK" sz="16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egoe UI"/>
              </a:rPr>
              <a:t> eur </a:t>
            </a:r>
          </a:p>
          <a:p>
            <a:pPr marL="285750" indent="-285750" rtl="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sk-SK" sz="16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egoe UI"/>
              </a:rPr>
              <a:t>Jan 2026 – Ba kraj</a:t>
            </a:r>
            <a:endParaRPr lang="sk-SK" sz="1600" b="1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Calibri" panose="020F0502020204030204"/>
            </a:endParaRPr>
          </a:p>
        </p:txBody>
      </p:sp>
      <p:sp>
        <p:nvSpPr>
          <p:cNvPr id="10" name="TextBox 11">
            <a:extLst>
              <a:ext uri="{FF2B5EF4-FFF2-40B4-BE49-F238E27FC236}">
                <a16:creationId xmlns:a16="http://schemas.microsoft.com/office/drawing/2014/main" id="{F565A9C8-3348-2E66-CD1F-D033581AF9D5}"/>
              </a:ext>
            </a:extLst>
          </p:cNvPr>
          <p:cNvSpPr txBox="1"/>
          <p:nvPr/>
        </p:nvSpPr>
        <p:spPr>
          <a:xfrm>
            <a:off x="3873013" y="6260071"/>
            <a:ext cx="1727983" cy="26161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sk-SK" sz="17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Február/Jún 2025</a:t>
            </a:r>
            <a:endParaRPr lang="en-US" sz="1700" b="1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F31A6D62-25C9-C4DC-DD21-A41AB6C51913}"/>
              </a:ext>
            </a:extLst>
          </p:cNvPr>
          <p:cNvSpPr txBox="1"/>
          <p:nvPr/>
        </p:nvSpPr>
        <p:spPr>
          <a:xfrm>
            <a:off x="797770" y="6262079"/>
            <a:ext cx="2827856" cy="26161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sk-SK" sz="17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December 2024/Január 2025</a:t>
            </a:r>
            <a:endParaRPr lang="en-US" sz="1700" b="1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8C7E33C-F615-679D-B0BD-F6CB94415189}"/>
              </a:ext>
            </a:extLst>
          </p:cNvPr>
          <p:cNvSpPr txBox="1"/>
          <p:nvPr/>
        </p:nvSpPr>
        <p:spPr>
          <a:xfrm>
            <a:off x="7454996" y="6241262"/>
            <a:ext cx="4500519" cy="26161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sk-SK" sz="17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September 2025/ Jan 2026</a:t>
            </a:r>
            <a:endParaRPr lang="en-US" sz="1700" b="1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3" name="Obdĺžnik 12">
            <a:extLst>
              <a:ext uri="{FF2B5EF4-FFF2-40B4-BE49-F238E27FC236}">
                <a16:creationId xmlns:a16="http://schemas.microsoft.com/office/drawing/2014/main" id="{0CA75C37-BBC8-F1E5-A3C4-5C57A98C9495}"/>
              </a:ext>
            </a:extLst>
          </p:cNvPr>
          <p:cNvSpPr/>
          <p:nvPr/>
        </p:nvSpPr>
        <p:spPr>
          <a:xfrm>
            <a:off x="797770" y="4970865"/>
            <a:ext cx="2827856" cy="1062820"/>
          </a:xfrm>
          <a:prstGeom prst="rect">
            <a:avLst/>
          </a:prstGeom>
          <a:solidFill>
            <a:srgbClr val="C33D3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>
              <a:lnSpc>
                <a:spcPct val="80000"/>
              </a:lnSpc>
            </a:pPr>
            <a:r>
              <a:rPr lang="sk-SK" sz="16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egoe UI"/>
              </a:rPr>
              <a:t>Zber projektových zámerov</a:t>
            </a:r>
            <a:endParaRPr lang="sk-SK" sz="1600" b="1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6211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F3B19E-D6C4-0BD4-D976-99E25F22D8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lokTextu 6">
            <a:extLst>
              <a:ext uri="{FF2B5EF4-FFF2-40B4-BE49-F238E27FC236}">
                <a16:creationId xmlns:a16="http://schemas.microsoft.com/office/drawing/2014/main" id="{2E559C43-3A91-78A1-6E50-E04ABC466EC5}"/>
              </a:ext>
            </a:extLst>
          </p:cNvPr>
          <p:cNvSpPr txBox="1"/>
          <p:nvPr/>
        </p:nvSpPr>
        <p:spPr>
          <a:xfrm>
            <a:off x="1950930" y="1740118"/>
            <a:ext cx="3601510" cy="375487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sk-SK" sz="2000" b="1" u="sng" dirty="0">
                <a:solidFill>
                  <a:schemeClr val="bg1"/>
                </a:solidFill>
                <a:effectLst/>
                <a:highlight>
                  <a:srgbClr val="23C0D7"/>
                </a:highlight>
                <a:latin typeface="Source Sans Pro" panose="020B0503030403020204" pitchFamily="34" charset="0"/>
                <a:ea typeface="Source Sans Pro" panose="020B0503030403020204" pitchFamily="34" charset="0"/>
                <a:cs typeface="Aptos" panose="020B0004020202020204" pitchFamily="34" charset="0"/>
              </a:rPr>
              <a:t>Komisia Misie zdravie:</a:t>
            </a:r>
          </a:p>
          <a:p>
            <a:endParaRPr lang="sk-SK" sz="2000" b="1" u="sng" dirty="0">
              <a:solidFill>
                <a:schemeClr val="bg1"/>
              </a:solidFill>
              <a:effectLst/>
              <a:highlight>
                <a:srgbClr val="23C0D7"/>
              </a:highlight>
              <a:latin typeface="Source Sans Pro" panose="020B0503030403020204" pitchFamily="34" charset="0"/>
              <a:ea typeface="Source Sans Pro" panose="020B0503030403020204" pitchFamily="34" charset="0"/>
              <a:cs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ptos" panose="020B0004020202020204" pitchFamily="34" charset="0"/>
              </a:rPr>
              <a:t>ČR hodnotitelia: </a:t>
            </a:r>
            <a:r>
              <a:rPr lang="sk-SK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ptos" panose="020B0004020202020204" pitchFamily="34" charset="0"/>
              </a:rPr>
              <a:t>(3 </a:t>
            </a:r>
            <a:r>
              <a:rPr lang="sk-SK" dirty="0" err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ptos" panose="020B0004020202020204" pitchFamily="34" charset="0"/>
              </a:rPr>
              <a:t>onko</a:t>
            </a:r>
            <a:r>
              <a:rPr lang="sk-SK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ptos" panose="020B0004020202020204" pitchFamily="34" charset="0"/>
              </a:rPr>
              <a:t>, 3 </a:t>
            </a:r>
            <a:r>
              <a:rPr lang="sk-SK" dirty="0" err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ptos" panose="020B0004020202020204" pitchFamily="34" charset="0"/>
              </a:rPr>
              <a:t>neuro</a:t>
            </a:r>
            <a:r>
              <a:rPr lang="sk-SK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ptos" panose="020B0004020202020204" pitchFamily="34" charset="0"/>
              </a:rPr>
              <a:t>, 3 kardio, 3 pediatria)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ptos" panose="020B0004020202020204" pitchFamily="34" charset="0"/>
              </a:rPr>
              <a:t>Panel: </a:t>
            </a:r>
            <a:r>
              <a:rPr lang="sk-SK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ptos" panose="020B0004020202020204" pitchFamily="34" charset="0"/>
              </a:rPr>
              <a:t>(zástupcovia: MZ SR, UPPV SR, MF SR, MIRRI, AZP, pacienti (AOPP))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ptos" panose="020B0004020202020204" pitchFamily="34" charset="0"/>
              </a:rPr>
              <a:t>Výsledok</a:t>
            </a:r>
            <a:r>
              <a:rPr lang="sk-SK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ptos" panose="020B0004020202020204" pitchFamily="34" charset="0"/>
              </a:rPr>
              <a:t> – uspeli/neuspeli – </a:t>
            </a:r>
            <a:br>
              <a:rPr lang="sk-SK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ptos" panose="020B0004020202020204" pitchFamily="34" charset="0"/>
              </a:rPr>
            </a:br>
            <a:r>
              <a:rPr lang="sk-SK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ptos" panose="020B0004020202020204" pitchFamily="34" charset="0"/>
              </a:rPr>
              <a:t>ak uspeli sú zaradené do: „</a:t>
            </a:r>
            <a:r>
              <a:rPr lang="sk-SK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ptos" panose="020B0004020202020204" pitchFamily="34" charset="0"/>
              </a:rPr>
              <a:t>Databázy projektov Misie zdravie“</a:t>
            </a:r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6AB8B23D-89BF-391D-6640-EFEB318CCA75}"/>
              </a:ext>
            </a:extLst>
          </p:cNvPr>
          <p:cNvSpPr txBox="1"/>
          <p:nvPr/>
        </p:nvSpPr>
        <p:spPr>
          <a:xfrm>
            <a:off x="6924250" y="1740118"/>
            <a:ext cx="4587030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2000" b="1" u="sng" dirty="0">
                <a:solidFill>
                  <a:schemeClr val="bg1"/>
                </a:solidFill>
                <a:highlight>
                  <a:srgbClr val="F26921"/>
                </a:highlight>
                <a:latin typeface="Source Sans Pro" panose="020B0503030403020204" pitchFamily="34" charset="0"/>
                <a:ea typeface="Source Sans Pro" panose="020B0503030403020204" pitchFamily="34" charset="0"/>
                <a:cs typeface="Aptos" panose="020B0004020202020204" pitchFamily="34" charset="0"/>
              </a:rPr>
              <a:t>Databáza projektov:</a:t>
            </a:r>
          </a:p>
          <a:p>
            <a:endParaRPr lang="sk-SK" sz="2000" b="1" u="sng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b="1" u="sng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ptos" panose="020B0004020202020204" pitchFamily="34" charset="0"/>
              </a:rPr>
              <a:t>Databáza </a:t>
            </a:r>
            <a:r>
              <a:rPr lang="sk-SK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ptos" panose="020B0004020202020204" pitchFamily="34" charset="0"/>
              </a:rPr>
              <a:t>– zahŕňa projekty, ktoré je potrebné realizovať k naplneniu cieľov Misie.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ptos" panose="020B0004020202020204" pitchFamily="34" charset="0"/>
              </a:rPr>
              <a:t>Projektové zámery z databázy s najvyšším počtom bodov</a:t>
            </a:r>
            <a:r>
              <a:rPr lang="sk-SK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ptos" panose="020B0004020202020204" pitchFamily="34" charset="0"/>
              </a:rPr>
              <a:t> – prvé financovanie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ptos" panose="020B0004020202020204" pitchFamily="34" charset="0"/>
              </a:rPr>
              <a:t>Ostatné projektové zámery </a:t>
            </a:r>
            <a:r>
              <a:rPr lang="sk-SK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ptos" panose="020B0004020202020204" pitchFamily="34" charset="0"/>
              </a:rPr>
              <a:t>– </a:t>
            </a:r>
            <a:br>
              <a:rPr lang="sk-SK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ptos" panose="020B0004020202020204" pitchFamily="34" charset="0"/>
              </a:rPr>
            </a:br>
            <a:r>
              <a:rPr lang="sk-SK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ptos" panose="020B0004020202020204" pitchFamily="34" charset="0"/>
              </a:rPr>
              <a:t>revízia PS + nové programové obdobie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ptos" panose="020B0004020202020204" pitchFamily="34" charset="0"/>
              </a:rPr>
              <a:t>Možné otvorenie ďalších kôl zberu riešení</a:t>
            </a:r>
            <a:r>
              <a:rPr lang="sk-SK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ptos" panose="020B0004020202020204" pitchFamily="34" charset="0"/>
              </a:rPr>
              <a:t> – prepojených na systémové zlyhania</a:t>
            </a:r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id="{69D269A9-BA51-E38B-D467-42EC86EA1529}"/>
              </a:ext>
            </a:extLst>
          </p:cNvPr>
          <p:cNvSpPr txBox="1"/>
          <p:nvPr/>
        </p:nvSpPr>
        <p:spPr>
          <a:xfrm>
            <a:off x="726650" y="423496"/>
            <a:ext cx="10276630" cy="61843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85000"/>
              </a:lnSpc>
            </a:pPr>
            <a:r>
              <a:rPr lang="sk-SK" sz="4000" b="1" dirty="0">
                <a:solidFill>
                  <a:srgbClr val="23C0D7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ptos" panose="020B0004020202020204" pitchFamily="34" charset="0"/>
              </a:rPr>
              <a:t>Komisia a databáza </a:t>
            </a:r>
            <a:r>
              <a:rPr lang="sk-SK" sz="40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ptos" panose="020B0004020202020204" pitchFamily="34" charset="0"/>
              </a:rPr>
              <a:t>projektov</a:t>
            </a:r>
            <a:endParaRPr lang="sk-SK" sz="4000" b="1" dirty="0">
              <a:solidFill>
                <a:schemeClr val="bg1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  <a:cs typeface="Aptos" panose="020B0004020202020204" pitchFamily="34" charset="0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7A4D9DF-9D8F-2982-CE54-2B0ECA641833}"/>
              </a:ext>
            </a:extLst>
          </p:cNvPr>
          <p:cNvSpPr/>
          <p:nvPr/>
        </p:nvSpPr>
        <p:spPr>
          <a:xfrm>
            <a:off x="402453" y="-1047191"/>
            <a:ext cx="73479" cy="22696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Grafický objekt 1" descr="Používateľ výplň plnou farbou">
            <a:extLst>
              <a:ext uri="{FF2B5EF4-FFF2-40B4-BE49-F238E27FC236}">
                <a16:creationId xmlns:a16="http://schemas.microsoft.com/office/drawing/2014/main" id="{5336B0E7-E1BB-D37A-40BB-8F8BF07ACC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3065" y="1648564"/>
            <a:ext cx="914400" cy="914400"/>
          </a:xfrm>
          <a:prstGeom prst="rect">
            <a:avLst/>
          </a:prstGeom>
        </p:spPr>
      </p:pic>
      <p:pic>
        <p:nvPicPr>
          <p:cNvPr id="10" name="Grafický objekt 9" descr="Databáza výplň plnou farbou">
            <a:extLst>
              <a:ext uri="{FF2B5EF4-FFF2-40B4-BE49-F238E27FC236}">
                <a16:creationId xmlns:a16="http://schemas.microsoft.com/office/drawing/2014/main" id="{090D0892-0D10-0EA8-0B91-212528032B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14825" y="1648564"/>
            <a:ext cx="914400" cy="914400"/>
          </a:xfrm>
          <a:prstGeom prst="rect">
            <a:avLst/>
          </a:prstGeom>
        </p:spPr>
      </p:pic>
      <p:sp>
        <p:nvSpPr>
          <p:cNvPr id="11" name="Obdĺžnik 10">
            <a:extLst>
              <a:ext uri="{FF2B5EF4-FFF2-40B4-BE49-F238E27FC236}">
                <a16:creationId xmlns:a16="http://schemas.microsoft.com/office/drawing/2014/main" id="{9F436F19-DA6E-5341-DDDC-4296973E34D7}"/>
              </a:ext>
            </a:extLst>
          </p:cNvPr>
          <p:cNvSpPr/>
          <p:nvPr/>
        </p:nvSpPr>
        <p:spPr>
          <a:xfrm>
            <a:off x="823065" y="1560946"/>
            <a:ext cx="4891725" cy="429768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2" name="Obdĺžnik 11">
            <a:extLst>
              <a:ext uri="{FF2B5EF4-FFF2-40B4-BE49-F238E27FC236}">
                <a16:creationId xmlns:a16="http://schemas.microsoft.com/office/drawing/2014/main" id="{9658FDF8-4DEA-3B35-13DD-D3C505785D1C}"/>
              </a:ext>
            </a:extLst>
          </p:cNvPr>
          <p:cNvSpPr/>
          <p:nvPr/>
        </p:nvSpPr>
        <p:spPr>
          <a:xfrm>
            <a:off x="6004665" y="1560945"/>
            <a:ext cx="5313575" cy="429768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997580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D39229-CAF9-F3B7-3909-341052D5F8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2825AD4-49C5-69E4-93CA-CA02B39B2A72}"/>
              </a:ext>
            </a:extLst>
          </p:cNvPr>
          <p:cNvSpPr/>
          <p:nvPr/>
        </p:nvSpPr>
        <p:spPr>
          <a:xfrm rot="13144673">
            <a:off x="519687" y="692251"/>
            <a:ext cx="834233" cy="104710"/>
          </a:xfrm>
          <a:prstGeom prst="rect">
            <a:avLst/>
          </a:prstGeom>
          <a:solidFill>
            <a:srgbClr val="23C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2CB0E9-2E98-11A9-2DCA-502D9A5FF94D}"/>
              </a:ext>
            </a:extLst>
          </p:cNvPr>
          <p:cNvSpPr txBox="1"/>
          <p:nvPr/>
        </p:nvSpPr>
        <p:spPr>
          <a:xfrm>
            <a:off x="529678" y="1663328"/>
            <a:ext cx="97382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dirty="0"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Program </a:t>
            </a:r>
            <a:r>
              <a:rPr lang="en-US" sz="3600" b="1" i="0" dirty="0" err="1"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Slov</a:t>
            </a:r>
            <a:r>
              <a:rPr lang="sk-SK" sz="3600" b="1" i="0" dirty="0" err="1"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ensko</a:t>
            </a:r>
            <a:r>
              <a:rPr lang="en-US" sz="3600" b="1" i="0" dirty="0"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: 190 mil</a:t>
            </a:r>
            <a:r>
              <a:rPr lang="sk-SK" sz="3600" b="1" i="0" dirty="0"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. </a:t>
            </a:r>
            <a:r>
              <a:rPr lang="sk-SK" sz="36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EUR</a:t>
            </a:r>
            <a:endParaRPr lang="sk-SK" sz="3600" b="1" i="0" dirty="0">
              <a:solidFill>
                <a:schemeClr val="bg1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7F7A86C-2E6A-3486-796B-44BCB9542A11}"/>
              </a:ext>
            </a:extLst>
          </p:cNvPr>
          <p:cNvSpPr/>
          <p:nvPr/>
        </p:nvSpPr>
        <p:spPr>
          <a:xfrm>
            <a:off x="636815" y="3779813"/>
            <a:ext cx="1517195" cy="1980089"/>
          </a:xfrm>
          <a:prstGeom prst="rect">
            <a:avLst/>
          </a:prstGeom>
          <a:solidFill>
            <a:srgbClr val="F269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en-US" sz="1800" i="0" dirty="0">
              <a:solidFill>
                <a:schemeClr val="tx1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F0352B7-8151-197D-56E8-D7463FCC5C36}"/>
              </a:ext>
            </a:extLst>
          </p:cNvPr>
          <p:cNvSpPr txBox="1"/>
          <p:nvPr/>
        </p:nvSpPr>
        <p:spPr>
          <a:xfrm>
            <a:off x="2223145" y="3153692"/>
            <a:ext cx="1852577" cy="735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sk-SK" sz="28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50</a:t>
            </a:r>
            <a:r>
              <a:rPr lang="en-US" sz="2800" b="1" i="0" dirty="0"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mil</a:t>
            </a:r>
            <a:r>
              <a:rPr lang="sk-SK" sz="2800" b="1" i="0" dirty="0"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.</a:t>
            </a:r>
            <a:endParaRPr lang="en-US" sz="1200" b="1" i="0" dirty="0">
              <a:solidFill>
                <a:schemeClr val="bg1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sk-SK" sz="12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Prelomový výskum</a:t>
            </a:r>
          </a:p>
          <a:p>
            <a:pPr algn="ctr">
              <a:lnSpc>
                <a:spcPct val="80000"/>
              </a:lnSpc>
            </a:pPr>
            <a:r>
              <a:rPr lang="sk-SK" sz="1200" b="1" i="0" dirty="0"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TRL3-</a:t>
            </a:r>
            <a:r>
              <a:rPr lang="sk-SK" sz="12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7</a:t>
            </a:r>
            <a:endParaRPr lang="en-US" sz="1200" b="1" i="0" dirty="0">
              <a:solidFill>
                <a:schemeClr val="bg1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E4876C3-04CC-DBC9-4463-F7736E3BF6E1}"/>
              </a:ext>
            </a:extLst>
          </p:cNvPr>
          <p:cNvSpPr/>
          <p:nvPr/>
        </p:nvSpPr>
        <p:spPr>
          <a:xfrm>
            <a:off x="2304335" y="4139293"/>
            <a:ext cx="1517195" cy="16206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902DD1F-A9CD-C9CB-E4D3-3EAAD2069E11}"/>
              </a:ext>
            </a:extLst>
          </p:cNvPr>
          <p:cNvSpPr/>
          <p:nvPr/>
        </p:nvSpPr>
        <p:spPr>
          <a:xfrm>
            <a:off x="3971855" y="4295776"/>
            <a:ext cx="1517195" cy="14641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1C922F0-B347-1D4F-C983-CEACC8D45435}"/>
              </a:ext>
            </a:extLst>
          </p:cNvPr>
          <p:cNvSpPr/>
          <p:nvPr/>
        </p:nvSpPr>
        <p:spPr>
          <a:xfrm>
            <a:off x="5639375" y="4518932"/>
            <a:ext cx="1517195" cy="12409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7AA2D0B-4DBC-C0E8-359B-17F076C1AF59}"/>
              </a:ext>
            </a:extLst>
          </p:cNvPr>
          <p:cNvSpPr txBox="1"/>
          <p:nvPr/>
        </p:nvSpPr>
        <p:spPr>
          <a:xfrm>
            <a:off x="417116" y="3038173"/>
            <a:ext cx="1979126" cy="5879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sk-SK" sz="2800" b="1" dirty="0">
                <a:solidFill>
                  <a:srgbClr val="F2692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52</a:t>
            </a:r>
            <a:r>
              <a:rPr lang="en-US" sz="2800" b="1" i="0" dirty="0">
                <a:solidFill>
                  <a:srgbClr val="F2692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mil</a:t>
            </a:r>
            <a:r>
              <a:rPr lang="sk-SK" sz="2800" b="1" i="0" dirty="0">
                <a:solidFill>
                  <a:srgbClr val="F2692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.</a:t>
            </a:r>
            <a:endParaRPr lang="sk-SK" sz="1200" b="1" dirty="0">
              <a:solidFill>
                <a:srgbClr val="F2692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sk-SK" sz="1200" b="1" dirty="0">
                <a:solidFill>
                  <a:srgbClr val="F2692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Misia zdravie</a:t>
            </a:r>
            <a:endParaRPr lang="en-US" sz="2800" b="1" i="0" dirty="0">
              <a:solidFill>
                <a:srgbClr val="F26921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EF3FE44-4C05-7C94-C161-1BFB9CB1DA96}"/>
              </a:ext>
            </a:extLst>
          </p:cNvPr>
          <p:cNvSpPr txBox="1"/>
          <p:nvPr/>
        </p:nvSpPr>
        <p:spPr>
          <a:xfrm>
            <a:off x="3971854" y="3427861"/>
            <a:ext cx="1570026" cy="735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sk-SK" sz="28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27</a:t>
            </a:r>
            <a:r>
              <a:rPr lang="en-US" sz="2800" b="1" i="0" dirty="0"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mil</a:t>
            </a:r>
            <a:r>
              <a:rPr lang="sk-SK" sz="2800" b="1" i="0" dirty="0"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.</a:t>
            </a:r>
          </a:p>
          <a:p>
            <a:pPr algn="ctr">
              <a:lnSpc>
                <a:spcPct val="80000"/>
              </a:lnSpc>
            </a:pPr>
            <a:r>
              <a:rPr lang="sk-SK" sz="1200" b="1" i="0" dirty="0"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Excelentní výskumníci</a:t>
            </a:r>
            <a:endParaRPr lang="en-US" sz="1600" b="1" i="0" dirty="0">
              <a:solidFill>
                <a:schemeClr val="bg1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C257FF6-0CBA-E7A1-477F-6F6A259EBB59}"/>
              </a:ext>
            </a:extLst>
          </p:cNvPr>
          <p:cNvSpPr txBox="1"/>
          <p:nvPr/>
        </p:nvSpPr>
        <p:spPr>
          <a:xfrm>
            <a:off x="7233253" y="3966859"/>
            <a:ext cx="1720242" cy="5879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sk-SK" sz="2800" b="1" i="0" dirty="0"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21 </a:t>
            </a:r>
            <a:r>
              <a:rPr lang="sk-SK" sz="2800" b="1" i="0" dirty="0" err="1"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mil</a:t>
            </a:r>
            <a:endParaRPr lang="sk-SK" sz="2800" b="1" i="0" dirty="0">
              <a:solidFill>
                <a:schemeClr val="bg1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sk-SK" sz="12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IPCEI projekty</a:t>
            </a:r>
            <a:endParaRPr lang="en-US" sz="1200" b="1" i="0" dirty="0">
              <a:solidFill>
                <a:schemeClr val="bg1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A32E72D-D3A9-6770-E9BB-46642C246085}"/>
              </a:ext>
            </a:extLst>
          </p:cNvPr>
          <p:cNvSpPr/>
          <p:nvPr/>
        </p:nvSpPr>
        <p:spPr>
          <a:xfrm>
            <a:off x="8948819" y="5376182"/>
            <a:ext cx="1517195" cy="3837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9567E9B-9C70-C2D0-DFF8-AA2EF7206281}"/>
              </a:ext>
            </a:extLst>
          </p:cNvPr>
          <p:cNvSpPr txBox="1"/>
          <p:nvPr/>
        </p:nvSpPr>
        <p:spPr>
          <a:xfrm>
            <a:off x="8828245" y="4509306"/>
            <a:ext cx="1720242" cy="735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800" b="1" i="0" dirty="0"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8</a:t>
            </a:r>
            <a:r>
              <a:rPr lang="sk-SK" sz="2800" b="1" i="0" dirty="0"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.7</a:t>
            </a:r>
            <a:r>
              <a:rPr lang="en-US" sz="2800" b="1" i="0" dirty="0"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mil</a:t>
            </a:r>
            <a:r>
              <a:rPr lang="sk-SK" sz="2800" b="1" i="0" dirty="0"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.</a:t>
            </a:r>
            <a:endParaRPr lang="en-US" sz="2800" b="1" i="0" dirty="0">
              <a:solidFill>
                <a:schemeClr val="bg1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sk-SK" sz="1200" b="1" i="0" dirty="0"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Medzinárodná spolupráca</a:t>
            </a:r>
            <a:endParaRPr lang="en-US" sz="1200" b="1" i="0" dirty="0">
              <a:solidFill>
                <a:schemeClr val="bg1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6F98351-2B64-5657-6696-D53A7BD755D3}"/>
              </a:ext>
            </a:extLst>
          </p:cNvPr>
          <p:cNvSpPr/>
          <p:nvPr/>
        </p:nvSpPr>
        <p:spPr>
          <a:xfrm>
            <a:off x="571913" y="2241365"/>
            <a:ext cx="6799883" cy="89120"/>
          </a:xfrm>
          <a:prstGeom prst="rect">
            <a:avLst/>
          </a:prstGeom>
          <a:solidFill>
            <a:srgbClr val="F269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1E602715-60A5-71F8-579F-D3C125C10C3A}"/>
              </a:ext>
            </a:extLst>
          </p:cNvPr>
          <p:cNvCxnSpPr/>
          <p:nvPr/>
        </p:nvCxnSpPr>
        <p:spPr>
          <a:xfrm>
            <a:off x="2223145" y="3779813"/>
            <a:ext cx="0" cy="1980087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2266890C-0B30-8463-1E28-6AC5ACC6009B}"/>
              </a:ext>
            </a:extLst>
          </p:cNvPr>
          <p:cNvCxnSpPr>
            <a:cxnSpLocks/>
          </p:cNvCxnSpPr>
          <p:nvPr/>
        </p:nvCxnSpPr>
        <p:spPr>
          <a:xfrm>
            <a:off x="3892742" y="4139293"/>
            <a:ext cx="0" cy="1620607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906C940A-DB46-4CE3-701A-290E7FA88C19}"/>
              </a:ext>
            </a:extLst>
          </p:cNvPr>
          <p:cNvCxnSpPr>
            <a:cxnSpLocks/>
          </p:cNvCxnSpPr>
          <p:nvPr/>
        </p:nvCxnSpPr>
        <p:spPr>
          <a:xfrm>
            <a:off x="5559617" y="4518932"/>
            <a:ext cx="0" cy="1240968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A7EE0F43-23EE-4F73-2648-FBA6F84F2BF3}"/>
              </a:ext>
            </a:extLst>
          </p:cNvPr>
          <p:cNvCxnSpPr>
            <a:cxnSpLocks/>
          </p:cNvCxnSpPr>
          <p:nvPr/>
        </p:nvCxnSpPr>
        <p:spPr>
          <a:xfrm>
            <a:off x="7229470" y="5045528"/>
            <a:ext cx="0" cy="719816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D0402B4E-8B37-09C0-AAF7-8689E02C3753}"/>
              </a:ext>
            </a:extLst>
          </p:cNvPr>
          <p:cNvCxnSpPr>
            <a:cxnSpLocks/>
          </p:cNvCxnSpPr>
          <p:nvPr/>
        </p:nvCxnSpPr>
        <p:spPr>
          <a:xfrm>
            <a:off x="8896274" y="5376182"/>
            <a:ext cx="0" cy="389162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24">
            <a:extLst>
              <a:ext uri="{FF2B5EF4-FFF2-40B4-BE49-F238E27FC236}">
                <a16:creationId xmlns:a16="http://schemas.microsoft.com/office/drawing/2014/main" id="{6D26C776-C444-1022-9B49-F7B575600043}"/>
              </a:ext>
            </a:extLst>
          </p:cNvPr>
          <p:cNvSpPr/>
          <p:nvPr/>
        </p:nvSpPr>
        <p:spPr>
          <a:xfrm>
            <a:off x="7298606" y="4645994"/>
            <a:ext cx="1517195" cy="11139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27">
            <a:extLst>
              <a:ext uri="{FF2B5EF4-FFF2-40B4-BE49-F238E27FC236}">
                <a16:creationId xmlns:a16="http://schemas.microsoft.com/office/drawing/2014/main" id="{B5F7420F-92B2-964E-E4DD-B04973D119E2}"/>
              </a:ext>
            </a:extLst>
          </p:cNvPr>
          <p:cNvSpPr txBox="1"/>
          <p:nvPr/>
        </p:nvSpPr>
        <p:spPr>
          <a:xfrm>
            <a:off x="5562692" y="3523661"/>
            <a:ext cx="1570026" cy="10311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sk-SK" sz="28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30</a:t>
            </a:r>
            <a:r>
              <a:rPr lang="en-US" sz="2800" b="1" i="0" dirty="0"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mil</a:t>
            </a:r>
            <a:r>
              <a:rPr lang="sk-SK" sz="2800" b="1" i="0" dirty="0"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.</a:t>
            </a:r>
          </a:p>
          <a:p>
            <a:pPr algn="ctr">
              <a:lnSpc>
                <a:spcPct val="80000"/>
              </a:lnSpc>
            </a:pPr>
            <a:r>
              <a:rPr lang="sk-SK" sz="1200" b="1" i="0" dirty="0"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15 </a:t>
            </a:r>
            <a:r>
              <a:rPr lang="sk-SK" sz="1200" b="1" i="0" dirty="0" err="1"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mil</a:t>
            </a:r>
            <a:r>
              <a:rPr lang="sk-SK" sz="1200" b="1" i="0" dirty="0"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klinický výskum</a:t>
            </a:r>
          </a:p>
          <a:p>
            <a:pPr algn="ctr">
              <a:lnSpc>
                <a:spcPct val="80000"/>
              </a:lnSpc>
            </a:pPr>
            <a:r>
              <a:rPr lang="sk-SK" sz="1200" b="1" i="0" dirty="0"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14,9 </a:t>
            </a:r>
            <a:r>
              <a:rPr lang="sk-SK" sz="1200" b="1" i="0" dirty="0" err="1"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mil</a:t>
            </a:r>
            <a:r>
              <a:rPr lang="sk-SK" sz="1200" b="1" i="0" dirty="0"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sk-SK" sz="1200" b="1" i="0" dirty="0" err="1"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biobankovanie</a:t>
            </a:r>
            <a:endParaRPr lang="en-US" sz="1600" b="1" i="0" dirty="0">
              <a:solidFill>
                <a:schemeClr val="bg1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FE22F5D-1772-3230-F022-6F09FA163DB8}"/>
              </a:ext>
            </a:extLst>
          </p:cNvPr>
          <p:cNvSpPr/>
          <p:nvPr/>
        </p:nvSpPr>
        <p:spPr>
          <a:xfrm>
            <a:off x="632660" y="5045528"/>
            <a:ext cx="1529639" cy="71437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en-US" sz="1800" i="0" dirty="0">
              <a:solidFill>
                <a:schemeClr val="tx1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9" name="TextBox 18">
            <a:extLst>
              <a:ext uri="{FF2B5EF4-FFF2-40B4-BE49-F238E27FC236}">
                <a16:creationId xmlns:a16="http://schemas.microsoft.com/office/drawing/2014/main" id="{7BE8AD6C-AF69-FCCC-1FF7-A2F4402551C6}"/>
              </a:ext>
            </a:extLst>
          </p:cNvPr>
          <p:cNvSpPr txBox="1"/>
          <p:nvPr/>
        </p:nvSpPr>
        <p:spPr>
          <a:xfrm>
            <a:off x="507837" y="5281886"/>
            <a:ext cx="1852577" cy="3186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sk-SK" b="1" i="0" dirty="0"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20 mil.</a:t>
            </a:r>
            <a:r>
              <a:rPr lang="sk-SK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STEP</a:t>
            </a:r>
            <a:endParaRPr lang="en-US" sz="1000" b="1" i="0" dirty="0">
              <a:solidFill>
                <a:schemeClr val="bg1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910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C693DF-AC09-59E6-46D3-2E0CC37F41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dĺžnik 23">
            <a:extLst>
              <a:ext uri="{FF2B5EF4-FFF2-40B4-BE49-F238E27FC236}">
                <a16:creationId xmlns:a16="http://schemas.microsoft.com/office/drawing/2014/main" id="{4D937A94-BEFB-2910-D6D0-CA7CC4EF8121}"/>
              </a:ext>
            </a:extLst>
          </p:cNvPr>
          <p:cNvSpPr/>
          <p:nvPr/>
        </p:nvSpPr>
        <p:spPr>
          <a:xfrm>
            <a:off x="1076574" y="4846726"/>
            <a:ext cx="5708274" cy="396841"/>
          </a:xfrm>
          <a:prstGeom prst="rect">
            <a:avLst/>
          </a:prstGeom>
          <a:solidFill>
            <a:srgbClr val="F26921"/>
          </a:solidFill>
          <a:ln>
            <a:solidFill>
              <a:srgbClr val="F2692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3" name="Obdĺžnik 22">
            <a:extLst>
              <a:ext uri="{FF2B5EF4-FFF2-40B4-BE49-F238E27FC236}">
                <a16:creationId xmlns:a16="http://schemas.microsoft.com/office/drawing/2014/main" id="{ACB0B9CC-79D0-A96D-CCAF-542AC5EE0762}"/>
              </a:ext>
            </a:extLst>
          </p:cNvPr>
          <p:cNvSpPr/>
          <p:nvPr/>
        </p:nvSpPr>
        <p:spPr>
          <a:xfrm>
            <a:off x="1076574" y="3073917"/>
            <a:ext cx="5854578" cy="396841"/>
          </a:xfrm>
          <a:prstGeom prst="rect">
            <a:avLst/>
          </a:prstGeom>
          <a:solidFill>
            <a:srgbClr val="F26921"/>
          </a:solidFill>
          <a:ln>
            <a:solidFill>
              <a:srgbClr val="F2692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2" name="Obdĺžnik 21">
            <a:extLst>
              <a:ext uri="{FF2B5EF4-FFF2-40B4-BE49-F238E27FC236}">
                <a16:creationId xmlns:a16="http://schemas.microsoft.com/office/drawing/2014/main" id="{3FBF4DAB-6BC8-201D-7304-44D954745931}"/>
              </a:ext>
            </a:extLst>
          </p:cNvPr>
          <p:cNvSpPr/>
          <p:nvPr/>
        </p:nvSpPr>
        <p:spPr>
          <a:xfrm>
            <a:off x="1076574" y="1496031"/>
            <a:ext cx="3266826" cy="396841"/>
          </a:xfrm>
          <a:prstGeom prst="rect">
            <a:avLst/>
          </a:prstGeom>
          <a:solidFill>
            <a:srgbClr val="F26921"/>
          </a:solidFill>
          <a:ln>
            <a:solidFill>
              <a:srgbClr val="F2692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" name="BlokTextu 1">
            <a:extLst>
              <a:ext uri="{FF2B5EF4-FFF2-40B4-BE49-F238E27FC236}">
                <a16:creationId xmlns:a16="http://schemas.microsoft.com/office/drawing/2014/main" id="{64CFF8DE-6399-584C-661A-AB3EDDC53D8E}"/>
              </a:ext>
            </a:extLst>
          </p:cNvPr>
          <p:cNvSpPr txBox="1"/>
          <p:nvPr/>
        </p:nvSpPr>
        <p:spPr>
          <a:xfrm>
            <a:off x="948206" y="512008"/>
            <a:ext cx="71944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3200" b="1" dirty="0">
                <a:solidFill>
                  <a:schemeClr val="bg1"/>
                </a:solidFill>
                <a:latin typeface="Source Sans Pro" panose="020B0503030403020204" pitchFamily="34" charset="0"/>
              </a:rPr>
              <a:t>Ako vznikla </a:t>
            </a:r>
            <a:r>
              <a:rPr lang="sk-SK" sz="3200" b="1" i="0" u="none" strike="noStrike" baseline="0" dirty="0">
                <a:solidFill>
                  <a:srgbClr val="F26921"/>
                </a:solidFill>
                <a:latin typeface="Source Sans Pro" panose="020B0503030403020204" pitchFamily="34" charset="0"/>
              </a:rPr>
              <a:t>Misia Zdravie?</a:t>
            </a:r>
            <a:endParaRPr lang="sk-SK" sz="3200" b="1" i="0" u="none" strike="noStrike" baseline="0" dirty="0">
              <a:solidFill>
                <a:schemeClr val="bg1"/>
              </a:solidFill>
              <a:latin typeface="Source Sans Pro" panose="020B0503030403020204" pitchFamily="34" charset="0"/>
            </a:endParaRP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BFC71CDF-E518-383B-88CD-0815DDD16D76}"/>
              </a:ext>
            </a:extLst>
          </p:cNvPr>
          <p:cNvSpPr txBox="1"/>
          <p:nvPr/>
        </p:nvSpPr>
        <p:spPr>
          <a:xfrm>
            <a:off x="1076574" y="1496031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2000" b="1" i="0" u="none" strike="noStrike" baseline="0" dirty="0">
                <a:solidFill>
                  <a:schemeClr val="bg1"/>
                </a:solidFill>
                <a:latin typeface="Source Sans Pro" panose="020B0503030403020204" pitchFamily="34" charset="0"/>
              </a:rPr>
              <a:t>Horizont Európa 2021–2027</a:t>
            </a:r>
          </a:p>
        </p:txBody>
      </p:sp>
      <p:sp>
        <p:nvSpPr>
          <p:cNvPr id="11" name="BlokTextu 10">
            <a:extLst>
              <a:ext uri="{FF2B5EF4-FFF2-40B4-BE49-F238E27FC236}">
                <a16:creationId xmlns:a16="http://schemas.microsoft.com/office/drawing/2014/main" id="{6405BEC8-F236-251A-8FBE-9D00B614952F}"/>
              </a:ext>
            </a:extLst>
          </p:cNvPr>
          <p:cNvSpPr txBox="1"/>
          <p:nvPr/>
        </p:nvSpPr>
        <p:spPr>
          <a:xfrm>
            <a:off x="1076574" y="3070648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2000" b="1" i="0" u="none" strike="noStrike" baseline="0" dirty="0">
                <a:solidFill>
                  <a:schemeClr val="bg1"/>
                </a:solidFill>
                <a:latin typeface="Source Sans Pro" panose="020B0503030403020204" pitchFamily="34" charset="0"/>
              </a:rPr>
              <a:t>Národná stratégia výskumu, vývoja a inovácií 2030</a:t>
            </a:r>
          </a:p>
        </p:txBody>
      </p:sp>
      <p:sp>
        <p:nvSpPr>
          <p:cNvPr id="13" name="BlokTextu 12">
            <a:extLst>
              <a:ext uri="{FF2B5EF4-FFF2-40B4-BE49-F238E27FC236}">
                <a16:creationId xmlns:a16="http://schemas.microsoft.com/office/drawing/2014/main" id="{9029D8B7-CC62-9B2C-B316-44C1B7E5BF7C}"/>
              </a:ext>
            </a:extLst>
          </p:cNvPr>
          <p:cNvSpPr txBox="1"/>
          <p:nvPr/>
        </p:nvSpPr>
        <p:spPr>
          <a:xfrm>
            <a:off x="1076574" y="4854030"/>
            <a:ext cx="618066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2000" b="1" i="0" u="none" strike="noStrike" baseline="0" dirty="0">
                <a:solidFill>
                  <a:schemeClr val="bg1"/>
                </a:solidFill>
                <a:latin typeface="Source Sans Pro" panose="020B0503030403020204" pitchFamily="34" charset="0"/>
              </a:rPr>
              <a:t>Doména</a:t>
            </a:r>
            <a:r>
              <a:rPr lang="sk-SK" sz="2000" i="0" u="none" strike="noStrike" baseline="0" dirty="0">
                <a:solidFill>
                  <a:schemeClr val="bg1"/>
                </a:solidFill>
                <a:latin typeface="Source Sans Pro" panose="020B0503030403020204" pitchFamily="34" charset="0"/>
              </a:rPr>
              <a:t> </a:t>
            </a:r>
            <a:r>
              <a:rPr lang="sk-SK" sz="2000" b="1" i="0" u="none" strike="noStrike" baseline="0" dirty="0">
                <a:solidFill>
                  <a:schemeClr val="bg1"/>
                </a:solidFill>
                <a:latin typeface="Source Sans Pro" panose="020B0503030403020204" pitchFamily="34" charset="0"/>
              </a:rPr>
              <a:t>„Zdravá spoločnosť“ v rámci RIS3 2021+</a:t>
            </a:r>
          </a:p>
        </p:txBody>
      </p:sp>
      <p:sp>
        <p:nvSpPr>
          <p:cNvPr id="16" name="BlokTextu 15">
            <a:extLst>
              <a:ext uri="{FF2B5EF4-FFF2-40B4-BE49-F238E27FC236}">
                <a16:creationId xmlns:a16="http://schemas.microsoft.com/office/drawing/2014/main" id="{ADF09E91-EF13-2961-C1FD-F5AA02EDD39B}"/>
              </a:ext>
            </a:extLst>
          </p:cNvPr>
          <p:cNvSpPr txBox="1"/>
          <p:nvPr/>
        </p:nvSpPr>
        <p:spPr>
          <a:xfrm>
            <a:off x="1078098" y="1985736"/>
            <a:ext cx="609447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1800" i="0" u="none" strike="noStrike" baseline="0" dirty="0">
                <a:solidFill>
                  <a:schemeClr val="bg1"/>
                </a:solidFill>
                <a:latin typeface="Source Sans Pro" panose="020B0503030403020204" pitchFamily="34" charset="0"/>
              </a:rPr>
              <a:t>Misia predstavuje nový prístup k tvorbe verejných politík s cieľom priniesť </a:t>
            </a:r>
            <a:r>
              <a:rPr lang="sk-SK" sz="1800" b="1" i="0" u="none" strike="noStrike" baseline="0" dirty="0">
                <a:solidFill>
                  <a:schemeClr val="bg1"/>
                </a:solidFill>
                <a:latin typeface="Source Sans Pro" panose="020B0503030403020204" pitchFamily="34" charset="0"/>
              </a:rPr>
              <a:t>konkrétne riešenia pre niektoré z našich najväčších celospoločenských výziev.</a:t>
            </a:r>
            <a:endParaRPr lang="sk-SK" dirty="0"/>
          </a:p>
        </p:txBody>
      </p:sp>
      <p:sp>
        <p:nvSpPr>
          <p:cNvPr id="18" name="BlokTextu 17">
            <a:extLst>
              <a:ext uri="{FF2B5EF4-FFF2-40B4-BE49-F238E27FC236}">
                <a16:creationId xmlns:a16="http://schemas.microsoft.com/office/drawing/2014/main" id="{50258905-054E-9D26-FE09-06F7AF7FC223}"/>
              </a:ext>
            </a:extLst>
          </p:cNvPr>
          <p:cNvSpPr txBox="1"/>
          <p:nvPr/>
        </p:nvSpPr>
        <p:spPr>
          <a:xfrm>
            <a:off x="1078098" y="3485084"/>
            <a:ext cx="609447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dirty="0">
                <a:solidFill>
                  <a:schemeClr val="bg1"/>
                </a:solidFill>
                <a:latin typeface="Source Sans Pro" panose="020B0503030403020204" pitchFamily="34" charset="0"/>
              </a:rPr>
              <a:t>Misia je</a:t>
            </a:r>
            <a:r>
              <a:rPr lang="sk-SK" sz="1800" i="0" u="none" strike="noStrike" baseline="0" dirty="0">
                <a:solidFill>
                  <a:schemeClr val="bg1"/>
                </a:solidFill>
                <a:latin typeface="Source Sans Pro" panose="020B0503030403020204" pitchFamily="34" charset="0"/>
              </a:rPr>
              <a:t> strategickým mechanizmom schválenej Národnej </a:t>
            </a:r>
            <a:br>
              <a:rPr lang="en-US" sz="1800" i="0" u="none" strike="noStrike" baseline="0" dirty="0">
                <a:solidFill>
                  <a:schemeClr val="bg1"/>
                </a:solidFill>
                <a:latin typeface="Source Sans Pro" panose="020B0503030403020204" pitchFamily="34" charset="0"/>
              </a:rPr>
            </a:br>
            <a:r>
              <a:rPr lang="sk-SK" sz="1800" i="0" u="none" strike="noStrike" baseline="0" dirty="0">
                <a:solidFill>
                  <a:schemeClr val="bg1"/>
                </a:solidFill>
                <a:latin typeface="Source Sans Pro" panose="020B0503030403020204" pitchFamily="34" charset="0"/>
              </a:rPr>
              <a:t>stratégie výskumu, vývoja a inovácii 2030, ktorá </a:t>
            </a:r>
            <a:r>
              <a:rPr lang="sk-SK" sz="1800" b="1" i="0" u="none" strike="noStrike" baseline="0" dirty="0">
                <a:solidFill>
                  <a:schemeClr val="bg1"/>
                </a:solidFill>
                <a:latin typeface="Source Sans Pro" panose="020B0503030403020204" pitchFamily="34" charset="0"/>
              </a:rPr>
              <a:t>kladie dôraz na systémové riešenia</a:t>
            </a:r>
            <a:r>
              <a:rPr lang="sk-SK" sz="1800" i="0" u="none" strike="noStrike" baseline="0" dirty="0">
                <a:solidFill>
                  <a:schemeClr val="bg1"/>
                </a:solidFill>
                <a:latin typeface="Source Sans Pro" panose="020B0503030403020204" pitchFamily="34" charset="0"/>
              </a:rPr>
              <a:t> spoločenských výziev s vysokou pridanou hodnotou pre občanov.</a:t>
            </a:r>
          </a:p>
        </p:txBody>
      </p:sp>
      <p:sp>
        <p:nvSpPr>
          <p:cNvPr id="20" name="BlokTextu 19">
            <a:extLst>
              <a:ext uri="{FF2B5EF4-FFF2-40B4-BE49-F238E27FC236}">
                <a16:creationId xmlns:a16="http://schemas.microsoft.com/office/drawing/2014/main" id="{97B95028-E4EC-0E8E-ADC0-CA240140CDEF}"/>
              </a:ext>
            </a:extLst>
          </p:cNvPr>
          <p:cNvSpPr txBox="1"/>
          <p:nvPr/>
        </p:nvSpPr>
        <p:spPr>
          <a:xfrm>
            <a:off x="1076574" y="5261444"/>
            <a:ext cx="609447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dirty="0">
                <a:solidFill>
                  <a:schemeClr val="bg1"/>
                </a:solidFill>
                <a:latin typeface="Source Sans Pro" panose="020B0503030403020204" pitchFamily="34" charset="0"/>
              </a:rPr>
              <a:t>Program je prioritou domény, ktorá sa orientuje na </a:t>
            </a:r>
            <a:r>
              <a:rPr lang="sk-SK" b="1" dirty="0">
                <a:solidFill>
                  <a:schemeClr val="bg1"/>
                </a:solidFill>
                <a:latin typeface="Source Sans Pro" panose="020B0503030403020204" pitchFamily="34" charset="0"/>
              </a:rPr>
              <a:t>zlepšenie zdravotného stavu populácie,</a:t>
            </a:r>
            <a:r>
              <a:rPr lang="sk-SK" dirty="0">
                <a:solidFill>
                  <a:schemeClr val="bg1"/>
                </a:solidFill>
                <a:latin typeface="Source Sans Pro" panose="020B0503030403020204" pitchFamily="34" charset="0"/>
              </a:rPr>
              <a:t> zvýšenie efektivity zdravotného systému a posilnenie prevencie. Podporilo ju viac ako 150 odborníkov.</a:t>
            </a:r>
            <a:endParaRPr lang="sk-SK" sz="1800" i="0" u="none" strike="noStrike" baseline="0" dirty="0">
              <a:solidFill>
                <a:schemeClr val="bg1"/>
              </a:solidFill>
              <a:latin typeface="Source Sans Pro" panose="020B0503030403020204" pitchFamily="34" charset="0"/>
            </a:endParaRPr>
          </a:p>
        </p:txBody>
      </p:sp>
      <p:pic>
        <p:nvPicPr>
          <p:cNvPr id="25" name="Obrázok 24" descr="Obrázok, na ktorom je text, osoba, ošatenie, vnútri&#10;&#10;Obsah vygenerovaný umelou inteligenciou môže byť nesprávny.">
            <a:extLst>
              <a:ext uri="{FF2B5EF4-FFF2-40B4-BE49-F238E27FC236}">
                <a16:creationId xmlns:a16="http://schemas.microsoft.com/office/drawing/2014/main" id="{95F8E01A-0284-3C34-743B-AA380DBBE59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99"/>
          <a:stretch/>
        </p:blipFill>
        <p:spPr>
          <a:xfrm>
            <a:off x="8408247" y="0"/>
            <a:ext cx="3865033" cy="6858000"/>
          </a:xfrm>
          <a:prstGeom prst="rect">
            <a:avLst/>
          </a:prstGeom>
        </p:spPr>
      </p:pic>
      <p:sp>
        <p:nvSpPr>
          <p:cNvPr id="26" name="Vývojový diagram: spojnica 25">
            <a:extLst>
              <a:ext uri="{FF2B5EF4-FFF2-40B4-BE49-F238E27FC236}">
                <a16:creationId xmlns:a16="http://schemas.microsoft.com/office/drawing/2014/main" id="{FFF73B3D-6BC4-445C-F985-4A9456E2F999}"/>
              </a:ext>
            </a:extLst>
          </p:cNvPr>
          <p:cNvSpPr/>
          <p:nvPr/>
        </p:nvSpPr>
        <p:spPr>
          <a:xfrm>
            <a:off x="8156172" y="5058910"/>
            <a:ext cx="504150" cy="501308"/>
          </a:xfrm>
          <a:prstGeom prst="flowChartConnector">
            <a:avLst/>
          </a:prstGeom>
          <a:solidFill>
            <a:srgbClr val="23C0D7"/>
          </a:solidFill>
          <a:ln>
            <a:solidFill>
              <a:srgbClr val="23C0D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7" name="Rectangle 5">
            <a:extLst>
              <a:ext uri="{FF2B5EF4-FFF2-40B4-BE49-F238E27FC236}">
                <a16:creationId xmlns:a16="http://schemas.microsoft.com/office/drawing/2014/main" id="{941ECA5C-9FA6-A5D3-32D3-078D5AFB3BAF}"/>
              </a:ext>
            </a:extLst>
          </p:cNvPr>
          <p:cNvSpPr/>
          <p:nvPr/>
        </p:nvSpPr>
        <p:spPr>
          <a:xfrm>
            <a:off x="629981" y="-714006"/>
            <a:ext cx="52672" cy="1810789"/>
          </a:xfrm>
          <a:prstGeom prst="rect">
            <a:avLst/>
          </a:prstGeom>
          <a:solidFill>
            <a:srgbClr val="23C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611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E0BA3F-9900-6C29-E235-B67CD19E10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>
            <a:extLst>
              <a:ext uri="{FF2B5EF4-FFF2-40B4-BE49-F238E27FC236}">
                <a16:creationId xmlns:a16="http://schemas.microsoft.com/office/drawing/2014/main" id="{5A2EC518-67FD-36A5-20BE-99F6518F5DF5}"/>
              </a:ext>
            </a:extLst>
          </p:cNvPr>
          <p:cNvSpPr txBox="1"/>
          <p:nvPr/>
        </p:nvSpPr>
        <p:spPr>
          <a:xfrm>
            <a:off x="790380" y="1827857"/>
            <a:ext cx="4870587" cy="374705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85000"/>
              </a:lnSpc>
            </a:pPr>
            <a:r>
              <a:rPr lang="sk-SK" sz="2400" b="1" u="sng" dirty="0">
                <a:solidFill>
                  <a:srgbClr val="23C0D7"/>
                </a:solidFill>
                <a:latin typeface="Source Sans Pro"/>
                <a:ea typeface="Source Sans Pro"/>
              </a:rPr>
              <a:t>EÚ zdroje – VVI :</a:t>
            </a:r>
          </a:p>
          <a:p>
            <a:endParaRPr lang="sk-SK" sz="2000" b="1" u="sng" dirty="0">
              <a:solidFill>
                <a:schemeClr val="accent2"/>
              </a:solidFill>
              <a:latin typeface="Source Sans Pro"/>
              <a:ea typeface="Source Sans Pro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b="1" dirty="0">
                <a:solidFill>
                  <a:schemeClr val="bg1"/>
                </a:solidFill>
                <a:latin typeface="Source Sans Pro"/>
                <a:ea typeface="Source Sans Pro"/>
              </a:rPr>
              <a:t>Objem: </a:t>
            </a:r>
            <a:r>
              <a:rPr lang="sk-SK" dirty="0">
                <a:solidFill>
                  <a:schemeClr val="bg1"/>
                </a:solidFill>
                <a:latin typeface="Source Sans Pro"/>
                <a:ea typeface="Source Sans Pro"/>
              </a:rPr>
              <a:t>52 miliónov Eur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b="1" dirty="0">
                <a:solidFill>
                  <a:schemeClr val="bg1"/>
                </a:solidFill>
                <a:latin typeface="Source Sans Pro"/>
                <a:ea typeface="Source Sans Pro"/>
              </a:rPr>
              <a:t>Špecifický cieľ: </a:t>
            </a:r>
            <a:r>
              <a:rPr lang="sk-SK" dirty="0">
                <a:solidFill>
                  <a:schemeClr val="bg1"/>
                </a:solidFill>
                <a:latin typeface="Source Sans Pro"/>
                <a:ea typeface="Source Sans Pro"/>
              </a:rPr>
              <a:t>výskumná infraštruktúra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b="1" dirty="0">
                <a:solidFill>
                  <a:schemeClr val="bg1"/>
                </a:solidFill>
                <a:latin typeface="Source Sans Pro"/>
                <a:ea typeface="Source Sans Pro"/>
              </a:rPr>
              <a:t>Forma: </a:t>
            </a:r>
            <a:r>
              <a:rPr lang="sk-SK" dirty="0">
                <a:solidFill>
                  <a:schemeClr val="bg1"/>
                </a:solidFill>
                <a:latin typeface="Source Sans Pro"/>
                <a:ea typeface="Source Sans Pro"/>
              </a:rPr>
              <a:t>Národný projekt </a:t>
            </a:r>
            <a:r>
              <a:rPr lang="sk-SK" dirty="0" err="1">
                <a:solidFill>
                  <a:schemeClr val="bg1"/>
                </a:solidFill>
                <a:latin typeface="Source Sans Pro"/>
                <a:ea typeface="Source Sans Pro"/>
              </a:rPr>
              <a:t>Onko</a:t>
            </a:r>
            <a:r>
              <a:rPr lang="sk-SK" dirty="0">
                <a:solidFill>
                  <a:schemeClr val="bg1"/>
                </a:solidFill>
                <a:latin typeface="Source Sans Pro"/>
                <a:ea typeface="Source Sans Pro"/>
              </a:rPr>
              <a:t>, Národný projekt </a:t>
            </a:r>
            <a:r>
              <a:rPr lang="sk-SK" dirty="0" err="1">
                <a:solidFill>
                  <a:schemeClr val="bg1"/>
                </a:solidFill>
                <a:latin typeface="Source Sans Pro"/>
                <a:ea typeface="Source Sans Pro"/>
              </a:rPr>
              <a:t>Neuro</a:t>
            </a:r>
            <a:r>
              <a:rPr lang="sk-SK" dirty="0">
                <a:solidFill>
                  <a:schemeClr val="bg1"/>
                </a:solidFill>
                <a:latin typeface="Source Sans Pro"/>
                <a:ea typeface="Source Sans Pro"/>
              </a:rPr>
              <a:t>, Národný projekt Kardio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b="1" dirty="0">
                <a:solidFill>
                  <a:schemeClr val="bg1"/>
                </a:solidFill>
                <a:latin typeface="Source Sans Pro"/>
                <a:ea typeface="Source Sans Pro"/>
              </a:rPr>
              <a:t>Čas schvaľovania NP na Komisii PO1: </a:t>
            </a:r>
            <a:r>
              <a:rPr lang="sk-SK" dirty="0">
                <a:solidFill>
                  <a:schemeClr val="bg1"/>
                </a:solidFill>
                <a:latin typeface="Source Sans Pro"/>
                <a:ea typeface="Source Sans Pro"/>
              </a:rPr>
              <a:t>júl 2025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b="1" dirty="0">
                <a:solidFill>
                  <a:schemeClr val="bg1"/>
                </a:solidFill>
                <a:latin typeface="Source Sans Pro"/>
                <a:ea typeface="Source Sans Pro"/>
              </a:rPr>
              <a:t>Následný postup: </a:t>
            </a:r>
            <a:r>
              <a:rPr lang="sk-SK" dirty="0">
                <a:solidFill>
                  <a:schemeClr val="bg1"/>
                </a:solidFill>
                <a:latin typeface="Source Sans Pro"/>
                <a:ea typeface="Source Sans Pro"/>
              </a:rPr>
              <a:t>MZ SR žiadateľ, žiadatelia PZ – partneri, predložia pre </a:t>
            </a:r>
            <a:br>
              <a:rPr lang="sk-SK" dirty="0">
                <a:solidFill>
                  <a:schemeClr val="bg1"/>
                </a:solidFill>
                <a:latin typeface="Source Sans Pro"/>
                <a:ea typeface="Source Sans Pro"/>
              </a:rPr>
            </a:br>
            <a:r>
              <a:rPr lang="sk-SK" dirty="0">
                <a:solidFill>
                  <a:schemeClr val="bg1"/>
                </a:solidFill>
                <a:latin typeface="Source Sans Pro"/>
                <a:ea typeface="Source Sans Pro"/>
              </a:rPr>
              <a:t>MZ SR požadovanú dokumentáciu a podpíšu dohodu</a:t>
            </a:r>
          </a:p>
          <a:p>
            <a:pPr>
              <a:lnSpc>
                <a:spcPct val="85000"/>
              </a:lnSpc>
            </a:pPr>
            <a:endParaRPr lang="sk-SK" sz="2000" dirty="0">
              <a:solidFill>
                <a:schemeClr val="bg1"/>
              </a:solidFill>
              <a:latin typeface="Source Sans Pro"/>
              <a:ea typeface="Source Sans Pro"/>
            </a:endParaRPr>
          </a:p>
        </p:txBody>
      </p:sp>
      <p:sp>
        <p:nvSpPr>
          <p:cNvPr id="2" name="BlokTextu 1">
            <a:extLst>
              <a:ext uri="{FF2B5EF4-FFF2-40B4-BE49-F238E27FC236}">
                <a16:creationId xmlns:a16="http://schemas.microsoft.com/office/drawing/2014/main" id="{7860B182-7F36-66FB-5B69-BFF778A9F19D}"/>
              </a:ext>
            </a:extLst>
          </p:cNvPr>
          <p:cNvSpPr txBox="1"/>
          <p:nvPr/>
        </p:nvSpPr>
        <p:spPr>
          <a:xfrm>
            <a:off x="723877" y="516396"/>
            <a:ext cx="8126130" cy="618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sk-SK" sz="40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Prvá fáza financovania </a:t>
            </a:r>
            <a:r>
              <a:rPr lang="sk-SK" sz="4000" b="1" dirty="0">
                <a:solidFill>
                  <a:srgbClr val="23C0D7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(2025)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BDA7A01-646F-6F2B-CD84-825892EEC1F6}"/>
              </a:ext>
            </a:extLst>
          </p:cNvPr>
          <p:cNvSpPr/>
          <p:nvPr/>
        </p:nvSpPr>
        <p:spPr>
          <a:xfrm>
            <a:off x="402453" y="-1134835"/>
            <a:ext cx="73479" cy="2269670"/>
          </a:xfrm>
          <a:prstGeom prst="rect">
            <a:avLst/>
          </a:prstGeom>
          <a:solidFill>
            <a:srgbClr val="F26921"/>
          </a:solidFill>
          <a:ln>
            <a:solidFill>
              <a:srgbClr val="F269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912DF3D7-8DDF-B2A5-AB1C-CD7630F73991}"/>
              </a:ext>
            </a:extLst>
          </p:cNvPr>
          <p:cNvSpPr txBox="1"/>
          <p:nvPr/>
        </p:nvSpPr>
        <p:spPr>
          <a:xfrm>
            <a:off x="6260593" y="1827857"/>
            <a:ext cx="5178829" cy="37148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sk-SK" sz="2400" b="1" u="sng" dirty="0">
                <a:solidFill>
                  <a:srgbClr val="23C0D7"/>
                </a:solidFill>
                <a:latin typeface="Source Sans Pro"/>
                <a:ea typeface="Source Sans Pro"/>
              </a:rPr>
              <a:t>ŠR – BA kraj:</a:t>
            </a:r>
          </a:p>
          <a:p>
            <a:pPr>
              <a:lnSpc>
                <a:spcPct val="85000"/>
              </a:lnSpc>
            </a:pPr>
            <a:endParaRPr lang="sk-SK" sz="2000" b="1" u="sng" dirty="0">
              <a:solidFill>
                <a:schemeClr val="accent2"/>
              </a:solidFill>
              <a:latin typeface="Source Sans Pro"/>
              <a:ea typeface="Source Sans Pro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b="1" dirty="0">
                <a:solidFill>
                  <a:schemeClr val="bg1"/>
                </a:solidFill>
                <a:latin typeface="Source Sans Pro"/>
                <a:ea typeface="Source Sans Pro"/>
              </a:rPr>
              <a:t>Zdroj:</a:t>
            </a:r>
            <a:r>
              <a:rPr lang="sk-SK" dirty="0">
                <a:solidFill>
                  <a:schemeClr val="bg1"/>
                </a:solidFill>
                <a:latin typeface="Source Sans Pro"/>
                <a:ea typeface="Source Sans Pro"/>
              </a:rPr>
              <a:t> štátny rozpočet, medzirezortný rozpočet na VVI (Národná stratégia VVI 2030)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b="1" dirty="0">
                <a:solidFill>
                  <a:schemeClr val="bg1"/>
                </a:solidFill>
                <a:latin typeface="Source Sans Pro"/>
                <a:ea typeface="Source Sans Pro"/>
              </a:rPr>
              <a:t>Formát: </a:t>
            </a:r>
            <a:r>
              <a:rPr lang="sk-SK" dirty="0">
                <a:solidFill>
                  <a:schemeClr val="bg1"/>
                </a:solidFill>
                <a:latin typeface="Source Sans Pro"/>
                <a:ea typeface="Source Sans Pro"/>
              </a:rPr>
              <a:t>viacročný rozpočet pre žiadateľov + súťažná výzva (podľa výsledkov hodnotenia)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b="1" dirty="0">
                <a:solidFill>
                  <a:schemeClr val="bg1"/>
                </a:solidFill>
                <a:latin typeface="Source Sans Pro"/>
                <a:ea typeface="Source Sans Pro"/>
              </a:rPr>
              <a:t>Objem:</a:t>
            </a:r>
            <a:r>
              <a:rPr lang="sk-SK" dirty="0">
                <a:solidFill>
                  <a:schemeClr val="bg1"/>
                </a:solidFill>
                <a:latin typeface="Source Sans Pro"/>
                <a:ea typeface="Source Sans Pro"/>
              </a:rPr>
              <a:t> potreba pred hodnotením cca 130 </a:t>
            </a:r>
            <a:r>
              <a:rPr lang="sk-SK" dirty="0" err="1">
                <a:solidFill>
                  <a:schemeClr val="bg1"/>
                </a:solidFill>
                <a:latin typeface="Source Sans Pro"/>
                <a:ea typeface="Source Sans Pro"/>
              </a:rPr>
              <a:t>mil</a:t>
            </a:r>
            <a:r>
              <a:rPr lang="sk-SK" dirty="0">
                <a:solidFill>
                  <a:schemeClr val="bg1"/>
                </a:solidFill>
                <a:latin typeface="Source Sans Pro"/>
                <a:ea typeface="Source Sans Pro"/>
              </a:rPr>
              <a:t> eur, diskusia o rozdelení alokácie na jednotlivé roky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b="1" dirty="0">
                <a:solidFill>
                  <a:schemeClr val="bg1"/>
                </a:solidFill>
                <a:latin typeface="Source Sans Pro"/>
                <a:ea typeface="Source Sans Pro"/>
              </a:rPr>
              <a:t>Príprava alokácie: </a:t>
            </a:r>
            <a:r>
              <a:rPr lang="sk-SK" dirty="0">
                <a:solidFill>
                  <a:schemeClr val="bg1"/>
                </a:solidFill>
                <a:latin typeface="Source Sans Pro"/>
                <a:ea typeface="Source Sans Pro"/>
              </a:rPr>
              <a:t>september 2025  (podmienky: výsledok hodnotenia + schválenie programu Misia zdravie na vláde)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b="1" dirty="0">
                <a:solidFill>
                  <a:schemeClr val="bg1"/>
                </a:solidFill>
                <a:latin typeface="Source Sans Pro"/>
                <a:ea typeface="Source Sans Pro"/>
              </a:rPr>
              <a:t>Využívanie zdrojov žiadateľmi: </a:t>
            </a:r>
            <a:r>
              <a:rPr lang="sk-SK" dirty="0">
                <a:solidFill>
                  <a:schemeClr val="bg1"/>
                </a:solidFill>
                <a:latin typeface="Source Sans Pro"/>
                <a:ea typeface="Source Sans Pro"/>
              </a:rPr>
              <a:t>od Jan 2026</a:t>
            </a:r>
          </a:p>
        </p:txBody>
      </p:sp>
      <p:sp>
        <p:nvSpPr>
          <p:cNvPr id="9" name="Obdĺžnik 8">
            <a:extLst>
              <a:ext uri="{FF2B5EF4-FFF2-40B4-BE49-F238E27FC236}">
                <a16:creationId xmlns:a16="http://schemas.microsoft.com/office/drawing/2014/main" id="{CF87DFF2-B774-B202-BC9F-5804B51AF705}"/>
              </a:ext>
            </a:extLst>
          </p:cNvPr>
          <p:cNvSpPr/>
          <p:nvPr/>
        </p:nvSpPr>
        <p:spPr>
          <a:xfrm>
            <a:off x="613929" y="1571106"/>
            <a:ext cx="5223487" cy="429768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2" name="Obdĺžnik 11">
            <a:extLst>
              <a:ext uri="{FF2B5EF4-FFF2-40B4-BE49-F238E27FC236}">
                <a16:creationId xmlns:a16="http://schemas.microsoft.com/office/drawing/2014/main" id="{CB209B69-4C4F-9B47-3AA7-F6F42671542C}"/>
              </a:ext>
            </a:extLst>
          </p:cNvPr>
          <p:cNvSpPr/>
          <p:nvPr/>
        </p:nvSpPr>
        <p:spPr>
          <a:xfrm>
            <a:off x="6032984" y="1558917"/>
            <a:ext cx="5368636" cy="42849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508281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FB461B-1E80-1725-6FC6-46C5BA3BAA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019F815-EA14-CED4-9FC0-48CF2DDB8C02}"/>
              </a:ext>
            </a:extLst>
          </p:cNvPr>
          <p:cNvSpPr/>
          <p:nvPr/>
        </p:nvSpPr>
        <p:spPr>
          <a:xfrm>
            <a:off x="1318533" y="2300133"/>
            <a:ext cx="74839" cy="1942143"/>
          </a:xfrm>
          <a:prstGeom prst="rect">
            <a:avLst/>
          </a:prstGeom>
          <a:solidFill>
            <a:srgbClr val="23C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id="{F7A754E1-8438-DE34-5BC6-F47CF93817B4}"/>
              </a:ext>
            </a:extLst>
          </p:cNvPr>
          <p:cNvSpPr txBox="1"/>
          <p:nvPr/>
        </p:nvSpPr>
        <p:spPr>
          <a:xfrm>
            <a:off x="1874042" y="2869942"/>
            <a:ext cx="8126130" cy="8025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sk-SK" sz="54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Ďalšie </a:t>
            </a:r>
            <a:r>
              <a:rPr lang="sk-SK" sz="5400" b="1" dirty="0">
                <a:solidFill>
                  <a:srgbClr val="F2692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plánované kroky.</a:t>
            </a:r>
          </a:p>
        </p:txBody>
      </p:sp>
    </p:spTree>
    <p:extLst>
      <p:ext uri="{BB962C8B-B14F-4D97-AF65-F5344CB8AC3E}">
        <p14:creationId xmlns:p14="http://schemas.microsoft.com/office/powerpoint/2010/main" val="308791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0BF9DC-10BC-5B60-4F91-339EBC765C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3">
            <a:extLst>
              <a:ext uri="{FF2B5EF4-FFF2-40B4-BE49-F238E27FC236}">
                <a16:creationId xmlns:a16="http://schemas.microsoft.com/office/drawing/2014/main" id="{28BB8396-6A00-1754-892B-7820B5BBDA91}"/>
              </a:ext>
            </a:extLst>
          </p:cNvPr>
          <p:cNvSpPr/>
          <p:nvPr/>
        </p:nvSpPr>
        <p:spPr>
          <a:xfrm>
            <a:off x="9260114" y="4009571"/>
            <a:ext cx="4093030" cy="394425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214911C-CBB5-3983-D29E-4D499FC127ED}"/>
              </a:ext>
            </a:extLst>
          </p:cNvPr>
          <p:cNvSpPr/>
          <p:nvPr/>
        </p:nvSpPr>
        <p:spPr>
          <a:xfrm>
            <a:off x="694417" y="-928231"/>
            <a:ext cx="73479" cy="2269670"/>
          </a:xfrm>
          <a:prstGeom prst="rect">
            <a:avLst/>
          </a:prstGeom>
          <a:solidFill>
            <a:srgbClr val="23C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C175CFDE-88A7-4F1A-FECF-157B37131E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29765069"/>
              </p:ext>
            </p:extLst>
          </p:nvPr>
        </p:nvGraphicFramePr>
        <p:xfrm>
          <a:off x="1221940" y="1372522"/>
          <a:ext cx="9748120" cy="30071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BlokTextu 2">
            <a:extLst>
              <a:ext uri="{FF2B5EF4-FFF2-40B4-BE49-F238E27FC236}">
                <a16:creationId xmlns:a16="http://schemas.microsoft.com/office/drawing/2014/main" id="{0FB7C635-CB47-E031-31C6-EC8C0B7784D0}"/>
              </a:ext>
            </a:extLst>
          </p:cNvPr>
          <p:cNvSpPr txBox="1"/>
          <p:nvPr/>
        </p:nvSpPr>
        <p:spPr>
          <a:xfrm>
            <a:off x="1123080" y="612554"/>
            <a:ext cx="9554759" cy="61843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85000"/>
              </a:lnSpc>
            </a:pPr>
            <a:r>
              <a:rPr lang="sk-SK" sz="4000" b="1" dirty="0">
                <a:solidFill>
                  <a:schemeClr val="bg1"/>
                </a:solidFill>
                <a:latin typeface="Source Sans Pro"/>
                <a:ea typeface="+mn-lt"/>
                <a:cs typeface="+mn-lt"/>
              </a:rPr>
              <a:t>Priority v nasledujúcom období:</a:t>
            </a:r>
            <a:endParaRPr lang="en-US" b="1" dirty="0">
              <a:solidFill>
                <a:schemeClr val="accent2"/>
              </a:solidFill>
              <a:latin typeface="Source Sans Pro"/>
              <a:ea typeface="Source Sans Pro"/>
            </a:endParaRPr>
          </a:p>
        </p:txBody>
      </p:sp>
      <p:sp>
        <p:nvSpPr>
          <p:cNvPr id="7" name="Oval 5">
            <a:extLst>
              <a:ext uri="{FF2B5EF4-FFF2-40B4-BE49-F238E27FC236}">
                <a16:creationId xmlns:a16="http://schemas.microsoft.com/office/drawing/2014/main" id="{4DEF44C9-DF48-7AA8-6B01-9DA62BD9F6D1}"/>
              </a:ext>
            </a:extLst>
          </p:cNvPr>
          <p:cNvSpPr/>
          <p:nvPr/>
        </p:nvSpPr>
        <p:spPr>
          <a:xfrm>
            <a:off x="10007156" y="4573412"/>
            <a:ext cx="1925803" cy="1901583"/>
          </a:xfrm>
          <a:prstGeom prst="ellipse">
            <a:avLst/>
          </a:prstGeom>
          <a:solidFill>
            <a:srgbClr val="000080"/>
          </a:solidFill>
          <a:ln>
            <a:solidFill>
              <a:srgbClr val="00008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/>
          </a:p>
        </p:txBody>
      </p:sp>
      <p:pic>
        <p:nvPicPr>
          <p:cNvPr id="8" name="Graphic 2" descr="Žiarovka a ozubené koleso výplň plnou farbou">
            <a:extLst>
              <a:ext uri="{FF2B5EF4-FFF2-40B4-BE49-F238E27FC236}">
                <a16:creationId xmlns:a16="http://schemas.microsoft.com/office/drawing/2014/main" id="{9399770C-BEE6-CAD4-9B95-ACD9F27708B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165618" y="4714941"/>
            <a:ext cx="1608881" cy="1618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2620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C1F897-27BB-70FD-F100-19F5A5DAD2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DD1DFD0-58CD-A5A9-0F58-5FE27E98F21F}"/>
              </a:ext>
            </a:extLst>
          </p:cNvPr>
          <p:cNvSpPr/>
          <p:nvPr/>
        </p:nvSpPr>
        <p:spPr>
          <a:xfrm>
            <a:off x="1144361" y="2136371"/>
            <a:ext cx="73479" cy="2269670"/>
          </a:xfrm>
          <a:prstGeom prst="rect">
            <a:avLst/>
          </a:prstGeom>
          <a:solidFill>
            <a:srgbClr val="23C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id="{7F8330C6-9D30-59C9-C5B4-42C6F7529827}"/>
              </a:ext>
            </a:extLst>
          </p:cNvPr>
          <p:cNvSpPr txBox="1"/>
          <p:nvPr/>
        </p:nvSpPr>
        <p:spPr>
          <a:xfrm>
            <a:off x="1761121" y="2516769"/>
            <a:ext cx="8126130" cy="1508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sk-SK" sz="54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Ďakujem za </a:t>
            </a:r>
            <a:r>
              <a:rPr lang="sk-SK" sz="5400" b="1" dirty="0">
                <a:solidFill>
                  <a:schemeClr val="accent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vašu pozornosť.</a:t>
            </a:r>
          </a:p>
        </p:txBody>
      </p:sp>
    </p:spTree>
    <p:extLst>
      <p:ext uri="{BB962C8B-B14F-4D97-AF65-F5344CB8AC3E}">
        <p14:creationId xmlns:p14="http://schemas.microsoft.com/office/powerpoint/2010/main" val="1144842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BD1A11-98C4-76F4-781A-C768F361EF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7C62AA4-1D18-303C-AD0F-14A8B457349B}"/>
              </a:ext>
            </a:extLst>
          </p:cNvPr>
          <p:cNvSpPr/>
          <p:nvPr/>
        </p:nvSpPr>
        <p:spPr>
          <a:xfrm>
            <a:off x="1318929" y="2523605"/>
            <a:ext cx="52672" cy="1810789"/>
          </a:xfrm>
          <a:prstGeom prst="rect">
            <a:avLst/>
          </a:prstGeom>
          <a:solidFill>
            <a:srgbClr val="23C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id="{C2540D9E-D073-B23F-6524-1F68301E9CD0}"/>
              </a:ext>
            </a:extLst>
          </p:cNvPr>
          <p:cNvSpPr txBox="1"/>
          <p:nvPr/>
        </p:nvSpPr>
        <p:spPr>
          <a:xfrm>
            <a:off x="2032934" y="2674561"/>
            <a:ext cx="8692977" cy="1508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sk-SK" sz="54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Čo sa udialo v priebehu </a:t>
            </a:r>
            <a:r>
              <a:rPr lang="sk-SK" sz="5400" b="1" dirty="0">
                <a:solidFill>
                  <a:srgbClr val="F2692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posledného roka?</a:t>
            </a:r>
          </a:p>
        </p:txBody>
      </p:sp>
    </p:spTree>
    <p:extLst>
      <p:ext uri="{BB962C8B-B14F-4D97-AF65-F5344CB8AC3E}">
        <p14:creationId xmlns:p14="http://schemas.microsoft.com/office/powerpoint/2010/main" val="907691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7DD874-3EBB-F99A-D975-C28C846BFB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1B76773-0519-3601-9385-9F33645295E9}"/>
              </a:ext>
            </a:extLst>
          </p:cNvPr>
          <p:cNvSpPr/>
          <p:nvPr/>
        </p:nvSpPr>
        <p:spPr>
          <a:xfrm>
            <a:off x="595040" y="-140155"/>
            <a:ext cx="45719" cy="1949693"/>
          </a:xfrm>
          <a:prstGeom prst="rect">
            <a:avLst/>
          </a:prstGeom>
          <a:solidFill>
            <a:srgbClr val="23C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44CB6F0A-272C-E462-D187-8DB8D83B7444}"/>
              </a:ext>
            </a:extLst>
          </p:cNvPr>
          <p:cNvSpPr txBox="1"/>
          <p:nvPr/>
        </p:nvSpPr>
        <p:spPr>
          <a:xfrm>
            <a:off x="880804" y="239878"/>
            <a:ext cx="719962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32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Proces prípravy programu Misia Zdravie sme postavili na </a:t>
            </a:r>
            <a:r>
              <a:rPr lang="sk-SK" sz="3200" b="1" dirty="0">
                <a:solidFill>
                  <a:srgbClr val="F2692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troch kľúčových </a:t>
            </a:r>
            <a:r>
              <a:rPr lang="sk-SK" sz="32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aspektoch:</a:t>
            </a:r>
          </a:p>
        </p:txBody>
      </p:sp>
      <p:graphicFrame>
        <p:nvGraphicFramePr>
          <p:cNvPr id="19" name="Diagram 18">
            <a:extLst>
              <a:ext uri="{FF2B5EF4-FFF2-40B4-BE49-F238E27FC236}">
                <a16:creationId xmlns:a16="http://schemas.microsoft.com/office/drawing/2014/main" id="{51EEC013-8E0C-DA0B-AA39-9DDFA7CE66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81717162"/>
              </p:ext>
            </p:extLst>
          </p:nvPr>
        </p:nvGraphicFramePr>
        <p:xfrm>
          <a:off x="759280" y="2049416"/>
          <a:ext cx="6915804" cy="3933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" name="Picture 688" descr="a group of people putting their hands together">
            <a:extLst>
              <a:ext uri="{FF2B5EF4-FFF2-40B4-BE49-F238E27FC236}">
                <a16:creationId xmlns:a16="http://schemas.microsoft.com/office/drawing/2014/main" id="{0A660460-E551-5EA6-C05E-09242F237478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20416" t="1897" r="40584" b="-2033"/>
          <a:stretch/>
        </p:blipFill>
        <p:spPr>
          <a:xfrm>
            <a:off x="8080428" y="0"/>
            <a:ext cx="4112960" cy="7048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340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FFE9D0-0974-74A9-628E-08CE011C27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číslo snímky 1">
            <a:extLst>
              <a:ext uri="{FF2B5EF4-FFF2-40B4-BE49-F238E27FC236}">
                <a16:creationId xmlns:a16="http://schemas.microsoft.com/office/drawing/2014/main" id="{E80BA9B8-D0E1-9422-A292-8AB43D66E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2FDC2-D152-4D87-80FC-47E1449DE33B}" type="slidenum">
              <a:rPr lang="sk-SK" smtClean="0"/>
              <a:pPr/>
              <a:t>5</a:t>
            </a:fld>
            <a:endParaRPr lang="sk-SK"/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7B093921-1696-9939-81B9-721A2DA0C0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144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okTextu 2">
            <a:extLst>
              <a:ext uri="{FF2B5EF4-FFF2-40B4-BE49-F238E27FC236}">
                <a16:creationId xmlns:a16="http://schemas.microsoft.com/office/drawing/2014/main" id="{5DD0C446-62BF-5D02-D23C-70E202CD8E11}"/>
              </a:ext>
            </a:extLst>
          </p:cNvPr>
          <p:cNvSpPr txBox="1"/>
          <p:nvPr/>
        </p:nvSpPr>
        <p:spPr>
          <a:xfrm>
            <a:off x="932624" y="736017"/>
            <a:ext cx="599826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F2692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Hlavný</a:t>
            </a:r>
            <a:r>
              <a:rPr lang="en-US" sz="3200" b="1" dirty="0">
                <a:solidFill>
                  <a:srgbClr val="F2692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3200" b="1" dirty="0" err="1">
                <a:solidFill>
                  <a:srgbClr val="F2692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cieľ</a:t>
            </a:r>
            <a:br>
              <a:rPr lang="en-US" sz="2000" dirty="0">
                <a:solidFill>
                  <a:srgbClr val="313E96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br>
              <a:rPr lang="en-US" sz="2000" dirty="0">
                <a:solidFill>
                  <a:srgbClr val="313E96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n-US" sz="2000" b="1" dirty="0" err="1">
                <a:solidFill>
                  <a:srgbClr val="313E96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Zlepšíme</a:t>
            </a:r>
            <a:r>
              <a:rPr lang="en-US" sz="2000" b="1" dirty="0">
                <a:solidFill>
                  <a:srgbClr val="313E96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000" b="1" dirty="0" err="1">
                <a:solidFill>
                  <a:srgbClr val="313E96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kvalitu</a:t>
            </a:r>
            <a:r>
              <a:rPr lang="en-US" sz="2000" b="1" dirty="0">
                <a:solidFill>
                  <a:srgbClr val="313E96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000" b="1" dirty="0" err="1">
                <a:solidFill>
                  <a:srgbClr val="313E96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života</a:t>
            </a:r>
            <a:r>
              <a:rPr lang="en-US" sz="2000" b="1" dirty="0">
                <a:solidFill>
                  <a:srgbClr val="313E96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000" b="1" dirty="0" err="1">
                <a:solidFill>
                  <a:srgbClr val="313E96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takmer</a:t>
            </a:r>
            <a:r>
              <a:rPr lang="en-US" sz="2000" b="1" dirty="0">
                <a:solidFill>
                  <a:srgbClr val="313E96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3 </a:t>
            </a:r>
            <a:r>
              <a:rPr lang="en-US" sz="2000" b="1" dirty="0" err="1">
                <a:solidFill>
                  <a:srgbClr val="313E96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miliónom</a:t>
            </a:r>
            <a:r>
              <a:rPr lang="en-US" sz="2000" b="1" dirty="0">
                <a:solidFill>
                  <a:srgbClr val="313E96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000" b="1" dirty="0" err="1">
                <a:solidFill>
                  <a:srgbClr val="313E96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občanov</a:t>
            </a:r>
            <a:r>
              <a:rPr lang="en-US" sz="2000" b="1" dirty="0">
                <a:solidFill>
                  <a:srgbClr val="313E96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600" dirty="0" err="1">
                <a:solidFill>
                  <a:srgbClr val="313E96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vďaka</a:t>
            </a:r>
            <a:r>
              <a:rPr lang="en-US" sz="1600" dirty="0">
                <a:solidFill>
                  <a:srgbClr val="313E96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600" dirty="0" err="1">
                <a:solidFill>
                  <a:srgbClr val="313E96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prevencii</a:t>
            </a:r>
            <a:r>
              <a:rPr lang="en-US" sz="1600" dirty="0">
                <a:solidFill>
                  <a:srgbClr val="313E96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, </a:t>
            </a:r>
            <a:r>
              <a:rPr lang="en-US" sz="1600" dirty="0" err="1">
                <a:solidFill>
                  <a:srgbClr val="313E96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skríningu</a:t>
            </a:r>
            <a:r>
              <a:rPr lang="en-US" sz="1600" dirty="0">
                <a:solidFill>
                  <a:srgbClr val="313E96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, </a:t>
            </a:r>
            <a:r>
              <a:rPr lang="en-US" sz="1600" dirty="0" err="1">
                <a:solidFill>
                  <a:srgbClr val="313E96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včasnému</a:t>
            </a:r>
            <a:r>
              <a:rPr lang="en-US" sz="1600" dirty="0">
                <a:solidFill>
                  <a:srgbClr val="313E96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600" dirty="0" err="1">
                <a:solidFill>
                  <a:srgbClr val="313E96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záchytu</a:t>
            </a:r>
            <a:r>
              <a:rPr lang="en-US" sz="1600" dirty="0">
                <a:solidFill>
                  <a:srgbClr val="313E96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, </a:t>
            </a:r>
            <a:r>
              <a:rPr lang="en-US" sz="1600" dirty="0" err="1">
                <a:solidFill>
                  <a:srgbClr val="313E96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správnej</a:t>
            </a:r>
            <a:r>
              <a:rPr lang="en-US" sz="1600" dirty="0">
                <a:solidFill>
                  <a:srgbClr val="313E96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600" dirty="0" err="1">
                <a:solidFill>
                  <a:srgbClr val="313E96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diagnostike</a:t>
            </a:r>
            <a:r>
              <a:rPr lang="en-US" sz="1600" dirty="0">
                <a:solidFill>
                  <a:srgbClr val="313E96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a </a:t>
            </a:r>
            <a:r>
              <a:rPr lang="en-US" sz="1600" dirty="0" err="1">
                <a:solidFill>
                  <a:srgbClr val="313E96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liečbe</a:t>
            </a:r>
            <a:r>
              <a:rPr lang="en-US" sz="1600" dirty="0">
                <a:solidFill>
                  <a:srgbClr val="313E96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a </a:t>
            </a:r>
            <a:r>
              <a:rPr lang="en-US" sz="1600" dirty="0" err="1">
                <a:solidFill>
                  <a:srgbClr val="313E96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vďaka</a:t>
            </a:r>
            <a:r>
              <a:rPr lang="en-US" sz="1600" dirty="0">
                <a:solidFill>
                  <a:srgbClr val="313E96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600" dirty="0" err="1">
                <a:solidFill>
                  <a:srgbClr val="313E96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funkčnému</a:t>
            </a:r>
            <a:r>
              <a:rPr lang="en-US" sz="1600" dirty="0">
                <a:solidFill>
                  <a:srgbClr val="313E96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600" dirty="0" err="1">
                <a:solidFill>
                  <a:srgbClr val="313E96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modelu</a:t>
            </a:r>
            <a:r>
              <a:rPr lang="en-US" sz="1600" dirty="0">
                <a:solidFill>
                  <a:srgbClr val="313E96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600" dirty="0" err="1">
                <a:solidFill>
                  <a:srgbClr val="313E96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manažmentu</a:t>
            </a:r>
            <a:r>
              <a:rPr lang="en-US" sz="1600" dirty="0">
                <a:solidFill>
                  <a:srgbClr val="313E96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600" dirty="0" err="1">
                <a:solidFill>
                  <a:srgbClr val="313E96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cesty</a:t>
            </a:r>
            <a:r>
              <a:rPr lang="en-US" sz="1600" dirty="0">
                <a:solidFill>
                  <a:srgbClr val="313E96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600" dirty="0" err="1">
                <a:solidFill>
                  <a:srgbClr val="313E96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občana</a:t>
            </a:r>
            <a:r>
              <a:rPr lang="en-US" sz="1600" dirty="0">
                <a:solidFill>
                  <a:srgbClr val="313E96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/ </a:t>
            </a:r>
            <a:r>
              <a:rPr lang="en-US" sz="1600" dirty="0" err="1">
                <a:solidFill>
                  <a:srgbClr val="313E96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pacienta</a:t>
            </a:r>
            <a:r>
              <a:rPr lang="en-US" sz="1600" dirty="0">
                <a:solidFill>
                  <a:srgbClr val="313E96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v </a:t>
            </a:r>
            <a:r>
              <a:rPr lang="en-US" sz="1600" dirty="0" err="1">
                <a:solidFill>
                  <a:srgbClr val="313E96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oblasti</a:t>
            </a:r>
            <a:r>
              <a:rPr lang="en-US" sz="1600" dirty="0">
                <a:solidFill>
                  <a:srgbClr val="313E96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600" dirty="0" err="1">
                <a:solidFill>
                  <a:srgbClr val="313E96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nádorových</a:t>
            </a:r>
            <a:r>
              <a:rPr lang="en-US" sz="1600" dirty="0">
                <a:solidFill>
                  <a:srgbClr val="313E96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600" dirty="0" err="1">
                <a:solidFill>
                  <a:srgbClr val="313E96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ochorení</a:t>
            </a:r>
            <a:r>
              <a:rPr lang="en-US" sz="1600" dirty="0">
                <a:solidFill>
                  <a:srgbClr val="313E96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, </a:t>
            </a:r>
            <a:r>
              <a:rPr lang="en-US" sz="1600" dirty="0" err="1">
                <a:solidFill>
                  <a:srgbClr val="313E96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ochorení</a:t>
            </a:r>
            <a:r>
              <a:rPr lang="en-US" sz="1600" dirty="0">
                <a:solidFill>
                  <a:srgbClr val="313E96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600" dirty="0" err="1">
                <a:solidFill>
                  <a:srgbClr val="313E96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mozgu</a:t>
            </a:r>
            <a:r>
              <a:rPr lang="en-US" sz="1600" dirty="0">
                <a:solidFill>
                  <a:srgbClr val="313E96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a </a:t>
            </a:r>
            <a:r>
              <a:rPr lang="en-US" sz="1600" dirty="0" err="1">
                <a:solidFill>
                  <a:srgbClr val="313E96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kardiovaskulárneho</a:t>
            </a:r>
            <a:r>
              <a:rPr lang="en-US" sz="1600" dirty="0">
                <a:solidFill>
                  <a:srgbClr val="313E96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600" dirty="0" err="1">
                <a:solidFill>
                  <a:srgbClr val="313E96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systému</a:t>
            </a:r>
            <a:r>
              <a:rPr lang="en-US" sz="1600" dirty="0">
                <a:solidFill>
                  <a:srgbClr val="313E96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A0D620-E684-EC07-78EA-E7784271D1E6}"/>
              </a:ext>
            </a:extLst>
          </p:cNvPr>
          <p:cNvSpPr/>
          <p:nvPr/>
        </p:nvSpPr>
        <p:spPr>
          <a:xfrm>
            <a:off x="1013791" y="3349487"/>
            <a:ext cx="2146852" cy="2986709"/>
          </a:xfrm>
          <a:prstGeom prst="rect">
            <a:avLst/>
          </a:prstGeom>
          <a:solidFill>
            <a:srgbClr val="C33D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274320" rtlCol="0" anchor="t" anchorCtr="0"/>
          <a:lstStyle/>
          <a:p>
            <a:r>
              <a:rPr lang="en-US" sz="16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KARDIO PACIENTOM</a:t>
            </a:r>
          </a:p>
          <a:p>
            <a:endParaRPr lang="en-US" sz="160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en-US" sz="1600" dirty="0" err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Počet</a:t>
            </a:r>
            <a:r>
              <a:rPr lang="en-US" sz="16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obyvateľov</a:t>
            </a:r>
            <a:r>
              <a:rPr lang="en-US" sz="16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s </a:t>
            </a:r>
            <a:r>
              <a:rPr lang="en-US" sz="1600" dirty="0" err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vysokým</a:t>
            </a:r>
            <a:r>
              <a:rPr lang="en-US" sz="16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krvným</a:t>
            </a:r>
            <a:r>
              <a:rPr lang="en-US" sz="16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tlakom</a:t>
            </a:r>
            <a:r>
              <a:rPr lang="en-US" sz="16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do 2030: </a:t>
            </a:r>
          </a:p>
          <a:p>
            <a:br>
              <a:rPr lang="en-US" sz="16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endParaRPr lang="en-US" sz="160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en-US" sz="24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2,270,000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2825DC3-0ED8-BA2C-E079-8CF8A2071F83}"/>
              </a:ext>
            </a:extLst>
          </p:cNvPr>
          <p:cNvSpPr/>
          <p:nvPr/>
        </p:nvSpPr>
        <p:spPr>
          <a:xfrm>
            <a:off x="3322982" y="3349487"/>
            <a:ext cx="2146852" cy="2986709"/>
          </a:xfrm>
          <a:prstGeom prst="rect">
            <a:avLst/>
          </a:prstGeom>
          <a:solidFill>
            <a:srgbClr val="313E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274320" rtlCol="0" anchor="t" anchorCtr="0"/>
          <a:lstStyle/>
          <a:p>
            <a:r>
              <a:rPr lang="en-US" sz="16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ONKO PACIENTOM</a:t>
            </a:r>
            <a:endParaRPr lang="en-US" sz="160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br>
              <a:rPr lang="en-US" sz="16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n-US" sz="1600" dirty="0" err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Počet</a:t>
            </a:r>
            <a:r>
              <a:rPr lang="en-US" sz="16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nových</a:t>
            </a:r>
            <a:r>
              <a:rPr lang="en-US" sz="16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onkologických</a:t>
            </a:r>
            <a:r>
              <a:rPr lang="en-US" sz="16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prípadov</a:t>
            </a:r>
            <a:r>
              <a:rPr lang="en-US" sz="16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od 2024 do 2030: </a:t>
            </a:r>
          </a:p>
          <a:p>
            <a:endParaRPr lang="en-US" sz="160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en-US" sz="24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253,000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F3D49E3-81B4-2D77-2FE0-A4E80A55AF35}"/>
              </a:ext>
            </a:extLst>
          </p:cNvPr>
          <p:cNvSpPr/>
          <p:nvPr/>
        </p:nvSpPr>
        <p:spPr>
          <a:xfrm>
            <a:off x="5648742" y="3349486"/>
            <a:ext cx="2146852" cy="2986709"/>
          </a:xfrm>
          <a:prstGeom prst="rect">
            <a:avLst/>
          </a:prstGeom>
          <a:solidFill>
            <a:srgbClr val="F2692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274320" rtlCol="0" anchor="t" anchorCtr="0"/>
          <a:lstStyle/>
          <a:p>
            <a:r>
              <a:rPr lang="en-US" sz="16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NEURO PACIENTOM</a:t>
            </a:r>
            <a:br>
              <a:rPr lang="en-US" sz="16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br>
              <a:rPr lang="en-US" sz="16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n-US" sz="1600" dirty="0" err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Prevalencia</a:t>
            </a:r>
            <a:r>
              <a:rPr lang="en-US" sz="16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neurologických</a:t>
            </a:r>
            <a:r>
              <a:rPr lang="en-US" sz="16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ťažkostí</a:t>
            </a:r>
            <a:r>
              <a:rPr lang="en-US" sz="16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a </a:t>
            </a:r>
            <a:r>
              <a:rPr lang="en-US" sz="1600" dirty="0" err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ochorení</a:t>
            </a:r>
            <a:r>
              <a:rPr lang="en-US" sz="16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v 2030: </a:t>
            </a:r>
          </a:p>
          <a:p>
            <a:endParaRPr lang="en-US" sz="160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en-US" sz="24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770,000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54F00F0-5D73-6330-37DF-C21FBC535426}"/>
              </a:ext>
            </a:extLst>
          </p:cNvPr>
          <p:cNvCxnSpPr>
            <a:cxnSpLocks/>
          </p:cNvCxnSpPr>
          <p:nvPr/>
        </p:nvCxnSpPr>
        <p:spPr>
          <a:xfrm>
            <a:off x="6930890" y="828481"/>
            <a:ext cx="685448" cy="491987"/>
          </a:xfrm>
          <a:prstGeom prst="line">
            <a:avLst/>
          </a:prstGeom>
          <a:ln w="57150">
            <a:solidFill>
              <a:srgbClr val="C33D3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EF1D046-7C5E-A516-5467-7C54FA11D462}"/>
              </a:ext>
            </a:extLst>
          </p:cNvPr>
          <p:cNvCxnSpPr>
            <a:cxnSpLocks/>
          </p:cNvCxnSpPr>
          <p:nvPr/>
        </p:nvCxnSpPr>
        <p:spPr>
          <a:xfrm>
            <a:off x="7204040" y="1933161"/>
            <a:ext cx="0" cy="682925"/>
          </a:xfrm>
          <a:prstGeom prst="line">
            <a:avLst/>
          </a:prstGeom>
          <a:ln w="57150">
            <a:solidFill>
              <a:srgbClr val="C33D3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5604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>
            <a:extLst>
              <a:ext uri="{FF2B5EF4-FFF2-40B4-BE49-F238E27FC236}">
                <a16:creationId xmlns:a16="http://schemas.microsoft.com/office/drawing/2014/main" id="{5A315232-E34D-E78E-406C-D6707920AA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75" y="0"/>
            <a:ext cx="67061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1858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25D85BA-88DF-A23B-8575-F31FC62BE691}"/>
              </a:ext>
            </a:extLst>
          </p:cNvPr>
          <p:cNvSpPr txBox="1">
            <a:spLocks/>
          </p:cNvSpPr>
          <p:nvPr/>
        </p:nvSpPr>
        <p:spPr>
          <a:xfrm>
            <a:off x="740960" y="309578"/>
            <a:ext cx="10710079" cy="3415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>
              <a:lnSpc>
                <a:spcPct val="80000"/>
              </a:lnSpc>
            </a:pPr>
            <a:r>
              <a:rPr lang="sk-SK" sz="28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egoe UI"/>
              </a:rPr>
              <a:t>DEFINOVANIE CELOSPOLOČENSKEJ VÝZVY:</a:t>
            </a:r>
            <a:endParaRPr lang="sk-SK" sz="3200" b="1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D868992-51E8-0F1B-89D2-D601222416C4}"/>
              </a:ext>
            </a:extLst>
          </p:cNvPr>
          <p:cNvSpPr txBox="1">
            <a:spLocks/>
          </p:cNvSpPr>
          <p:nvPr/>
        </p:nvSpPr>
        <p:spPr>
          <a:xfrm>
            <a:off x="740960" y="777827"/>
            <a:ext cx="10710079" cy="3415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2400" b="1" dirty="0">
                <a:solidFill>
                  <a:srgbClr val="F2692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Cesta pacientky – karcinóm prsníka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5D56963-016A-E9A8-D5CB-ED58657AF2DB}"/>
              </a:ext>
            </a:extLst>
          </p:cNvPr>
          <p:cNvCxnSpPr>
            <a:cxnSpLocks/>
          </p:cNvCxnSpPr>
          <p:nvPr/>
        </p:nvCxnSpPr>
        <p:spPr>
          <a:xfrm>
            <a:off x="2219433" y="3974150"/>
            <a:ext cx="0" cy="1161186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D6ADD73A-E40B-24BD-7D20-514C54453D62}"/>
              </a:ext>
            </a:extLst>
          </p:cNvPr>
          <p:cNvSpPr txBox="1"/>
          <p:nvPr/>
        </p:nvSpPr>
        <p:spPr>
          <a:xfrm>
            <a:off x="945004" y="4559937"/>
            <a:ext cx="1234356" cy="459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85000"/>
              </a:lnSpc>
            </a:pPr>
            <a:r>
              <a:rPr lang="sk-SK" sz="14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Vzdelávanie/ prevencia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6C46890-B638-A48B-44D7-0DF452B536BF}"/>
              </a:ext>
            </a:extLst>
          </p:cNvPr>
          <p:cNvCxnSpPr>
            <a:cxnSpLocks/>
          </p:cNvCxnSpPr>
          <p:nvPr/>
        </p:nvCxnSpPr>
        <p:spPr>
          <a:xfrm>
            <a:off x="3446315" y="1726746"/>
            <a:ext cx="0" cy="1233417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7C0C396E-60F5-8024-0FD6-9773312685EC}"/>
              </a:ext>
            </a:extLst>
          </p:cNvPr>
          <p:cNvSpPr txBox="1"/>
          <p:nvPr/>
        </p:nvSpPr>
        <p:spPr>
          <a:xfrm>
            <a:off x="3658760" y="1770950"/>
            <a:ext cx="2178555" cy="276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sk-SK" sz="14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Skríning/ včasný záchyt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7CBF887-5B33-510C-E680-2E9DD8258F73}"/>
              </a:ext>
            </a:extLst>
          </p:cNvPr>
          <p:cNvCxnSpPr>
            <a:cxnSpLocks/>
          </p:cNvCxnSpPr>
          <p:nvPr/>
        </p:nvCxnSpPr>
        <p:spPr>
          <a:xfrm>
            <a:off x="4534079" y="4654413"/>
            <a:ext cx="0" cy="1290627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C09C2F9E-DFCF-83D6-C159-1620B34C1A44}"/>
              </a:ext>
            </a:extLst>
          </p:cNvPr>
          <p:cNvSpPr txBox="1"/>
          <p:nvPr/>
        </p:nvSpPr>
        <p:spPr>
          <a:xfrm>
            <a:off x="3011394" y="5071134"/>
            <a:ext cx="1522685" cy="459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85000"/>
              </a:lnSpc>
            </a:pPr>
            <a:r>
              <a:rPr lang="sk-SK" sz="14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Všeobecný lekár/ včasný záchyt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92D6816-7515-887A-B6B5-B5EE36181EDF}"/>
              </a:ext>
            </a:extLst>
          </p:cNvPr>
          <p:cNvCxnSpPr>
            <a:cxnSpLocks/>
          </p:cNvCxnSpPr>
          <p:nvPr/>
        </p:nvCxnSpPr>
        <p:spPr>
          <a:xfrm>
            <a:off x="6836288" y="4399258"/>
            <a:ext cx="0" cy="1594396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052A4A69-D744-12B6-ACF4-87FEFF4D02A7}"/>
              </a:ext>
            </a:extLst>
          </p:cNvPr>
          <p:cNvSpPr txBox="1"/>
          <p:nvPr/>
        </p:nvSpPr>
        <p:spPr>
          <a:xfrm>
            <a:off x="5539270" y="5071134"/>
            <a:ext cx="1261731" cy="276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85000"/>
              </a:lnSpc>
            </a:pPr>
            <a:r>
              <a:rPr lang="sk-SK" sz="14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Špecialista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AA711748-9E60-69AE-B8EF-60F723A18DEE}"/>
              </a:ext>
            </a:extLst>
          </p:cNvPr>
          <p:cNvCxnSpPr>
            <a:cxnSpLocks/>
          </p:cNvCxnSpPr>
          <p:nvPr/>
        </p:nvCxnSpPr>
        <p:spPr>
          <a:xfrm>
            <a:off x="7299244" y="1335795"/>
            <a:ext cx="0" cy="1301269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EF7C2191-F5CA-E746-7319-727A15B707D8}"/>
              </a:ext>
            </a:extLst>
          </p:cNvPr>
          <p:cNvSpPr txBox="1"/>
          <p:nvPr/>
        </p:nvSpPr>
        <p:spPr>
          <a:xfrm>
            <a:off x="7526605" y="1319652"/>
            <a:ext cx="1711438" cy="459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sk-SK" sz="14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Diagnostika</a:t>
            </a:r>
          </a:p>
          <a:p>
            <a:pPr>
              <a:lnSpc>
                <a:spcPct val="85000"/>
              </a:lnSpc>
            </a:pPr>
            <a:r>
              <a:rPr lang="sk-SK" sz="14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Patológia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FC3BD1E8-1070-9201-C7B6-CCD3FB57981D}"/>
              </a:ext>
            </a:extLst>
          </p:cNvPr>
          <p:cNvCxnSpPr>
            <a:cxnSpLocks/>
          </p:cNvCxnSpPr>
          <p:nvPr/>
        </p:nvCxnSpPr>
        <p:spPr>
          <a:xfrm>
            <a:off x="9609348" y="1925395"/>
            <a:ext cx="0" cy="1226019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3DBF244F-5433-4D71-0F49-3A762B261DE0}"/>
              </a:ext>
            </a:extLst>
          </p:cNvPr>
          <p:cNvSpPr txBox="1"/>
          <p:nvPr/>
        </p:nvSpPr>
        <p:spPr>
          <a:xfrm>
            <a:off x="9837060" y="1882929"/>
            <a:ext cx="1711438" cy="276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sk-SK" sz="14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Liečba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4C9D1E7E-BD69-18A7-BF75-FF516C303728}"/>
              </a:ext>
            </a:extLst>
          </p:cNvPr>
          <p:cNvCxnSpPr>
            <a:cxnSpLocks/>
          </p:cNvCxnSpPr>
          <p:nvPr/>
        </p:nvCxnSpPr>
        <p:spPr>
          <a:xfrm>
            <a:off x="7881567" y="4678141"/>
            <a:ext cx="0" cy="1894109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66D1ECC1-43AE-5B24-6BE6-C0E777489377}"/>
              </a:ext>
            </a:extLst>
          </p:cNvPr>
          <p:cNvSpPr txBox="1"/>
          <p:nvPr/>
        </p:nvSpPr>
        <p:spPr>
          <a:xfrm>
            <a:off x="8117208" y="5702670"/>
            <a:ext cx="2093094" cy="459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sk-SK" sz="14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Následná starostlivosť/Paliatíva</a:t>
            </a:r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BB17C4F2-31D9-72CD-E9BC-6DDE38E9D3B5}"/>
              </a:ext>
            </a:extLst>
          </p:cNvPr>
          <p:cNvSpPr/>
          <p:nvPr/>
        </p:nvSpPr>
        <p:spPr>
          <a:xfrm>
            <a:off x="848767" y="4614757"/>
            <a:ext cx="152401" cy="14856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TextBox 22">
            <a:extLst>
              <a:ext uri="{FF2B5EF4-FFF2-40B4-BE49-F238E27FC236}">
                <a16:creationId xmlns:a16="http://schemas.microsoft.com/office/drawing/2014/main" id="{1D6DB84D-F593-1759-09A1-B03B55A27E4F}"/>
              </a:ext>
            </a:extLst>
          </p:cNvPr>
          <p:cNvSpPr txBox="1"/>
          <p:nvPr/>
        </p:nvSpPr>
        <p:spPr>
          <a:xfrm>
            <a:off x="3670526" y="2029965"/>
            <a:ext cx="2298163" cy="5248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sk-SK" sz="1100" kern="0" dirty="0"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ptos" panose="020B0004020202020204" pitchFamily="34" charset="0"/>
              </a:rPr>
              <a:t>absencia základných informácií o úvodných krokoch pri identifikovaní možného problému </a:t>
            </a:r>
            <a:endParaRPr lang="sk-SK" sz="100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0" name="Ovál 9">
            <a:extLst>
              <a:ext uri="{FF2B5EF4-FFF2-40B4-BE49-F238E27FC236}">
                <a16:creationId xmlns:a16="http://schemas.microsoft.com/office/drawing/2014/main" id="{6A51B358-DE4A-FB20-231F-D86F26AF1AA0}"/>
              </a:ext>
            </a:extLst>
          </p:cNvPr>
          <p:cNvSpPr/>
          <p:nvPr/>
        </p:nvSpPr>
        <p:spPr>
          <a:xfrm>
            <a:off x="3514073" y="1835025"/>
            <a:ext cx="152401" cy="14856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Ovál 10">
            <a:extLst>
              <a:ext uri="{FF2B5EF4-FFF2-40B4-BE49-F238E27FC236}">
                <a16:creationId xmlns:a16="http://schemas.microsoft.com/office/drawing/2014/main" id="{A7D524C7-9B70-DF0C-F61E-39D396D96158}"/>
              </a:ext>
            </a:extLst>
          </p:cNvPr>
          <p:cNvSpPr/>
          <p:nvPr/>
        </p:nvSpPr>
        <p:spPr>
          <a:xfrm>
            <a:off x="2858992" y="5122173"/>
            <a:ext cx="152401" cy="14856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2" name="TextBox 22">
            <a:extLst>
              <a:ext uri="{FF2B5EF4-FFF2-40B4-BE49-F238E27FC236}">
                <a16:creationId xmlns:a16="http://schemas.microsoft.com/office/drawing/2014/main" id="{430670F2-0308-EEB9-FC78-C995F3372A77}"/>
              </a:ext>
            </a:extLst>
          </p:cNvPr>
          <p:cNvSpPr txBox="1"/>
          <p:nvPr/>
        </p:nvSpPr>
        <p:spPr>
          <a:xfrm>
            <a:off x="2842921" y="5502079"/>
            <a:ext cx="1679431" cy="5248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85000"/>
              </a:lnSpc>
            </a:pPr>
            <a:r>
              <a:rPr lang="sk-SK" sz="1100" kern="0" dirty="0"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ptos" panose="020B0004020202020204" pitchFamily="34" charset="0"/>
              </a:rPr>
              <a:t>neadresné nasmerovanie pacienta od obvodného doktora/gynekológa</a:t>
            </a:r>
            <a:endParaRPr lang="sk-SK" sz="100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4" name="Ovál 13">
            <a:extLst>
              <a:ext uri="{FF2B5EF4-FFF2-40B4-BE49-F238E27FC236}">
                <a16:creationId xmlns:a16="http://schemas.microsoft.com/office/drawing/2014/main" id="{FCB6243C-20FF-E467-4A07-6109E83460A2}"/>
              </a:ext>
            </a:extLst>
          </p:cNvPr>
          <p:cNvSpPr/>
          <p:nvPr/>
        </p:nvSpPr>
        <p:spPr>
          <a:xfrm>
            <a:off x="5640379" y="5122172"/>
            <a:ext cx="152401" cy="14856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6" name="TextBox 22">
            <a:extLst>
              <a:ext uri="{FF2B5EF4-FFF2-40B4-BE49-F238E27FC236}">
                <a16:creationId xmlns:a16="http://schemas.microsoft.com/office/drawing/2014/main" id="{3DCC048F-425E-8446-0E72-31DE93347961}"/>
              </a:ext>
            </a:extLst>
          </p:cNvPr>
          <p:cNvSpPr txBox="1"/>
          <p:nvPr/>
        </p:nvSpPr>
        <p:spPr>
          <a:xfrm>
            <a:off x="5112229" y="5328342"/>
            <a:ext cx="1679431" cy="6687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85000"/>
              </a:lnSpc>
            </a:pPr>
            <a:r>
              <a:rPr lang="sk-SK" sz="1100" kern="0" dirty="0"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ptos" panose="020B0004020202020204" pitchFamily="34" charset="0"/>
              </a:rPr>
              <a:t>systémové </a:t>
            </a:r>
          </a:p>
          <a:p>
            <a:pPr algn="r">
              <a:lnSpc>
                <a:spcPct val="85000"/>
              </a:lnSpc>
            </a:pPr>
            <a:r>
              <a:rPr lang="sk-SK" sz="1100" kern="0" dirty="0"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ptos" panose="020B0004020202020204" pitchFamily="34" charset="0"/>
              </a:rPr>
              <a:t>a technologické nedostatky v stanovení správnej diagnózy</a:t>
            </a:r>
            <a:endParaRPr lang="sk-SK" sz="100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7" name="TextBox 22">
            <a:extLst>
              <a:ext uri="{FF2B5EF4-FFF2-40B4-BE49-F238E27FC236}">
                <a16:creationId xmlns:a16="http://schemas.microsoft.com/office/drawing/2014/main" id="{2EE0AF53-D6FE-D955-2173-6B3D388E1864}"/>
              </a:ext>
            </a:extLst>
          </p:cNvPr>
          <p:cNvSpPr txBox="1"/>
          <p:nvPr/>
        </p:nvSpPr>
        <p:spPr>
          <a:xfrm>
            <a:off x="7526605" y="1737214"/>
            <a:ext cx="1608316" cy="5248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sk-SK" sz="1100" kern="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ptos" panose="020B0004020202020204" pitchFamily="34" charset="0"/>
              </a:rPr>
              <a:t>n</a:t>
            </a:r>
            <a:r>
              <a:rPr lang="sk-SK" sz="1100" kern="0" dirty="0"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ptos" panose="020B0004020202020204" pitchFamily="34" charset="0"/>
              </a:rPr>
              <a:t>edostatok informácií o možnostiach a spôsobe liečby</a:t>
            </a:r>
            <a:endParaRPr lang="sk-SK" sz="100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0" name="Ovál 19">
            <a:extLst>
              <a:ext uri="{FF2B5EF4-FFF2-40B4-BE49-F238E27FC236}">
                <a16:creationId xmlns:a16="http://schemas.microsoft.com/office/drawing/2014/main" id="{F4900613-6C56-7653-DB12-B6730B9F6BD3}"/>
              </a:ext>
            </a:extLst>
          </p:cNvPr>
          <p:cNvSpPr/>
          <p:nvPr/>
        </p:nvSpPr>
        <p:spPr>
          <a:xfrm>
            <a:off x="7374204" y="1390268"/>
            <a:ext cx="152401" cy="14856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1" name="Ovál 20">
            <a:extLst>
              <a:ext uri="{FF2B5EF4-FFF2-40B4-BE49-F238E27FC236}">
                <a16:creationId xmlns:a16="http://schemas.microsoft.com/office/drawing/2014/main" id="{35F2FBAD-BD6C-C75F-DE27-A5EAAD2F8C9A}"/>
              </a:ext>
            </a:extLst>
          </p:cNvPr>
          <p:cNvSpPr/>
          <p:nvPr/>
        </p:nvSpPr>
        <p:spPr>
          <a:xfrm>
            <a:off x="9690840" y="1960964"/>
            <a:ext cx="152401" cy="14856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2" name="TextBox 22">
            <a:extLst>
              <a:ext uri="{FF2B5EF4-FFF2-40B4-BE49-F238E27FC236}">
                <a16:creationId xmlns:a16="http://schemas.microsoft.com/office/drawing/2014/main" id="{A70CBC36-8D03-1B14-8C04-565043B4FAB3}"/>
              </a:ext>
            </a:extLst>
          </p:cNvPr>
          <p:cNvSpPr txBox="1"/>
          <p:nvPr/>
        </p:nvSpPr>
        <p:spPr>
          <a:xfrm>
            <a:off x="9837060" y="2108981"/>
            <a:ext cx="1886511" cy="6687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sk-SK" sz="1100" kern="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ptos" panose="020B0004020202020204" pitchFamily="34" charset="0"/>
              </a:rPr>
              <a:t>nedostatočný management pacientky od identifikácie problému v bežných pracoviskách</a:t>
            </a:r>
            <a:endParaRPr lang="sk-SK" sz="100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6" name="Ovál 25">
            <a:extLst>
              <a:ext uri="{FF2B5EF4-FFF2-40B4-BE49-F238E27FC236}">
                <a16:creationId xmlns:a16="http://schemas.microsoft.com/office/drawing/2014/main" id="{2CE6CD97-AC3D-162C-2722-62B2D74EE7F4}"/>
              </a:ext>
            </a:extLst>
          </p:cNvPr>
          <p:cNvSpPr/>
          <p:nvPr/>
        </p:nvSpPr>
        <p:spPr>
          <a:xfrm>
            <a:off x="7964807" y="5764491"/>
            <a:ext cx="152401" cy="14856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9" name="TextBox 22">
            <a:extLst>
              <a:ext uri="{FF2B5EF4-FFF2-40B4-BE49-F238E27FC236}">
                <a16:creationId xmlns:a16="http://schemas.microsoft.com/office/drawing/2014/main" id="{6B5160CA-6D74-2F6D-80D5-B0EEB8F665BE}"/>
              </a:ext>
            </a:extLst>
          </p:cNvPr>
          <p:cNvSpPr txBox="1"/>
          <p:nvPr/>
        </p:nvSpPr>
        <p:spPr>
          <a:xfrm>
            <a:off x="8123112" y="6155726"/>
            <a:ext cx="2047702" cy="5248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sk-SK" sz="1100" kern="0" dirty="0"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ptos" panose="020B0004020202020204" pitchFamily="34" charset="0"/>
              </a:rPr>
              <a:t>nesystémová evidencia pacientov po vyradení z onkologickej databázy</a:t>
            </a:r>
            <a:endParaRPr lang="sk-SK" sz="100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" name="TextBox 22">
            <a:extLst>
              <a:ext uri="{FF2B5EF4-FFF2-40B4-BE49-F238E27FC236}">
                <a16:creationId xmlns:a16="http://schemas.microsoft.com/office/drawing/2014/main" id="{AB108B9B-BA91-86EB-C890-007488E6025C}"/>
              </a:ext>
            </a:extLst>
          </p:cNvPr>
          <p:cNvSpPr txBox="1"/>
          <p:nvPr/>
        </p:nvSpPr>
        <p:spPr>
          <a:xfrm>
            <a:off x="325492" y="5168793"/>
            <a:ext cx="2298163" cy="5248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sk-SK" sz="1100" kern="0" dirty="0"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ptos" panose="020B0004020202020204" pitchFamily="34" charset="0"/>
              </a:rPr>
              <a:t>absencia základných informácií o úvodných krokoch pri identifikovaní možného problému </a:t>
            </a:r>
            <a:endParaRPr lang="sk-SK" sz="100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1F5248CC-2F26-A35A-7B82-29D736792A9D}"/>
              </a:ext>
            </a:extLst>
          </p:cNvPr>
          <p:cNvSpPr/>
          <p:nvPr/>
        </p:nvSpPr>
        <p:spPr>
          <a:xfrm>
            <a:off x="485819" y="-511579"/>
            <a:ext cx="45719" cy="1675962"/>
          </a:xfrm>
          <a:prstGeom prst="rect">
            <a:avLst/>
          </a:prstGeom>
          <a:solidFill>
            <a:srgbClr val="23C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822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3" grpId="0"/>
      <p:bldP spid="25" grpId="0"/>
      <p:bldP spid="28" grpId="0"/>
      <p:bldP spid="34" grpId="0"/>
      <p:bldP spid="44" grpId="0"/>
      <p:bldP spid="48" grpId="0"/>
      <p:bldP spid="50" grpId="0"/>
      <p:bldP spid="8" grpId="0" animBg="1"/>
      <p:bldP spid="9" grpId="0"/>
      <p:bldP spid="10" grpId="0" animBg="1"/>
      <p:bldP spid="11" grpId="0" animBg="1"/>
      <p:bldP spid="12" grpId="0"/>
      <p:bldP spid="14" grpId="0" animBg="1"/>
      <p:bldP spid="16" grpId="0"/>
      <p:bldP spid="17" grpId="0"/>
      <p:bldP spid="20" grpId="0" animBg="1"/>
      <p:bldP spid="21" grpId="0" animBg="1"/>
      <p:bldP spid="22" grpId="0"/>
      <p:bldP spid="26" grpId="0" animBg="1"/>
      <p:bldP spid="29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511CD9-68A0-43D7-D528-E7811BDEB1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FF6FE04-3D5C-0907-1F56-4BFA13069190}"/>
              </a:ext>
            </a:extLst>
          </p:cNvPr>
          <p:cNvSpPr txBox="1">
            <a:spLocks/>
          </p:cNvSpPr>
          <p:nvPr/>
        </p:nvSpPr>
        <p:spPr>
          <a:xfrm>
            <a:off x="702129" y="269529"/>
            <a:ext cx="10710079" cy="7019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sk-SK" sz="32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Cesta pacientky 2030 – karcinóm prsníka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7BEC305-393B-6D90-E8CD-0119D9749030}"/>
              </a:ext>
            </a:extLst>
          </p:cNvPr>
          <p:cNvSpPr txBox="1">
            <a:spLocks/>
          </p:cNvSpPr>
          <p:nvPr/>
        </p:nvSpPr>
        <p:spPr>
          <a:xfrm>
            <a:off x="779792" y="933110"/>
            <a:ext cx="10710079" cy="3415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k-SK" sz="2400" b="1" dirty="0">
              <a:solidFill>
                <a:srgbClr val="F2692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3C9C445-8F57-AA79-4916-5DD355337550}"/>
              </a:ext>
            </a:extLst>
          </p:cNvPr>
          <p:cNvCxnSpPr>
            <a:cxnSpLocks/>
          </p:cNvCxnSpPr>
          <p:nvPr/>
        </p:nvCxnSpPr>
        <p:spPr>
          <a:xfrm>
            <a:off x="2219433" y="3974150"/>
            <a:ext cx="0" cy="1161186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5D51CC30-B64D-5A52-6AF0-3A0961F2F79C}"/>
              </a:ext>
            </a:extLst>
          </p:cNvPr>
          <p:cNvSpPr txBox="1"/>
          <p:nvPr/>
        </p:nvSpPr>
        <p:spPr>
          <a:xfrm>
            <a:off x="945004" y="4559937"/>
            <a:ext cx="1234356" cy="459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85000"/>
              </a:lnSpc>
            </a:pPr>
            <a:r>
              <a:rPr lang="sk-SK" sz="14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Vzdelávanie/ prevencia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614CF6B-91D8-101A-9F36-783A8481991C}"/>
              </a:ext>
            </a:extLst>
          </p:cNvPr>
          <p:cNvCxnSpPr>
            <a:cxnSpLocks/>
          </p:cNvCxnSpPr>
          <p:nvPr/>
        </p:nvCxnSpPr>
        <p:spPr>
          <a:xfrm>
            <a:off x="3446315" y="1726746"/>
            <a:ext cx="0" cy="1233417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8A3AC26C-82FC-2CCD-6D4D-EB33563661E6}"/>
              </a:ext>
            </a:extLst>
          </p:cNvPr>
          <p:cNvSpPr txBox="1"/>
          <p:nvPr/>
        </p:nvSpPr>
        <p:spPr>
          <a:xfrm>
            <a:off x="3674027" y="1648973"/>
            <a:ext cx="2178555" cy="276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sk-SK" sz="14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Skríning/ včasný záchyt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A590614-D19F-C762-F7A6-118FAD55FABD}"/>
              </a:ext>
            </a:extLst>
          </p:cNvPr>
          <p:cNvCxnSpPr>
            <a:cxnSpLocks/>
          </p:cNvCxnSpPr>
          <p:nvPr/>
        </p:nvCxnSpPr>
        <p:spPr>
          <a:xfrm>
            <a:off x="4534079" y="4654413"/>
            <a:ext cx="0" cy="1290627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6039B589-4175-F3D8-D362-FF81311F87CD}"/>
              </a:ext>
            </a:extLst>
          </p:cNvPr>
          <p:cNvSpPr txBox="1"/>
          <p:nvPr/>
        </p:nvSpPr>
        <p:spPr>
          <a:xfrm>
            <a:off x="3011394" y="5071134"/>
            <a:ext cx="1522685" cy="459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85000"/>
              </a:lnSpc>
            </a:pPr>
            <a:r>
              <a:rPr lang="sk-SK" sz="14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Všeobecný lekár/ včasný záchyt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078D620-A203-C1D8-B42A-AB9EDEDB8BAF}"/>
              </a:ext>
            </a:extLst>
          </p:cNvPr>
          <p:cNvCxnSpPr>
            <a:cxnSpLocks/>
          </p:cNvCxnSpPr>
          <p:nvPr/>
        </p:nvCxnSpPr>
        <p:spPr>
          <a:xfrm>
            <a:off x="6836288" y="4399258"/>
            <a:ext cx="0" cy="1594396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34A0F2D6-6EC7-37AC-435D-A40200D18572}"/>
              </a:ext>
            </a:extLst>
          </p:cNvPr>
          <p:cNvSpPr txBox="1"/>
          <p:nvPr/>
        </p:nvSpPr>
        <p:spPr>
          <a:xfrm>
            <a:off x="5581848" y="5059310"/>
            <a:ext cx="1261731" cy="276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85000"/>
              </a:lnSpc>
            </a:pPr>
            <a:r>
              <a:rPr lang="sk-SK" sz="14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Špecialista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266D4477-692C-A43B-7A0C-AF4BB227E673}"/>
              </a:ext>
            </a:extLst>
          </p:cNvPr>
          <p:cNvCxnSpPr>
            <a:cxnSpLocks/>
          </p:cNvCxnSpPr>
          <p:nvPr/>
        </p:nvCxnSpPr>
        <p:spPr>
          <a:xfrm flipH="1">
            <a:off x="7299244" y="933110"/>
            <a:ext cx="33342" cy="1703954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1ACAAFB5-CC55-287F-7911-29309A7DAB73}"/>
              </a:ext>
            </a:extLst>
          </p:cNvPr>
          <p:cNvSpPr txBox="1"/>
          <p:nvPr/>
        </p:nvSpPr>
        <p:spPr>
          <a:xfrm>
            <a:off x="7686793" y="880043"/>
            <a:ext cx="1616478" cy="4563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sk-SK" sz="14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Diagnostika</a:t>
            </a:r>
          </a:p>
          <a:p>
            <a:pPr>
              <a:lnSpc>
                <a:spcPct val="85000"/>
              </a:lnSpc>
            </a:pPr>
            <a:r>
              <a:rPr lang="sk-SK" sz="14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Patológia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16B632E9-FE80-F778-60E5-7223CF52136C}"/>
              </a:ext>
            </a:extLst>
          </p:cNvPr>
          <p:cNvCxnSpPr>
            <a:cxnSpLocks/>
          </p:cNvCxnSpPr>
          <p:nvPr/>
        </p:nvCxnSpPr>
        <p:spPr>
          <a:xfrm>
            <a:off x="9609348" y="2021857"/>
            <a:ext cx="0" cy="1226019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40E74A6E-B1BB-ADC0-FCF7-0B217350851A}"/>
              </a:ext>
            </a:extLst>
          </p:cNvPr>
          <p:cNvSpPr txBox="1"/>
          <p:nvPr/>
        </p:nvSpPr>
        <p:spPr>
          <a:xfrm>
            <a:off x="9912370" y="2020607"/>
            <a:ext cx="1711438" cy="276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sk-SK" sz="14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Liečba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4AEDB924-DD94-4F09-D823-77BCBCF5FD24}"/>
              </a:ext>
            </a:extLst>
          </p:cNvPr>
          <p:cNvCxnSpPr>
            <a:cxnSpLocks/>
          </p:cNvCxnSpPr>
          <p:nvPr/>
        </p:nvCxnSpPr>
        <p:spPr>
          <a:xfrm>
            <a:off x="7881567" y="4678141"/>
            <a:ext cx="0" cy="1894109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E514A588-BD4C-9A40-1AA2-0E69250666D8}"/>
              </a:ext>
            </a:extLst>
          </p:cNvPr>
          <p:cNvSpPr txBox="1"/>
          <p:nvPr/>
        </p:nvSpPr>
        <p:spPr>
          <a:xfrm>
            <a:off x="8177897" y="5633961"/>
            <a:ext cx="2093094" cy="459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sk-SK" sz="14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Následná starostlivosť/Paliatíva</a:t>
            </a:r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FC66AB8F-4A51-44EF-5E45-8EC12FA7F3A7}"/>
              </a:ext>
            </a:extLst>
          </p:cNvPr>
          <p:cNvSpPr/>
          <p:nvPr/>
        </p:nvSpPr>
        <p:spPr>
          <a:xfrm>
            <a:off x="828730" y="4627890"/>
            <a:ext cx="152401" cy="148565"/>
          </a:xfrm>
          <a:prstGeom prst="ellipse">
            <a:avLst/>
          </a:prstGeom>
          <a:solidFill>
            <a:srgbClr val="23C0D7"/>
          </a:solidFill>
          <a:ln>
            <a:solidFill>
              <a:srgbClr val="23C0D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TextBox 22">
            <a:extLst>
              <a:ext uri="{FF2B5EF4-FFF2-40B4-BE49-F238E27FC236}">
                <a16:creationId xmlns:a16="http://schemas.microsoft.com/office/drawing/2014/main" id="{2450D07F-5E82-F51C-C3C9-D12D074CB184}"/>
              </a:ext>
            </a:extLst>
          </p:cNvPr>
          <p:cNvSpPr txBox="1"/>
          <p:nvPr/>
        </p:nvSpPr>
        <p:spPr>
          <a:xfrm>
            <a:off x="3682636" y="1864126"/>
            <a:ext cx="3061138" cy="721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sk-SK" sz="12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Zvýšenie dostupnosti siete autorizovaných skríningových centier a zabezpečenie ich kvality</a:t>
            </a:r>
          </a:p>
          <a:p>
            <a:pPr>
              <a:lnSpc>
                <a:spcPct val="85000"/>
              </a:lnSpc>
            </a:pPr>
            <a:r>
              <a:rPr lang="sk-SK" sz="12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Rozšírenie vekovej hranice</a:t>
            </a:r>
          </a:p>
        </p:txBody>
      </p:sp>
      <p:sp>
        <p:nvSpPr>
          <p:cNvPr id="10" name="Ovál 9">
            <a:extLst>
              <a:ext uri="{FF2B5EF4-FFF2-40B4-BE49-F238E27FC236}">
                <a16:creationId xmlns:a16="http://schemas.microsoft.com/office/drawing/2014/main" id="{808316A3-0AC9-A718-BF96-657D9F40EBAF}"/>
              </a:ext>
            </a:extLst>
          </p:cNvPr>
          <p:cNvSpPr/>
          <p:nvPr/>
        </p:nvSpPr>
        <p:spPr>
          <a:xfrm>
            <a:off x="3539586" y="1691388"/>
            <a:ext cx="152401" cy="148565"/>
          </a:xfrm>
          <a:prstGeom prst="ellipse">
            <a:avLst/>
          </a:prstGeom>
          <a:solidFill>
            <a:srgbClr val="23C0D7"/>
          </a:solidFill>
          <a:ln>
            <a:solidFill>
              <a:srgbClr val="23C0D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Ovál 10">
            <a:extLst>
              <a:ext uri="{FF2B5EF4-FFF2-40B4-BE49-F238E27FC236}">
                <a16:creationId xmlns:a16="http://schemas.microsoft.com/office/drawing/2014/main" id="{C1954E13-CE07-7D0A-85AC-18339ECC0034}"/>
              </a:ext>
            </a:extLst>
          </p:cNvPr>
          <p:cNvSpPr/>
          <p:nvPr/>
        </p:nvSpPr>
        <p:spPr>
          <a:xfrm>
            <a:off x="2871990" y="5128087"/>
            <a:ext cx="152401" cy="148565"/>
          </a:xfrm>
          <a:prstGeom prst="ellipse">
            <a:avLst/>
          </a:prstGeom>
          <a:solidFill>
            <a:srgbClr val="23C0D7"/>
          </a:solidFill>
          <a:ln>
            <a:solidFill>
              <a:srgbClr val="23C0D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2" name="TextBox 22">
            <a:extLst>
              <a:ext uri="{FF2B5EF4-FFF2-40B4-BE49-F238E27FC236}">
                <a16:creationId xmlns:a16="http://schemas.microsoft.com/office/drawing/2014/main" id="{7A0D194F-14C1-D826-8EA7-6A322C6C3795}"/>
              </a:ext>
            </a:extLst>
          </p:cNvPr>
          <p:cNvSpPr txBox="1"/>
          <p:nvPr/>
        </p:nvSpPr>
        <p:spPr>
          <a:xfrm>
            <a:off x="2834311" y="5527475"/>
            <a:ext cx="1679431" cy="11919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85000"/>
              </a:lnSpc>
            </a:pPr>
            <a:r>
              <a:rPr lang="sk-SK" sz="12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Pri prvých podozreniach zabezpečiť včasný prístup do siete autorizovaných skríningových centier a garantovať ich kvalitu</a:t>
            </a:r>
          </a:p>
        </p:txBody>
      </p:sp>
      <p:sp>
        <p:nvSpPr>
          <p:cNvPr id="14" name="Ovál 13">
            <a:extLst>
              <a:ext uri="{FF2B5EF4-FFF2-40B4-BE49-F238E27FC236}">
                <a16:creationId xmlns:a16="http://schemas.microsoft.com/office/drawing/2014/main" id="{2F599B70-3C01-4EC7-0FBA-2BC1936B2A4F}"/>
              </a:ext>
            </a:extLst>
          </p:cNvPr>
          <p:cNvSpPr/>
          <p:nvPr/>
        </p:nvSpPr>
        <p:spPr>
          <a:xfrm>
            <a:off x="5645899" y="5085907"/>
            <a:ext cx="152401" cy="148565"/>
          </a:xfrm>
          <a:prstGeom prst="ellipse">
            <a:avLst/>
          </a:prstGeom>
          <a:solidFill>
            <a:srgbClr val="23C0D7"/>
          </a:solidFill>
          <a:ln>
            <a:solidFill>
              <a:srgbClr val="23C0D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6" name="TextBox 22">
            <a:extLst>
              <a:ext uri="{FF2B5EF4-FFF2-40B4-BE49-F238E27FC236}">
                <a16:creationId xmlns:a16="http://schemas.microsoft.com/office/drawing/2014/main" id="{2137774D-E069-F614-563C-81373C6ED8C0}"/>
              </a:ext>
            </a:extLst>
          </p:cNvPr>
          <p:cNvSpPr txBox="1"/>
          <p:nvPr/>
        </p:nvSpPr>
        <p:spPr>
          <a:xfrm>
            <a:off x="4513742" y="5312576"/>
            <a:ext cx="2373860" cy="15058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85000"/>
              </a:lnSpc>
            </a:pPr>
            <a:r>
              <a:rPr lang="sk-SK" sz="12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Definovaná sieť onkologických centier (CC) s multidisciplinárnymi tímami (MDT) – 90 % pacientov s pozitívnou biopsiou je automaticky zaradených do onkologického centra s MDT, so zabezpečením možnosti stanovenia </a:t>
            </a:r>
            <a:r>
              <a:rPr lang="sk-SK" sz="1200" dirty="0" err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genomického</a:t>
            </a:r>
            <a:r>
              <a:rPr lang="sk-SK" sz="12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rizika.</a:t>
            </a:r>
          </a:p>
        </p:txBody>
      </p:sp>
      <p:sp>
        <p:nvSpPr>
          <p:cNvPr id="17" name="TextBox 22">
            <a:extLst>
              <a:ext uri="{FF2B5EF4-FFF2-40B4-BE49-F238E27FC236}">
                <a16:creationId xmlns:a16="http://schemas.microsoft.com/office/drawing/2014/main" id="{64797259-D73F-7A43-72F4-097CF8C29B75}"/>
              </a:ext>
            </a:extLst>
          </p:cNvPr>
          <p:cNvSpPr txBox="1"/>
          <p:nvPr/>
        </p:nvSpPr>
        <p:spPr>
          <a:xfrm>
            <a:off x="7688692" y="1276234"/>
            <a:ext cx="3035742" cy="721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sk-SK" sz="12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Multidisciplinárne tímy, presne definovaná centrá, medzinárodne štandardizované medicínske postupy, prepojená spolupráca všetkých onkologických centier</a:t>
            </a:r>
          </a:p>
        </p:txBody>
      </p:sp>
      <p:sp>
        <p:nvSpPr>
          <p:cNvPr id="20" name="Ovál 19">
            <a:extLst>
              <a:ext uri="{FF2B5EF4-FFF2-40B4-BE49-F238E27FC236}">
                <a16:creationId xmlns:a16="http://schemas.microsoft.com/office/drawing/2014/main" id="{0801CF96-B30B-BA8A-BDDA-0BB0B1516298}"/>
              </a:ext>
            </a:extLst>
          </p:cNvPr>
          <p:cNvSpPr/>
          <p:nvPr/>
        </p:nvSpPr>
        <p:spPr>
          <a:xfrm>
            <a:off x="7494468" y="933110"/>
            <a:ext cx="152401" cy="148565"/>
          </a:xfrm>
          <a:prstGeom prst="ellipse">
            <a:avLst/>
          </a:prstGeom>
          <a:solidFill>
            <a:srgbClr val="23C0D7"/>
          </a:solidFill>
          <a:ln>
            <a:solidFill>
              <a:srgbClr val="23C0D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1" name="Ovál 20">
            <a:extLst>
              <a:ext uri="{FF2B5EF4-FFF2-40B4-BE49-F238E27FC236}">
                <a16:creationId xmlns:a16="http://schemas.microsoft.com/office/drawing/2014/main" id="{2D434F5B-A478-046E-603F-209955F3B851}"/>
              </a:ext>
            </a:extLst>
          </p:cNvPr>
          <p:cNvSpPr/>
          <p:nvPr/>
        </p:nvSpPr>
        <p:spPr>
          <a:xfrm>
            <a:off x="9737639" y="2060014"/>
            <a:ext cx="152401" cy="148565"/>
          </a:xfrm>
          <a:prstGeom prst="ellipse">
            <a:avLst/>
          </a:prstGeom>
          <a:solidFill>
            <a:srgbClr val="23C0D7"/>
          </a:solidFill>
          <a:ln>
            <a:solidFill>
              <a:srgbClr val="23C0D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2" name="TextBox 22">
            <a:extLst>
              <a:ext uri="{FF2B5EF4-FFF2-40B4-BE49-F238E27FC236}">
                <a16:creationId xmlns:a16="http://schemas.microsoft.com/office/drawing/2014/main" id="{36102879-2A95-F669-6BD9-2C26AE32FBD0}"/>
              </a:ext>
            </a:extLst>
          </p:cNvPr>
          <p:cNvSpPr txBox="1"/>
          <p:nvPr/>
        </p:nvSpPr>
        <p:spPr>
          <a:xfrm>
            <a:off x="9903821" y="2208579"/>
            <a:ext cx="1886511" cy="721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sk-SK" sz="10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D</a:t>
            </a:r>
            <a:r>
              <a:rPr lang="sk-SK" sz="12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ostupnosť inovatívnej liečby – zabezpečenie porovnateľnej úrovne s okolitými krajinami</a:t>
            </a:r>
          </a:p>
        </p:txBody>
      </p:sp>
      <p:sp>
        <p:nvSpPr>
          <p:cNvPr id="26" name="Ovál 25">
            <a:extLst>
              <a:ext uri="{FF2B5EF4-FFF2-40B4-BE49-F238E27FC236}">
                <a16:creationId xmlns:a16="http://schemas.microsoft.com/office/drawing/2014/main" id="{9CD8364C-E21C-679B-7E75-101F9D49A9D3}"/>
              </a:ext>
            </a:extLst>
          </p:cNvPr>
          <p:cNvSpPr/>
          <p:nvPr/>
        </p:nvSpPr>
        <p:spPr>
          <a:xfrm>
            <a:off x="7989641" y="5705341"/>
            <a:ext cx="152401" cy="148565"/>
          </a:xfrm>
          <a:prstGeom prst="ellipse">
            <a:avLst/>
          </a:prstGeom>
          <a:solidFill>
            <a:srgbClr val="23C0D7"/>
          </a:solidFill>
          <a:ln>
            <a:solidFill>
              <a:srgbClr val="23C0D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9" name="TextBox 22">
            <a:extLst>
              <a:ext uri="{FF2B5EF4-FFF2-40B4-BE49-F238E27FC236}">
                <a16:creationId xmlns:a16="http://schemas.microsoft.com/office/drawing/2014/main" id="{51768718-E41F-1D5F-A01C-DCD7290156F7}"/>
              </a:ext>
            </a:extLst>
          </p:cNvPr>
          <p:cNvSpPr txBox="1"/>
          <p:nvPr/>
        </p:nvSpPr>
        <p:spPr>
          <a:xfrm>
            <a:off x="8196185" y="6065506"/>
            <a:ext cx="2680347" cy="721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sk-SK" sz="12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Zvýšenie dostupnosti a kvality paliatívnych lôžok – rozšírenie o psychologickú, multidisciplinárnu a sociálnu pomoc a podporu</a:t>
            </a:r>
          </a:p>
        </p:txBody>
      </p:sp>
      <p:sp>
        <p:nvSpPr>
          <p:cNvPr id="2" name="TextBox 22">
            <a:extLst>
              <a:ext uri="{FF2B5EF4-FFF2-40B4-BE49-F238E27FC236}">
                <a16:creationId xmlns:a16="http://schemas.microsoft.com/office/drawing/2014/main" id="{2BF856C9-DC08-97B7-875F-F781CB3585F7}"/>
              </a:ext>
            </a:extLst>
          </p:cNvPr>
          <p:cNvSpPr txBox="1"/>
          <p:nvPr/>
        </p:nvSpPr>
        <p:spPr>
          <a:xfrm>
            <a:off x="-52911" y="5028168"/>
            <a:ext cx="2298163" cy="11919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85000"/>
              </a:lnSpc>
            </a:pPr>
            <a:r>
              <a:rPr lang="sk-SK" sz="12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Informačná osveta u mladších ročníkov – zvýšenie povedomia všetkých žien na Slovensku o rizikových faktoroch a termínoch skríningov.</a:t>
            </a:r>
          </a:p>
          <a:p>
            <a:pPr algn="r">
              <a:lnSpc>
                <a:spcPct val="85000"/>
              </a:lnSpc>
            </a:pPr>
            <a:r>
              <a:rPr lang="sk-SK" sz="12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Zvýšenie účasti žien na mamografickom skríningu.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F2FFAFA-F24A-B3E3-D488-E023F4CCC6F5}"/>
              </a:ext>
            </a:extLst>
          </p:cNvPr>
          <p:cNvSpPr/>
          <p:nvPr/>
        </p:nvSpPr>
        <p:spPr>
          <a:xfrm>
            <a:off x="476675" y="-837981"/>
            <a:ext cx="45719" cy="1675962"/>
          </a:xfrm>
          <a:prstGeom prst="rect">
            <a:avLst/>
          </a:prstGeom>
          <a:solidFill>
            <a:srgbClr val="23C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631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50" grpId="0"/>
      <p:bldP spid="21" grpId="0" animBg="1"/>
      <p:bldP spid="22" grpId="0"/>
      <p:bldP spid="26" grpId="0" animBg="1"/>
      <p:bldP spid="29" grpId="0"/>
    </p:bld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xtové">
  <a:themeElements>
    <a:clrScheme name="VAIA paleta farieb">
      <a:dk1>
        <a:srgbClr val="000000"/>
      </a:dk1>
      <a:lt1>
        <a:srgbClr val="FFFFFF"/>
      </a:lt1>
      <a:dk2>
        <a:srgbClr val="00C5DB"/>
      </a:dk2>
      <a:lt2>
        <a:srgbClr val="1E22AA"/>
      </a:lt2>
      <a:accent1>
        <a:srgbClr val="E10600"/>
      </a:accent1>
      <a:accent2>
        <a:srgbClr val="FF6900"/>
      </a:accent2>
      <a:accent3>
        <a:srgbClr val="4A53B8"/>
      </a:accent3>
      <a:accent4>
        <a:srgbClr val="6FDCE8"/>
      </a:accent4>
      <a:accent5>
        <a:srgbClr val="E04943"/>
      </a:accent5>
      <a:accent6>
        <a:srgbClr val="FF974D"/>
      </a:accent6>
      <a:hlink>
        <a:srgbClr val="293B97"/>
      </a:hlink>
      <a:folHlink>
        <a:srgbClr val="00C5D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ia-prezentacia-v2" id="{E5FA6070-2E9D-4496-A156-F492CA859579}" vid="{296C03DC-F49E-40D4-BC91-D17A7D91D1E8}"/>
    </a:ext>
  </a:extLst>
</a:theme>
</file>

<file path=ppt/theme/theme3.xml><?xml version="1.0" encoding="utf-8"?>
<a:theme xmlns:a="http://schemas.openxmlformats.org/drawingml/2006/main" name="2_Textové">
  <a:themeElements>
    <a:clrScheme name="VAIA paleta farieb">
      <a:dk1>
        <a:srgbClr val="000000"/>
      </a:dk1>
      <a:lt1>
        <a:srgbClr val="FFFFFF"/>
      </a:lt1>
      <a:dk2>
        <a:srgbClr val="00C5DB"/>
      </a:dk2>
      <a:lt2>
        <a:srgbClr val="1E22AA"/>
      </a:lt2>
      <a:accent1>
        <a:srgbClr val="E10600"/>
      </a:accent1>
      <a:accent2>
        <a:srgbClr val="FF6900"/>
      </a:accent2>
      <a:accent3>
        <a:srgbClr val="4A53B8"/>
      </a:accent3>
      <a:accent4>
        <a:srgbClr val="6FDCE8"/>
      </a:accent4>
      <a:accent5>
        <a:srgbClr val="E04943"/>
      </a:accent5>
      <a:accent6>
        <a:srgbClr val="FF974D"/>
      </a:accent6>
      <a:hlink>
        <a:srgbClr val="293B97"/>
      </a:hlink>
      <a:folHlink>
        <a:srgbClr val="00C5D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ia-prezentacia-v2" id="{E5FA6070-2E9D-4496-A156-F492CA859579}" vid="{296C03DC-F49E-40D4-BC91-D17A7D91D1E8}"/>
    </a:ext>
  </a:extLst>
</a:theme>
</file>

<file path=ppt/theme/theme4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cc5c8e5f-d5cf-48c3-9b5f-7b6134728260" xsi:nil="true"/>
    <TaxCatchAll xmlns="421375f5-370a-4650-8fe9-f6faac8af305" xsi:nil="true"/>
    <lcf76f155ced4ddcb4097134ff3c332f xmlns="cc5c8e5f-d5cf-48c3-9b5f-7b6134728260">
      <Terms xmlns="http://schemas.microsoft.com/office/infopath/2007/PartnerControls"/>
    </lcf76f155ced4ddcb4097134ff3c332f>
    <priority xmlns="cc5c8e5f-d5cf-48c3-9b5f-7b6134728260" xsi:nil="true"/>
    <najdolezitejsiefotky xmlns="cc5c8e5f-d5cf-48c3-9b5f-7b6134728260">false</najdolezitejsiefotky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4E935AE76EEF24AA10FB5D99CAF32AC" ma:contentTypeVersion="23" ma:contentTypeDescription="Umožňuje vytvoriť nový dokument." ma:contentTypeScope="" ma:versionID="bf05429bca1bfab458e07d3ff529a2c3">
  <xsd:schema xmlns:xsd="http://www.w3.org/2001/XMLSchema" xmlns:xs="http://www.w3.org/2001/XMLSchema" xmlns:p="http://schemas.microsoft.com/office/2006/metadata/properties" xmlns:ns2="cc5c8e5f-d5cf-48c3-9b5f-7b6134728260" xmlns:ns3="421375f5-370a-4650-8fe9-f6faac8af305" targetNamespace="http://schemas.microsoft.com/office/2006/metadata/properties" ma:root="true" ma:fieldsID="1d01e7b6a1f56ffdefd6da54d7e9d504" ns2:_="" ns3:_="">
    <xsd:import namespace="cc5c8e5f-d5cf-48c3-9b5f-7b6134728260"/>
    <xsd:import namespace="421375f5-370a-4650-8fe9-f6faac8af30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_Flow_SignoffStatu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priority" minOccurs="0"/>
                <xsd:element ref="ns2:najdolezitejsiefotk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5c8e5f-d5cf-48c3-9b5f-7b613472826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Značky obrázka" ma:readOnly="false" ma:fieldId="{5cf76f15-5ced-4ddc-b409-7134ff3c332f}" ma:taxonomyMulti="true" ma:sspId="53470ff6-1c61-4f9e-8c6f-d6853ea7288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_Flow_SignoffStatus" ma:index="23" nillable="true" ma:displayName="Sign-off status" ma:internalName="Sign_x002d_off_x0020_status">
      <xsd:simpleType>
        <xsd:restriction base="dms:Text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priority" ma:index="27" nillable="true" ma:displayName="priority" ma:format="Dropdown" ma:internalName="priority">
      <xsd:simpleType>
        <xsd:restriction base="dms:Choice">
          <xsd:enumeration value="Urcite zahrnut"/>
          <xsd:enumeration value="odporucam"/>
        </xsd:restriction>
      </xsd:simpleType>
    </xsd:element>
    <xsd:element name="najdolezitejsiefotky" ma:index="28" nillable="true" ma:displayName="najdolezitejsie fotky" ma:default="0" ma:description="vybrane najdolezitejsie momenty vaia" ma:format="Dropdown" ma:internalName="najdolezitejsiefotky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1375f5-370a-4650-8fe9-f6faac8af305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Zdieľa sa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Zdieľané s podrobnosťa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3f71b4cb-9b21-4841-b525-444442b2f5e8}" ma:internalName="TaxCatchAll" ma:showField="CatchAllData" ma:web="421375f5-370a-4650-8fe9-f6faac8af30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6363312-125B-4E4D-9708-ECBF58B29572}">
  <ds:schemaRefs>
    <ds:schemaRef ds:uri="cc5c8e5f-d5cf-48c3-9b5f-7b6134728260"/>
    <ds:schemaRef ds:uri="http://purl.org/dc/dcmitype/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421375f5-370a-4650-8fe9-f6faac8af305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051873EA-7AD1-4E41-8681-4A08B8DCE71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5F8D831-334E-4821-992A-F35C30E07F1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c5c8e5f-d5cf-48c3-9b5f-7b6134728260"/>
    <ds:schemaRef ds:uri="421375f5-370a-4650-8fe9-f6faac8af30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83012</TotalTime>
  <Words>1482</Words>
  <Application>Microsoft Office PowerPoint</Application>
  <PresentationFormat>Širokouhlá</PresentationFormat>
  <Paragraphs>243</Paragraphs>
  <Slides>23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3</vt:i4>
      </vt:variant>
      <vt:variant>
        <vt:lpstr>Nadpisy snímok</vt:lpstr>
      </vt:variant>
      <vt:variant>
        <vt:i4>23</vt:i4>
      </vt:variant>
    </vt:vector>
  </HeadingPairs>
  <TitlesOfParts>
    <vt:vector size="32" baseType="lpstr">
      <vt:lpstr>Aptos</vt:lpstr>
      <vt:lpstr>Aptos Display</vt:lpstr>
      <vt:lpstr>Arial</vt:lpstr>
      <vt:lpstr>Calibri</vt:lpstr>
      <vt:lpstr>Source Sans Pro</vt:lpstr>
      <vt:lpstr>Wingdings</vt:lpstr>
      <vt:lpstr>Motív Office</vt:lpstr>
      <vt:lpstr>1_Textové</vt:lpstr>
      <vt:lpstr>2_Textové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Zappe Petra</dc:creator>
  <cp:lastModifiedBy>Dömösová Katarína</cp:lastModifiedBy>
  <cp:revision>47</cp:revision>
  <cp:lastPrinted>2024-04-22T13:40:33Z</cp:lastPrinted>
  <dcterms:created xsi:type="dcterms:W3CDTF">2024-01-26T09:09:59Z</dcterms:created>
  <dcterms:modified xsi:type="dcterms:W3CDTF">2025-06-25T11:54:11Z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0x01010084E935AE76EEF24AA10FB5D99CAF32AC</vt:lpwstr>
  </property>
</Properties>
</file>