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90" r:id="rId5"/>
    <p:sldMasterId id="2147483694" r:id="rId6"/>
    <p:sldMasterId id="2147483703" r:id="rId7"/>
  </p:sldMasterIdLst>
  <p:notesMasterIdLst>
    <p:notesMasterId r:id="rId18"/>
  </p:notesMasterIdLst>
  <p:handoutMasterIdLst>
    <p:handoutMasterId r:id="rId19"/>
  </p:handoutMasterIdLst>
  <p:sldIdLst>
    <p:sldId id="256" r:id="rId8"/>
    <p:sldId id="436" r:id="rId9"/>
    <p:sldId id="438" r:id="rId10"/>
    <p:sldId id="439" r:id="rId11"/>
    <p:sldId id="440" r:id="rId12"/>
    <p:sldId id="441" r:id="rId13"/>
    <p:sldId id="442" r:id="rId14"/>
    <p:sldId id="443" r:id="rId15"/>
    <p:sldId id="444" r:id="rId16"/>
    <p:sldId id="437" r:id="rId17"/>
  </p:sldIdLst>
  <p:sldSz cx="12192000" cy="6858000"/>
  <p:notesSz cx="7010400" cy="9296400"/>
  <p:embeddedFontLst>
    <p:embeddedFont>
      <p:font typeface="Aptos Narrow" panose="020B0004020202020204" pitchFamily="34" charset="0"/>
      <p:regular r:id="rId20"/>
      <p:bold r:id="rId21"/>
      <p:italic r:id="rId22"/>
      <p:boldItalic r:id="rId23"/>
    </p:embeddedFont>
    <p:embeddedFont>
      <p:font typeface="Gill Sans MT" panose="020B0502020104020203" pitchFamily="34" charset="0"/>
      <p:regular r:id="rId24"/>
      <p:bold r:id="rId25"/>
      <p:italic r:id="rId26"/>
      <p:boldItalic r:id="rId27"/>
    </p:embeddedFont>
    <p:embeddedFont>
      <p:font typeface="Source Sans Pro" panose="020B0503030403020204" pitchFamily="34" charset="0"/>
      <p:regular r:id="rId28"/>
      <p:bold r:id="rId29"/>
      <p:italic r:id="rId30"/>
      <p:boldItalic r:id="rId31"/>
    </p:embeddedFont>
  </p:embeddedFontLst>
  <p:custDataLst>
    <p:tags r:id="rId32"/>
  </p:custDataLst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93EA786-7D7E-D31D-2E11-5252EA6C127C}" name="Procházka Martin" initials="PM" userId="S::martin.prochazka@vlada.gov.sk::b3966125-bb7d-4bc8-94e0-97141c15a55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5DB"/>
    <a:srgbClr val="1E22AA"/>
    <a:srgbClr val="F47B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7D3A39-BDEA-43FE-9B71-F433BEBD8E6B}" v="63" dt="2025-05-20T08:55:36.1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82494" autoAdjust="0"/>
  </p:normalViewPr>
  <p:slideViewPr>
    <p:cSldViewPr snapToGrid="0">
      <p:cViewPr>
        <p:scale>
          <a:sx n="70" d="100"/>
          <a:sy n="70" d="100"/>
        </p:scale>
        <p:origin x="2166" y="5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font" Target="fonts/font5.fntdata"/><Relationship Id="rId32" Type="http://schemas.openxmlformats.org/officeDocument/2006/relationships/tags" Target="tags/tag1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>
            <a:extLst>
              <a:ext uri="{FF2B5EF4-FFF2-40B4-BE49-F238E27FC236}">
                <a16:creationId xmlns:a16="http://schemas.microsoft.com/office/drawing/2014/main" id="{542F2EE4-043B-F8E4-B90B-6E25F9EEF9F4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1" y="0"/>
            <a:ext cx="3037840" cy="466438"/>
          </a:xfrm>
          <a:prstGeom prst="rect">
            <a:avLst/>
          </a:prstGeom>
          <a:noFill/>
          <a:ln>
            <a:noFill/>
          </a:ln>
        </p:spPr>
        <p:txBody>
          <a:bodyPr vert="horz" wrap="square" lIns="89421" tIns="44710" rIns="89421" bIns="44710" anchor="t" anchorCtr="0" compatLnSpc="1">
            <a:noAutofit/>
          </a:bodyPr>
          <a:lstStyle/>
          <a:p>
            <a:pPr defTabSz="89421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1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C63362B2-1DB7-9F06-94BA-3AC8502DC11E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970933" y="0"/>
            <a:ext cx="3037840" cy="466438"/>
          </a:xfrm>
          <a:prstGeom prst="rect">
            <a:avLst/>
          </a:prstGeom>
          <a:noFill/>
          <a:ln>
            <a:noFill/>
          </a:ln>
        </p:spPr>
        <p:txBody>
          <a:bodyPr vert="horz" wrap="square" lIns="89421" tIns="44710" rIns="89421" bIns="44710" anchor="t" anchorCtr="0" compatLnSpc="1">
            <a:noAutofit/>
          </a:bodyPr>
          <a:lstStyle/>
          <a:p>
            <a:pPr algn="r" defTabSz="89421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D94ADF8-9716-4A89-B1EF-D3CC1F51B976}" type="datetime1">
              <a:rPr lang="sk-SK" sz="1100">
                <a:solidFill>
                  <a:srgbClr val="000000"/>
                </a:solidFill>
                <a:latin typeface="Calibri"/>
              </a:rPr>
              <a:pPr algn="r" defTabSz="89421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20. 5. 2025</a:t>
            </a:fld>
            <a:endParaRPr lang="sk-SK" sz="11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E9301B8A-CDD4-EF37-E7BB-FDFC30ADA69F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1" y="8829963"/>
            <a:ext cx="3037840" cy="466438"/>
          </a:xfrm>
          <a:prstGeom prst="rect">
            <a:avLst/>
          </a:prstGeom>
          <a:noFill/>
          <a:ln>
            <a:noFill/>
          </a:ln>
        </p:spPr>
        <p:txBody>
          <a:bodyPr vert="horz" wrap="square" lIns="89421" tIns="44710" rIns="89421" bIns="44710" anchor="b" anchorCtr="0" compatLnSpc="1">
            <a:noAutofit/>
          </a:bodyPr>
          <a:lstStyle/>
          <a:p>
            <a:pPr defTabSz="89421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1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02EE08F9-F95E-DA39-E3BF-756B111449BD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970933" y="8829963"/>
            <a:ext cx="3037840" cy="466438"/>
          </a:xfrm>
          <a:prstGeom prst="rect">
            <a:avLst/>
          </a:prstGeom>
          <a:noFill/>
          <a:ln>
            <a:noFill/>
          </a:ln>
        </p:spPr>
        <p:txBody>
          <a:bodyPr vert="horz" wrap="square" lIns="89421" tIns="44710" rIns="89421" bIns="44710" anchor="b" anchorCtr="0" compatLnSpc="1">
            <a:noAutofit/>
          </a:bodyPr>
          <a:lstStyle/>
          <a:p>
            <a:pPr algn="r" defTabSz="89421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E55229E-81B4-4FFA-945A-6FD444F9C837}" type="slidenum">
              <a:pPr algn="r" defTabSz="89421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sk-SK" sz="110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3453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4"/>
          </a:xfrm>
          <a:prstGeom prst="rect">
            <a:avLst/>
          </a:prstGeom>
        </p:spPr>
        <p:txBody>
          <a:bodyPr vert="horz" lIns="89421" tIns="44710" rIns="89421" bIns="44710" rtlCol="0"/>
          <a:lstStyle>
            <a:lvl1pPr algn="l">
              <a:defRPr sz="11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89421" tIns="44710" rIns="89421" bIns="44710" rtlCol="0"/>
          <a:lstStyle>
            <a:lvl1pPr algn="r">
              <a:defRPr sz="1100"/>
            </a:lvl1pPr>
          </a:lstStyle>
          <a:p>
            <a:fld id="{40F453FF-663A-423C-BA76-06B39523E2AD}" type="datetimeFigureOut">
              <a:rPr lang="sk-SK" smtClean="0"/>
              <a:t>20. 5. 2025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0463"/>
            <a:ext cx="5581650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421" tIns="44710" rIns="89421" bIns="4471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89421" tIns="44710" rIns="89421" bIns="4471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6434"/>
          </a:xfrm>
          <a:prstGeom prst="rect">
            <a:avLst/>
          </a:prstGeom>
        </p:spPr>
        <p:txBody>
          <a:bodyPr vert="horz" lIns="89421" tIns="44710" rIns="89421" bIns="44710" rtlCol="0" anchor="b"/>
          <a:lstStyle>
            <a:lvl1pPr algn="l">
              <a:defRPr sz="11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6434"/>
          </a:xfrm>
          <a:prstGeom prst="rect">
            <a:avLst/>
          </a:prstGeom>
        </p:spPr>
        <p:txBody>
          <a:bodyPr vert="horz" lIns="89421" tIns="44710" rIns="89421" bIns="44710" rtlCol="0" anchor="b"/>
          <a:lstStyle>
            <a:lvl1pPr algn="r">
              <a:defRPr sz="1100"/>
            </a:lvl1pPr>
          </a:lstStyle>
          <a:p>
            <a:fld id="{81884F19-69EB-427E-877D-6EB3BD72555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26009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1100" dirty="0">
              <a:latin typeface="Calibri" panose="020F0502020204030204" pitchFamily="34" charset="0"/>
              <a:ea typeface="Calibri" panose="020F0502020204030204" pitchFamily="34" charset="0"/>
              <a:sym typeface="Wingdings" pitchFamily="2" charset="2"/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84F19-69EB-427E-877D-6EB3BD725558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09743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k-SK" sz="1100" dirty="0"/>
              <a:t>Všetky dáta sú za apríl 2025, ak vyslovene neuvádzam inak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k-SK" sz="1100" dirty="0"/>
              <a:t>Všade budem hovoriť o výzvach z Komponentu 9 – veda, výskum a inovácie a I2 Komponentu 10 - Diaspóra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84F19-69EB-427E-877D-6EB3BD725558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63064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k-SK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	Otvorená</a:t>
            </a:r>
          </a:p>
          <a:p>
            <a:pPr marL="800100" lvl="1" indent="-342900">
              <a:buFont typeface="Arial" panose="020B0604020202020204" pitchFamily="34" charset="0"/>
              <a:buAutoNum type="arabicPeriod"/>
            </a:pP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Podpora prípravy projektov v Horizonte Európa </a:t>
            </a:r>
            <a:r>
              <a:rPr lang="sk-SK" sz="1600" dirty="0"/>
              <a:t> </a:t>
            </a:r>
          </a:p>
          <a:p>
            <a:pPr marL="800100" lvl="1" indent="-342900">
              <a:buFont typeface="Arial" panose="020B0604020202020204" pitchFamily="34" charset="0"/>
              <a:buAutoNum type="arabicPeriod"/>
            </a:pP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Preklenovacie ERC granty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sk-SK" sz="1600" dirty="0"/>
              <a:t> </a:t>
            </a:r>
          </a:p>
          <a:p>
            <a:pPr marL="800100" lvl="1" indent="-342900">
              <a:buFont typeface="Arial" panose="020B0604020202020204" pitchFamily="34" charset="0"/>
              <a:buAutoNum type="arabicPeriod"/>
            </a:pPr>
            <a:endParaRPr lang="sk-SK" sz="1600" dirty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sk-SK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	</a:t>
            </a:r>
            <a:r>
              <a:rPr lang="sk-SK" sz="1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Uzatvorená</a:t>
            </a:r>
            <a:endParaRPr lang="sk-SK" sz="16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AutoNum type="arabicPeriod"/>
            </a:pPr>
            <a:r>
              <a:rPr lang="sk-SK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Inovačný </a:t>
            </a:r>
            <a:r>
              <a:rPr lang="sk-SK" sz="1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voucher</a:t>
            </a:r>
            <a:endParaRPr lang="sk-SK" sz="16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AutoNum type="arabicPeriod"/>
            </a:pPr>
            <a:r>
              <a:rPr lang="sk-SK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Digitálny </a:t>
            </a:r>
            <a:r>
              <a:rPr lang="sk-SK" sz="1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voucher</a:t>
            </a:r>
            <a:endParaRPr lang="sk-SK" sz="16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sk-SK" sz="1600" dirty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k-SK" sz="1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	</a:t>
            </a:r>
            <a:r>
              <a:rPr lang="sk-SK" sz="16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Uzatvorená+podpis</a:t>
            </a:r>
            <a:r>
              <a:rPr lang="sk-SK" sz="1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zmlúv</a:t>
            </a:r>
            <a:endParaRPr lang="sk-SK" sz="16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AutoNum type="arabicPeriod"/>
            </a:pPr>
            <a:r>
              <a:rPr lang="sk-SK" sz="1600" dirty="0" err="1"/>
              <a:t>Matching</a:t>
            </a:r>
            <a:r>
              <a:rPr lang="sk-SK" sz="1600" dirty="0"/>
              <a:t> granty so súkromným sektorom</a:t>
            </a:r>
          </a:p>
          <a:p>
            <a:pPr marL="800100" lvl="1" indent="-342900">
              <a:buFont typeface="Arial" panose="020B0604020202020204" pitchFamily="34" charset="0"/>
              <a:buAutoNum type="arabicPeriod"/>
            </a:pPr>
            <a:r>
              <a:rPr lang="sk-SK" sz="1600" dirty="0" err="1"/>
              <a:t>TIKy</a:t>
            </a:r>
            <a:endParaRPr lang="sk-SK" sz="1600" dirty="0"/>
          </a:p>
          <a:p>
            <a:pPr marL="800100" lvl="1" indent="-342900">
              <a:buFont typeface="Arial" panose="020B0604020202020204" pitchFamily="34" charset="0"/>
              <a:buAutoNum type="arabicPeriod"/>
            </a:pPr>
            <a:r>
              <a:rPr lang="sk-SK" sz="1600" dirty="0"/>
              <a:t>Investícia 4 - dekarbonizácia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84F19-69EB-427E-877D-6EB3BD725558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9777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k-SK" sz="11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k-SK" sz="1100" dirty="0" err="1"/>
              <a:t>Lessons</a:t>
            </a:r>
            <a:r>
              <a:rPr lang="sk-SK" sz="1100" dirty="0"/>
              <a:t> </a:t>
            </a:r>
            <a:r>
              <a:rPr lang="sk-SK" sz="1100" dirty="0" err="1"/>
              <a:t>learnt</a:t>
            </a:r>
            <a:r>
              <a:rPr lang="sk-SK" sz="1100" dirty="0"/>
              <a:t> – dávame dokopy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884F19-69EB-427E-877D-6EB3BD725558}" type="slidenum">
              <a:rPr kumimoji="0" lang="sk-SK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k-SK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263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1100" baseline="0" dirty="0">
              <a:latin typeface="UICTFontTextStyleBody"/>
              <a:ea typeface="Calibri" panose="020F0502020204030204" pitchFamily="34" charset="0"/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84F19-69EB-427E-877D-6EB3BD725558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97580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6">
            <a:extLst>
              <a:ext uri="{FF2B5EF4-FFF2-40B4-BE49-F238E27FC236}">
                <a16:creationId xmlns:a16="http://schemas.microsoft.com/office/drawing/2014/main" id="{FEFA3E00-AE5A-FB87-7DAE-7C334D021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591" y="3382566"/>
            <a:ext cx="126744" cy="131572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Obrázok 7">
            <a:extLst>
              <a:ext uri="{FF2B5EF4-FFF2-40B4-BE49-F238E27FC236}">
                <a16:creationId xmlns:a16="http://schemas.microsoft.com/office/drawing/2014/main" id="{C96311AA-F124-6274-DB0A-6CAC1857EC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6944" y="3725705"/>
            <a:ext cx="1525071" cy="153147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ázok 13">
            <a:extLst>
              <a:ext uri="{FF2B5EF4-FFF2-40B4-BE49-F238E27FC236}">
                <a16:creationId xmlns:a16="http://schemas.microsoft.com/office/drawing/2014/main" id="{683743E2-3C21-9E1C-8350-D98B6FF580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23635" y="5266707"/>
            <a:ext cx="1603993" cy="96112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ok 15">
            <a:extLst>
              <a:ext uri="{FF2B5EF4-FFF2-40B4-BE49-F238E27FC236}">
                <a16:creationId xmlns:a16="http://schemas.microsoft.com/office/drawing/2014/main" id="{2A98B85A-3070-55E0-94BF-F5C887A881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5371" y="645082"/>
            <a:ext cx="1361696" cy="127261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ázok 17">
            <a:extLst>
              <a:ext uri="{FF2B5EF4-FFF2-40B4-BE49-F238E27FC236}">
                <a16:creationId xmlns:a16="http://schemas.microsoft.com/office/drawing/2014/main" id="{E9C39B7B-A674-7292-9294-D3508D4073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5833" y="2707484"/>
            <a:ext cx="565217" cy="5714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Zástupný text 28">
            <a:extLst>
              <a:ext uri="{FF2B5EF4-FFF2-40B4-BE49-F238E27FC236}">
                <a16:creationId xmlns:a16="http://schemas.microsoft.com/office/drawing/2014/main" id="{D1F86F5A-0C27-F0B0-B978-F190EF00C794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966337" y="3247665"/>
            <a:ext cx="6262597" cy="208346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sk-SK" sz="5800" b="1" i="0" u="none" strike="noStrike" cap="none" spc="0" baseline="0">
                <a:solidFill>
                  <a:srgbClr val="FFFFFF"/>
                </a:solidFill>
                <a:uFillTx/>
                <a:latin typeface="Source Sans Pro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172039332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8">
            <a:extLst>
              <a:ext uri="{FF2B5EF4-FFF2-40B4-BE49-F238E27FC236}">
                <a16:creationId xmlns:a16="http://schemas.microsoft.com/office/drawing/2014/main" id="{31873FD7-AE69-9CC9-7269-EF69B29F5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2464" y="5622820"/>
            <a:ext cx="639335" cy="5963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Obrázok 12">
            <a:extLst>
              <a:ext uri="{FF2B5EF4-FFF2-40B4-BE49-F238E27FC236}">
                <a16:creationId xmlns:a16="http://schemas.microsoft.com/office/drawing/2014/main" id="{84B0EB97-3E3A-EEE1-A347-8C0B825288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43771" y="3986692"/>
            <a:ext cx="381003" cy="3810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ázok 14">
            <a:extLst>
              <a:ext uri="{FF2B5EF4-FFF2-40B4-BE49-F238E27FC236}">
                <a16:creationId xmlns:a16="http://schemas.microsoft.com/office/drawing/2014/main" id="{1EFD3967-309C-47F1-3E63-A30881ED80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94333" y="634273"/>
            <a:ext cx="1860762" cy="235276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ok 16">
            <a:extLst>
              <a:ext uri="{FF2B5EF4-FFF2-40B4-BE49-F238E27FC236}">
                <a16:creationId xmlns:a16="http://schemas.microsoft.com/office/drawing/2014/main" id="{D349BEDB-6420-A136-5C15-D5922734AB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048" y="668914"/>
            <a:ext cx="60065" cy="22388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3C214806-4AC6-EFCD-3E03-EEE3BEBCD24A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37883" y="565291"/>
            <a:ext cx="8366915" cy="7780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en-US" sz="3000" b="1" i="0" u="none" strike="noStrike" cap="none" spc="0" baseline="0">
                <a:solidFill>
                  <a:srgbClr val="1E22AA"/>
                </a:solidFill>
                <a:uFillTx/>
                <a:latin typeface="Source Sans Pro" pitchFamily="34"/>
                <a:ea typeface="Source Sans Pro" pitchFamily="34"/>
              </a:defRPr>
            </a:lvl1pPr>
          </a:lstStyle>
          <a:p>
            <a:pPr lvl="0"/>
            <a:r>
              <a:rPr lang="en-US" dirty="0"/>
              <a:t>NADPIS PRE + TEXT</a:t>
            </a:r>
            <a:r>
              <a:rPr lang="sk-SK" dirty="0"/>
              <a:t> V ODRÁŽKACH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F3A7D6C7-7601-5B9B-E91A-BF9CFB2C2B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549400"/>
            <a:ext cx="8366125" cy="4743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tx2"/>
                </a:solidFill>
                <a:latin typeface="Source Sans Pro" panose="020B0503030403020204" pitchFamily="34" charset="0"/>
              </a:defRPr>
            </a:lvl1pPr>
            <a:lvl2pPr marL="127000" indent="0">
              <a:buNone/>
              <a:defRPr sz="2000" b="0">
                <a:latin typeface="Source Sans Pro" panose="020B0503030403020204" pitchFamily="34" charset="0"/>
              </a:defRPr>
            </a:lvl2pPr>
            <a:lvl3pPr marL="625475" indent="-228600">
              <a:buFont typeface="Wingdings" panose="05000000000000000000" pitchFamily="2" charset="2"/>
              <a:buChar char=""/>
              <a:defRPr sz="1800">
                <a:latin typeface="Source Sans Pro" panose="020B0503030403020204" pitchFamily="34" charset="0"/>
              </a:defRPr>
            </a:lvl3pPr>
            <a:lvl4pPr marL="895350" indent="-228600">
              <a:buFont typeface="Wingdings" panose="05000000000000000000" pitchFamily="2" charset="2"/>
              <a:buChar char=""/>
              <a:defRPr sz="1600">
                <a:latin typeface="Source Sans Pro" panose="020B0503030403020204" pitchFamily="34" charset="0"/>
              </a:defRPr>
            </a:lvl4pPr>
            <a:lvl5pPr marL="895350" indent="182563">
              <a:buFont typeface="Wingdings" panose="05000000000000000000" pitchFamily="2" charset="2"/>
              <a:buChar char="Ø"/>
              <a:defRPr sz="14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k-SK" dirty="0"/>
              <a:t>Kliknite sem a upravte štýly predlohy textu</a:t>
            </a:r>
          </a:p>
          <a:p>
            <a:pPr lvl="1"/>
            <a:r>
              <a:rPr lang="sk-SK" dirty="0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56728092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500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7">
            <a:extLst>
              <a:ext uri="{FF2B5EF4-FFF2-40B4-BE49-F238E27FC236}">
                <a16:creationId xmlns:a16="http://schemas.microsoft.com/office/drawing/2014/main" id="{DDB975D6-F00D-A2AF-DA9B-AD6C86250C8C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0" y="0"/>
            <a:ext cx="12191996" cy="685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sk-SK" b="0" i="0" u="none" strike="noStrike" cap="none" spc="0" baseline="0">
                <a:solidFill>
                  <a:srgbClr val="000000"/>
                </a:solidFill>
                <a:uFillTx/>
                <a:latin typeface="+mn-lt"/>
              </a:defRPr>
            </a:lvl1pPr>
          </a:lstStyle>
          <a:p>
            <a:pPr lvl="0"/>
            <a:endParaRPr lang="sk-SK"/>
          </a:p>
        </p:txBody>
      </p:sp>
      <p:pic>
        <p:nvPicPr>
          <p:cNvPr id="3" name="Obrázok 12" descr="Obrázok, na ktorom je text, ClipArt&#10;&#10;Automaticky generovaný popis">
            <a:extLst>
              <a:ext uri="{FF2B5EF4-FFF2-40B4-BE49-F238E27FC236}">
                <a16:creationId xmlns:a16="http://schemas.microsoft.com/office/drawing/2014/main" id="{7C63C5A8-DCE2-8E92-BECE-63516F9DD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8709" y="5619746"/>
            <a:ext cx="646846" cy="60245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ázok 7">
            <a:extLst>
              <a:ext uri="{FF2B5EF4-FFF2-40B4-BE49-F238E27FC236}">
                <a16:creationId xmlns:a16="http://schemas.microsoft.com/office/drawing/2014/main" id="{F2B30AB7-9539-B956-4426-2B62D5DB2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14" y="662418"/>
            <a:ext cx="66678" cy="2424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F47B4919-5BF7-C9CB-80A8-927C477057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4234" y="569881"/>
            <a:ext cx="8366915" cy="5826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en-US" sz="3000" b="1" i="0" u="none" strike="noStrike" cap="none" spc="0" baseline="0">
                <a:solidFill>
                  <a:srgbClr val="293B97"/>
                </a:solidFill>
                <a:uFillTx/>
                <a:latin typeface="Source Sans Pro" pitchFamily="34"/>
                <a:ea typeface="Source Sans Pro" pitchFamily="34"/>
              </a:defRPr>
            </a:lvl1pPr>
          </a:lstStyle>
          <a:p>
            <a:pPr lvl="0"/>
            <a:r>
              <a:rPr lang="en-US"/>
              <a:t>NADPIS PRE </a:t>
            </a:r>
            <a:r>
              <a:rPr lang="sk-SK"/>
              <a:t>1 </a:t>
            </a:r>
            <a:r>
              <a:rPr lang="en-US"/>
              <a:t>OBRÁZ</a:t>
            </a:r>
            <a:r>
              <a:rPr lang="sk-SK"/>
              <a:t>OK</a:t>
            </a:r>
          </a:p>
        </p:txBody>
      </p:sp>
    </p:spTree>
    <p:extLst>
      <p:ext uri="{BB962C8B-B14F-4D97-AF65-F5344CB8AC3E}">
        <p14:creationId xmlns:p14="http://schemas.microsoft.com/office/powerpoint/2010/main" val="82685649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7">
            <a:extLst>
              <a:ext uri="{FF2B5EF4-FFF2-40B4-BE49-F238E27FC236}">
                <a16:creationId xmlns:a16="http://schemas.microsoft.com/office/drawing/2014/main" id="{62487FA6-6607-BD66-1D51-8230A9F7B2EF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1409703" y="1390646"/>
            <a:ext cx="4324353" cy="43148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sk-SK" b="0" i="0" u="none" strike="noStrike" cap="none" spc="0" baseline="0">
                <a:solidFill>
                  <a:srgbClr val="000000"/>
                </a:solidFill>
                <a:uFillTx/>
                <a:latin typeface="+mn-lt"/>
              </a:defRPr>
            </a:lvl1pPr>
          </a:lstStyle>
          <a:p>
            <a:pPr lvl="0"/>
            <a:endParaRPr lang="sk-SK"/>
          </a:p>
        </p:txBody>
      </p:sp>
      <p:pic>
        <p:nvPicPr>
          <p:cNvPr id="3" name="Obrázok 7">
            <a:extLst>
              <a:ext uri="{FF2B5EF4-FFF2-40B4-BE49-F238E27FC236}">
                <a16:creationId xmlns:a16="http://schemas.microsoft.com/office/drawing/2014/main" id="{74EC5C1D-AB20-7855-ECBC-C3C26003F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14" y="662418"/>
            <a:ext cx="66678" cy="2424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EFE957FF-65C1-E1D8-398F-E73E5646AA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4234" y="569881"/>
            <a:ext cx="8366915" cy="5826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en-US" sz="3000" b="1" i="0" u="none" strike="noStrike" cap="none" spc="0" baseline="0">
                <a:solidFill>
                  <a:srgbClr val="293B97"/>
                </a:solidFill>
                <a:uFillTx/>
                <a:latin typeface="Source Sans Pro" pitchFamily="34"/>
                <a:ea typeface="Source Sans Pro" pitchFamily="34"/>
              </a:defRPr>
            </a:lvl1pPr>
          </a:lstStyle>
          <a:p>
            <a:pPr lvl="0"/>
            <a:r>
              <a:rPr lang="en-US"/>
              <a:t>NADPIS PRE 2 OBRÁZKY </a:t>
            </a:r>
            <a:endParaRPr lang="sk-SK"/>
          </a:p>
        </p:txBody>
      </p:sp>
      <p:pic>
        <p:nvPicPr>
          <p:cNvPr id="5" name="Obrázok 9">
            <a:extLst>
              <a:ext uri="{FF2B5EF4-FFF2-40B4-BE49-F238E27FC236}">
                <a16:creationId xmlns:a16="http://schemas.microsoft.com/office/drawing/2014/main" id="{9288A0DD-7960-C059-829E-45B5A91D25D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09166" y="5619746"/>
            <a:ext cx="645932" cy="60245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Zástupný objekt pre obrázok 7">
            <a:extLst>
              <a:ext uri="{FF2B5EF4-FFF2-40B4-BE49-F238E27FC236}">
                <a16:creationId xmlns:a16="http://schemas.microsoft.com/office/drawing/2014/main" id="{D302162E-ABAF-C627-2479-23ED34370389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6457949" y="1390646"/>
            <a:ext cx="4324353" cy="43148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sk-SK" b="0" i="0" u="none" strike="noStrike" cap="none" spc="0" baseline="0">
                <a:solidFill>
                  <a:srgbClr val="000000"/>
                </a:solidFill>
                <a:uFillTx/>
                <a:latin typeface="+mn-lt"/>
              </a:defRPr>
            </a:lvl1pPr>
          </a:lstStyle>
          <a:p>
            <a:pPr lvl="0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6529002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7">
            <a:extLst>
              <a:ext uri="{FF2B5EF4-FFF2-40B4-BE49-F238E27FC236}">
                <a16:creationId xmlns:a16="http://schemas.microsoft.com/office/drawing/2014/main" id="{6CE36B8F-03CD-21B9-2A3B-F9377B5DC451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623885" y="1703353"/>
            <a:ext cx="3471867" cy="34401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sk-SK" b="0" i="0" u="none" strike="noStrike" cap="none" spc="0" baseline="0">
                <a:solidFill>
                  <a:srgbClr val="000000"/>
                </a:solidFill>
                <a:uFillTx/>
                <a:latin typeface="+mn-lt"/>
              </a:defRPr>
            </a:lvl1pPr>
          </a:lstStyle>
          <a:p>
            <a:pPr lvl="0"/>
            <a:endParaRPr lang="sk-SK"/>
          </a:p>
        </p:txBody>
      </p:sp>
      <p:pic>
        <p:nvPicPr>
          <p:cNvPr id="3" name="Obrázok 7">
            <a:extLst>
              <a:ext uri="{FF2B5EF4-FFF2-40B4-BE49-F238E27FC236}">
                <a16:creationId xmlns:a16="http://schemas.microsoft.com/office/drawing/2014/main" id="{31552DF2-361B-25F1-C942-652D4FE59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14" y="662418"/>
            <a:ext cx="66678" cy="2424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E23313DF-78B4-1ADD-3826-8B9EBA63DC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4234" y="569881"/>
            <a:ext cx="8366915" cy="5826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en-US" sz="3000" b="1" i="0" u="none" strike="noStrike" cap="none" spc="0" baseline="0">
                <a:solidFill>
                  <a:srgbClr val="293B97"/>
                </a:solidFill>
                <a:uFillTx/>
                <a:latin typeface="Source Sans Pro" pitchFamily="34"/>
                <a:ea typeface="Source Sans Pro" pitchFamily="34"/>
              </a:defRPr>
            </a:lvl1pPr>
          </a:lstStyle>
          <a:p>
            <a:pPr lvl="0"/>
            <a:r>
              <a:rPr lang="en-US"/>
              <a:t>NADPIS PRE </a:t>
            </a:r>
            <a:r>
              <a:rPr lang="sk-SK"/>
              <a:t>3</a:t>
            </a:r>
            <a:r>
              <a:rPr lang="en-US"/>
              <a:t> OBRÁZKY </a:t>
            </a:r>
            <a:endParaRPr lang="sk-SK"/>
          </a:p>
        </p:txBody>
      </p:sp>
      <p:pic>
        <p:nvPicPr>
          <p:cNvPr id="5" name="Obrázok 9">
            <a:extLst>
              <a:ext uri="{FF2B5EF4-FFF2-40B4-BE49-F238E27FC236}">
                <a16:creationId xmlns:a16="http://schemas.microsoft.com/office/drawing/2014/main" id="{5A5DAB72-8F3F-C4D8-5600-B0FDB2E37F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09166" y="5619746"/>
            <a:ext cx="645932" cy="60245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Zástupný objekt pre obrázok 7">
            <a:extLst>
              <a:ext uri="{FF2B5EF4-FFF2-40B4-BE49-F238E27FC236}">
                <a16:creationId xmlns:a16="http://schemas.microsoft.com/office/drawing/2014/main" id="{B1E02215-25F4-95CB-A83F-4C8AA9840DD3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4350541" y="1703353"/>
            <a:ext cx="3471867" cy="34401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sk-SK" b="0" i="0" u="none" strike="noStrike" cap="none" spc="0" baseline="0">
                <a:solidFill>
                  <a:srgbClr val="000000"/>
                </a:solidFill>
                <a:uFillTx/>
                <a:latin typeface="+mn-lt"/>
              </a:defRPr>
            </a:lvl1pPr>
          </a:lstStyle>
          <a:p>
            <a:pPr lvl="0"/>
            <a:endParaRPr lang="sk-SK"/>
          </a:p>
        </p:txBody>
      </p:sp>
      <p:sp>
        <p:nvSpPr>
          <p:cNvPr id="7" name="Zástupný objekt pre obrázok 7">
            <a:extLst>
              <a:ext uri="{FF2B5EF4-FFF2-40B4-BE49-F238E27FC236}">
                <a16:creationId xmlns:a16="http://schemas.microsoft.com/office/drawing/2014/main" id="{36BEC68C-3287-4E1C-E49C-0794E76266A2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8086725" y="1712881"/>
            <a:ext cx="3471867" cy="34401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sk-SK" b="0" i="0" u="none" strike="noStrike" cap="none" spc="0" baseline="0">
                <a:solidFill>
                  <a:srgbClr val="000000"/>
                </a:solidFill>
                <a:uFillTx/>
                <a:latin typeface="+mn-lt"/>
              </a:defRPr>
            </a:lvl1pPr>
          </a:lstStyle>
          <a:p>
            <a:pPr lvl="0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9156028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7">
            <a:extLst>
              <a:ext uri="{FF2B5EF4-FFF2-40B4-BE49-F238E27FC236}">
                <a16:creationId xmlns:a16="http://schemas.microsoft.com/office/drawing/2014/main" id="{9C716487-F1EA-B89E-0908-56EA5B61FB05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6096003" y="0"/>
            <a:ext cx="6096003" cy="685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sk-SK" b="0" i="0" u="none" strike="noStrike" cap="none" spc="0" baseline="0">
                <a:solidFill>
                  <a:srgbClr val="000000"/>
                </a:solidFill>
                <a:uFillTx/>
                <a:latin typeface="+mn-lt"/>
              </a:defRPr>
            </a:lvl1pPr>
          </a:lstStyle>
          <a:p>
            <a:pPr lvl="0"/>
            <a:endParaRPr lang="sk-SK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FF862275-6D9E-9099-9E0C-97A5F2011D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77109" y="2227231"/>
            <a:ext cx="4013996" cy="22209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sz="3800" b="1" i="0" u="none" strike="noStrike" cap="none" spc="0" baseline="0">
                <a:solidFill>
                  <a:srgbClr val="293B97"/>
                </a:solidFill>
                <a:uFillTx/>
                <a:latin typeface="Source Sans Pro" pitchFamily="34"/>
                <a:ea typeface="Source Sans Pro" pitchFamily="34"/>
              </a:defRPr>
            </a:lvl1pPr>
          </a:lstStyle>
          <a:p>
            <a:pPr lvl="0"/>
            <a:r>
              <a:rPr lang="en-US"/>
              <a:t>Lorem ipsum</a:t>
            </a:r>
            <a:br>
              <a:rPr lang="sk-SK"/>
            </a:br>
            <a:r>
              <a:rPr lang="sk-SK" err="1"/>
              <a:t>lorem</a:t>
            </a:r>
            <a:r>
              <a:rPr lang="sk-SK"/>
              <a:t>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tt</a:t>
            </a:r>
            <a:br>
              <a:rPr lang="sk-SK"/>
            </a:br>
            <a:r>
              <a:rPr lang="sk-SK" err="1"/>
              <a:t>lorem</a:t>
            </a:r>
            <a:r>
              <a:rPr lang="sk-SK"/>
              <a:t> </a:t>
            </a:r>
            <a:r>
              <a:rPr lang="sk-SK" err="1"/>
              <a:t>ipsums</a:t>
            </a:r>
            <a:br>
              <a:rPr lang="sk-SK"/>
            </a:br>
            <a:r>
              <a:rPr lang="sk-SK" err="1"/>
              <a:t>lorem</a:t>
            </a:r>
            <a:r>
              <a:rPr lang="sk-SK"/>
              <a:t> </a:t>
            </a:r>
            <a:r>
              <a:rPr lang="sk-SK" err="1"/>
              <a:t>ipsum</a:t>
            </a:r>
            <a:r>
              <a:rPr lang="sk-SK"/>
              <a:t> text</a:t>
            </a:r>
            <a:endParaRPr lang="en-US"/>
          </a:p>
        </p:txBody>
      </p:sp>
      <p:pic>
        <p:nvPicPr>
          <p:cNvPr id="4" name="Obrázok 4">
            <a:extLst>
              <a:ext uri="{FF2B5EF4-FFF2-40B4-BE49-F238E27FC236}">
                <a16:creationId xmlns:a16="http://schemas.microsoft.com/office/drawing/2014/main" id="{69D7D2C1-60CE-ACC9-4951-516210D14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28" y="2170904"/>
            <a:ext cx="88230" cy="250825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75000057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zloženie obsahu">
    <p:bg>
      <p:bgPr>
        <a:solidFill>
          <a:srgbClr val="293B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262740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Nadpis a obsah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7">
            <a:extLst>
              <a:ext uri="{FF2B5EF4-FFF2-40B4-BE49-F238E27FC236}">
                <a16:creationId xmlns:a16="http://schemas.microsoft.com/office/drawing/2014/main" id="{0A66A640-D7E9-992E-459A-C57094381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035" y="3235320"/>
            <a:ext cx="106600" cy="3699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Obrázok 9">
            <a:extLst>
              <a:ext uri="{FF2B5EF4-FFF2-40B4-BE49-F238E27FC236}">
                <a16:creationId xmlns:a16="http://schemas.microsoft.com/office/drawing/2014/main" id="{211B69A2-EED2-1D33-DB38-AB7DD5830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6970" y="3235320"/>
            <a:ext cx="106600" cy="3699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ázok 11" descr="Obrázok, na ktorom je text, ClipArt&#10;&#10;Automaticky generovaný popis">
            <a:extLst>
              <a:ext uri="{FF2B5EF4-FFF2-40B4-BE49-F238E27FC236}">
                <a16:creationId xmlns:a16="http://schemas.microsoft.com/office/drawing/2014/main" id="{42DC56C4-8A0F-E6A9-6C00-C6173BE0F3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9243" y="630323"/>
            <a:ext cx="1111590" cy="104130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Zástupný text 28">
            <a:extLst>
              <a:ext uri="{FF2B5EF4-FFF2-40B4-BE49-F238E27FC236}">
                <a16:creationId xmlns:a16="http://schemas.microsoft.com/office/drawing/2014/main" id="{8DA224A4-C6AC-84E7-4829-5CAC3A44F6C8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325026" y="3023289"/>
            <a:ext cx="7538715" cy="9149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spcAft>
                <a:spcPts val="0"/>
              </a:spcAft>
              <a:buNone/>
              <a:tabLst/>
              <a:defRPr lang="sk-SK" sz="5800" b="1" i="0" u="none" strike="noStrike" cap="none" spc="0" baseline="0">
                <a:solidFill>
                  <a:srgbClr val="FFFFFF"/>
                </a:solidFill>
                <a:uFillTx/>
                <a:latin typeface="Source Sans Pro"/>
              </a:defRPr>
            </a:lvl1pPr>
          </a:lstStyle>
          <a:p>
            <a:pPr lvl="0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5978205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 descr="Obrázok, na ktorom je text, exteriér, značka/gesto, noc&#10;&#10;Automaticky generovaný popis">
            <a:extLst>
              <a:ext uri="{FF2B5EF4-FFF2-40B4-BE49-F238E27FC236}">
                <a16:creationId xmlns:a16="http://schemas.microsoft.com/office/drawing/2014/main" id="{7F2DBD37-778F-AC7A-2543-2758C0D1CC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0875" y="233464"/>
            <a:ext cx="5652984" cy="6400800"/>
          </a:xfrm>
          <a:prstGeom prst="rect">
            <a:avLst/>
          </a:prstGeom>
        </p:spPr>
      </p:pic>
      <p:pic>
        <p:nvPicPr>
          <p:cNvPr id="2" name="Obrázok 7">
            <a:extLst>
              <a:ext uri="{FF2B5EF4-FFF2-40B4-BE49-F238E27FC236}">
                <a16:creationId xmlns:a16="http://schemas.microsoft.com/office/drawing/2014/main" id="{0A66A640-D7E9-992E-459A-C57094381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0035" y="3235329"/>
            <a:ext cx="106599" cy="36996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Obrázok 9">
            <a:extLst>
              <a:ext uri="{FF2B5EF4-FFF2-40B4-BE49-F238E27FC236}">
                <a16:creationId xmlns:a16="http://schemas.microsoft.com/office/drawing/2014/main" id="{211B69A2-EED2-1D33-DB38-AB7DD5830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6970" y="3235329"/>
            <a:ext cx="106599" cy="36996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ázok 11">
            <a:extLst>
              <a:ext uri="{FF2B5EF4-FFF2-40B4-BE49-F238E27FC236}">
                <a16:creationId xmlns:a16="http://schemas.microsoft.com/office/drawing/2014/main" id="{42DC56C4-8A0F-E6A9-6C00-C6173BE0F3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0550" y="631543"/>
            <a:ext cx="1108976" cy="103886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Zástupný text 28">
            <a:extLst>
              <a:ext uri="{FF2B5EF4-FFF2-40B4-BE49-F238E27FC236}">
                <a16:creationId xmlns:a16="http://schemas.microsoft.com/office/drawing/2014/main" id="{8DA224A4-C6AC-84E7-4829-5CAC3A44F6C8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325026" y="3023289"/>
            <a:ext cx="7538715" cy="9149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spcAft>
                <a:spcPts val="0"/>
              </a:spcAft>
              <a:buNone/>
              <a:tabLst/>
              <a:defRPr lang="sk-SK" sz="5800" b="1" i="0" u="none" strike="noStrike" cap="none" spc="0" baseline="0">
                <a:solidFill>
                  <a:srgbClr val="FFFFFF"/>
                </a:solidFill>
                <a:uFillTx/>
                <a:latin typeface="Source Sans Pro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1087914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lavička sekcie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 descr="Obrázok, na ktorom je text, značka/gesto&#10;&#10;Automaticky generovaný popis">
            <a:extLst>
              <a:ext uri="{FF2B5EF4-FFF2-40B4-BE49-F238E27FC236}">
                <a16:creationId xmlns:a16="http://schemas.microsoft.com/office/drawing/2014/main" id="{307BFE13-8B54-B967-993D-EB8EA90C05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1836" y="227215"/>
            <a:ext cx="5060164" cy="6403570"/>
          </a:xfrm>
          <a:prstGeom prst="rect">
            <a:avLst/>
          </a:prstGeom>
        </p:spPr>
      </p:pic>
      <p:pic>
        <p:nvPicPr>
          <p:cNvPr id="2" name="Obrázok 7">
            <a:extLst>
              <a:ext uri="{FF2B5EF4-FFF2-40B4-BE49-F238E27FC236}">
                <a16:creationId xmlns:a16="http://schemas.microsoft.com/office/drawing/2014/main" id="{D8DE58D2-B81A-B0E6-7401-559A18F8BC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6490" y="3241358"/>
            <a:ext cx="104744" cy="36352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Obrázok 8">
            <a:extLst>
              <a:ext uri="{FF2B5EF4-FFF2-40B4-BE49-F238E27FC236}">
                <a16:creationId xmlns:a16="http://schemas.microsoft.com/office/drawing/2014/main" id="{7B8FDD32-1DB3-E1C6-28B1-4A02C1CEAE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0550" y="631543"/>
            <a:ext cx="1108976" cy="103886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ázok 9">
            <a:extLst>
              <a:ext uri="{FF2B5EF4-FFF2-40B4-BE49-F238E27FC236}">
                <a16:creationId xmlns:a16="http://schemas.microsoft.com/office/drawing/2014/main" id="{BC7D6EC0-38FD-1CF5-5D22-4863AA133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75017" y="3241358"/>
            <a:ext cx="104744" cy="36352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BlokTextu 10">
            <a:extLst>
              <a:ext uri="{FF2B5EF4-FFF2-40B4-BE49-F238E27FC236}">
                <a16:creationId xmlns:a16="http://schemas.microsoft.com/office/drawing/2014/main" id="{69F0E741-82B4-EB0F-EC2C-3AF78101BF87}"/>
              </a:ext>
            </a:extLst>
          </p:cNvPr>
          <p:cNvSpPr txBox="1"/>
          <p:nvPr/>
        </p:nvSpPr>
        <p:spPr>
          <a:xfrm>
            <a:off x="2360953" y="3076736"/>
            <a:ext cx="7491706" cy="8002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4600" b="1" i="0" u="none" strike="noStrike" kern="1200" cap="none" spc="0" baseline="0">
              <a:solidFill>
                <a:srgbClr val="FFFFFF"/>
              </a:solidFill>
              <a:uFillTx/>
              <a:latin typeface="Source Sans Pro" pitchFamily="34"/>
              <a:ea typeface="Source Sans Pro" pitchFamily="34"/>
            </a:endParaRPr>
          </a:p>
        </p:txBody>
      </p:sp>
      <p:sp>
        <p:nvSpPr>
          <p:cNvPr id="6" name="Nadpis 16">
            <a:extLst>
              <a:ext uri="{FF2B5EF4-FFF2-40B4-BE49-F238E27FC236}">
                <a16:creationId xmlns:a16="http://schemas.microsoft.com/office/drawing/2014/main" id="{B3CA03C6-451B-032A-AC74-D7E207DA3A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26635" y="3096350"/>
            <a:ext cx="7538715" cy="9149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sk-SK" sz="4600" b="1" i="0" u="none" strike="noStrike" cap="none" spc="0" baseline="0">
                <a:solidFill>
                  <a:srgbClr val="FFFFFF"/>
                </a:solidFill>
                <a:uFillTx/>
                <a:latin typeface="Source Sans Pro" pitchFamily="34"/>
                <a:ea typeface="Source Sans Pro" pitchFamily="34"/>
              </a:defRPr>
            </a:lvl1pPr>
          </a:lstStyle>
          <a:p>
            <a:pPr lvl="0"/>
            <a:r>
              <a:rPr lang="sk-SK"/>
              <a:t>Kliknutím upravte štýl predlohy nadpisu</a:t>
            </a:r>
          </a:p>
        </p:txBody>
      </p:sp>
    </p:spTree>
    <p:extLst>
      <p:ext uri="{BB962C8B-B14F-4D97-AF65-F5344CB8AC3E}">
        <p14:creationId xmlns:p14="http://schemas.microsoft.com/office/powerpoint/2010/main" val="168257800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6">
            <a:extLst>
              <a:ext uri="{FF2B5EF4-FFF2-40B4-BE49-F238E27FC236}">
                <a16:creationId xmlns:a16="http://schemas.microsoft.com/office/drawing/2014/main" id="{FEFA3E00-AE5A-FB87-7DAE-7C334D021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591" y="3382566"/>
            <a:ext cx="126744" cy="131572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Zástupný text 28">
            <a:extLst>
              <a:ext uri="{FF2B5EF4-FFF2-40B4-BE49-F238E27FC236}">
                <a16:creationId xmlns:a16="http://schemas.microsoft.com/office/drawing/2014/main" id="{D1F86F5A-0C27-F0B0-B978-F190EF00C794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966337" y="3247665"/>
            <a:ext cx="6262597" cy="208346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sk-SK" sz="5800" b="1" i="0" u="none" strike="noStrike" cap="none" spc="0" baseline="0">
                <a:solidFill>
                  <a:srgbClr val="FFFFFF"/>
                </a:solidFill>
                <a:uFillTx/>
                <a:latin typeface="Source Sans Pro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pic>
        <p:nvPicPr>
          <p:cNvPr id="9" name="Obrázok 8" descr="Obrázok, na ktorom je diagram&#10;&#10;Automaticky generovaný popis">
            <a:extLst>
              <a:ext uri="{FF2B5EF4-FFF2-40B4-BE49-F238E27FC236}">
                <a16:creationId xmlns:a16="http://schemas.microsoft.com/office/drawing/2014/main" id="{A94BE851-A30C-40ED-1300-B4C2822805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905" y="416689"/>
            <a:ext cx="11876190" cy="15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63439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6">
            <a:extLst>
              <a:ext uri="{FF2B5EF4-FFF2-40B4-BE49-F238E27FC236}">
                <a16:creationId xmlns:a16="http://schemas.microsoft.com/office/drawing/2014/main" id="{FEFA3E00-AE5A-FB87-7DAE-7C334D021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591" y="1113929"/>
            <a:ext cx="126744" cy="131572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Zástupný text 28">
            <a:extLst>
              <a:ext uri="{FF2B5EF4-FFF2-40B4-BE49-F238E27FC236}">
                <a16:creationId xmlns:a16="http://schemas.microsoft.com/office/drawing/2014/main" id="{D1F86F5A-0C27-F0B0-B978-F190EF00C794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966337" y="979028"/>
            <a:ext cx="8721673" cy="208346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sk-SK" sz="5400" b="1" i="0" u="none" strike="noStrike" cap="none" spc="0" baseline="0">
                <a:solidFill>
                  <a:srgbClr val="FFFFFF"/>
                </a:solidFill>
                <a:uFillTx/>
                <a:latin typeface="Source Sans Pro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pic>
        <p:nvPicPr>
          <p:cNvPr id="9" name="Obrázok 8" descr="Obrázok, na ktorom je diagram&#10;&#10;Automaticky generovaný popis">
            <a:extLst>
              <a:ext uri="{FF2B5EF4-FFF2-40B4-BE49-F238E27FC236}">
                <a16:creationId xmlns:a16="http://schemas.microsoft.com/office/drawing/2014/main" id="{A94BE851-A30C-40ED-1300-B4C2822805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905" y="4791928"/>
            <a:ext cx="11876190" cy="1527858"/>
          </a:xfrm>
          <a:prstGeom prst="rect">
            <a:avLst/>
          </a:prstGeom>
        </p:spPr>
      </p:pic>
      <p:sp>
        <p:nvSpPr>
          <p:cNvPr id="6" name="Zástupný text 5">
            <a:extLst>
              <a:ext uri="{FF2B5EF4-FFF2-40B4-BE49-F238E27FC236}">
                <a16:creationId xmlns:a16="http://schemas.microsoft.com/office/drawing/2014/main" id="{7BF79DC8-260B-9877-9C84-603B9893E1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6788" y="3263900"/>
            <a:ext cx="8721222" cy="925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12550942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objekt pre obrázok 7">
            <a:extLst>
              <a:ext uri="{FF2B5EF4-FFF2-40B4-BE49-F238E27FC236}">
                <a16:creationId xmlns:a16="http://schemas.microsoft.com/office/drawing/2014/main" id="{989405FD-BDE4-10DD-85C7-5072BD78E8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76000" y="1600655"/>
            <a:ext cx="3240000" cy="324000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/>
          <a:p>
            <a:endParaRPr lang="sk-SK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FCECB1D3-ACEF-1893-21A2-740273F25A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9425"/>
          <a:stretch/>
        </p:blipFill>
        <p:spPr>
          <a:xfrm>
            <a:off x="11043269" y="5764710"/>
            <a:ext cx="645926" cy="573162"/>
          </a:xfrm>
          <a:prstGeom prst="rect">
            <a:avLst/>
          </a:prstGeom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C1A79891-52BF-C860-0962-BA61F5AE6F96}"/>
              </a:ext>
            </a:extLst>
          </p:cNvPr>
          <p:cNvSpPr txBox="1">
            <a:spLocks/>
          </p:cNvSpPr>
          <p:nvPr userDrawn="1"/>
        </p:nvSpPr>
        <p:spPr>
          <a:xfrm>
            <a:off x="834234" y="569881"/>
            <a:ext cx="8366915" cy="5826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3000" b="1" i="0" u="none" strike="noStrike" kern="1200" cap="none" spc="0" baseline="0">
                <a:solidFill>
                  <a:srgbClr val="1E22AA"/>
                </a:solidFill>
                <a:uFillTx/>
                <a:latin typeface="Source Sans Pro" pitchFamily="34"/>
                <a:ea typeface="Source Sans Pro" pitchFamily="34"/>
                <a:cs typeface="+mj-cs"/>
              </a:defRPr>
            </a:lvl1pPr>
          </a:lstStyle>
          <a:p>
            <a:r>
              <a:rPr lang="sk-SK">
                <a:solidFill>
                  <a:schemeClr val="bg1"/>
                </a:solidFill>
              </a:rPr>
              <a:t>NADPIS PRE OBRÁZOK </a:t>
            </a:r>
          </a:p>
        </p:txBody>
      </p:sp>
      <p:pic>
        <p:nvPicPr>
          <p:cNvPr id="14" name="Obrázok 7">
            <a:extLst>
              <a:ext uri="{FF2B5EF4-FFF2-40B4-BE49-F238E27FC236}">
                <a16:creationId xmlns:a16="http://schemas.microsoft.com/office/drawing/2014/main" id="{3923CCF3-4107-0B13-934F-3929E3EBC8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228" y="662418"/>
            <a:ext cx="65050" cy="2424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5" name="Zástupný text 3">
            <a:extLst>
              <a:ext uri="{FF2B5EF4-FFF2-40B4-BE49-F238E27FC236}">
                <a16:creationId xmlns:a16="http://schemas.microsoft.com/office/drawing/2014/main" id="{220976CC-ABF2-5A09-6D12-FBAA78F88F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76000" y="4983001"/>
            <a:ext cx="3239999" cy="596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0C5DB"/>
                </a:solidFill>
                <a:latin typeface="Source Sans Pro Black" panose="020B0803030403020204" pitchFamily="34" charset="0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6" name="Zástupný text 5">
            <a:extLst>
              <a:ext uri="{FF2B5EF4-FFF2-40B4-BE49-F238E27FC236}">
                <a16:creationId xmlns:a16="http://schemas.microsoft.com/office/drawing/2014/main" id="{4A523895-4188-5012-91C6-0CEE504885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6000" y="5622048"/>
            <a:ext cx="3239999" cy="7158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1435482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objekt pre obrázok 7">
            <a:extLst>
              <a:ext uri="{FF2B5EF4-FFF2-40B4-BE49-F238E27FC236}">
                <a16:creationId xmlns:a16="http://schemas.microsoft.com/office/drawing/2014/main" id="{989405FD-BDE4-10DD-85C7-5072BD78E8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41521" y="1403886"/>
            <a:ext cx="3240000" cy="324000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/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CC1AD2D-996A-8121-EBC5-3FBDBDE9CE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41520" y="4810916"/>
            <a:ext cx="3239999" cy="596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0C5DB"/>
                </a:solidFill>
                <a:latin typeface="Source Sans Pro Black" panose="020B0803030403020204" pitchFamily="34" charset="0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BE79BA41-AC68-D928-877F-5C5ACB7D09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41520" y="5449963"/>
            <a:ext cx="3239999" cy="7158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FCECB1D3-ACEF-1893-21A2-740273F25A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9425"/>
          <a:stretch/>
        </p:blipFill>
        <p:spPr>
          <a:xfrm>
            <a:off x="11043269" y="5764710"/>
            <a:ext cx="645926" cy="573162"/>
          </a:xfrm>
          <a:prstGeom prst="rect">
            <a:avLst/>
          </a:prstGeom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C1A79891-52BF-C860-0962-BA61F5AE6F96}"/>
              </a:ext>
            </a:extLst>
          </p:cNvPr>
          <p:cNvSpPr txBox="1">
            <a:spLocks/>
          </p:cNvSpPr>
          <p:nvPr userDrawn="1"/>
        </p:nvSpPr>
        <p:spPr>
          <a:xfrm>
            <a:off x="834234" y="569881"/>
            <a:ext cx="8366915" cy="5826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3000" b="1" i="0" u="none" strike="noStrike" kern="1200" cap="none" spc="0" baseline="0">
                <a:solidFill>
                  <a:srgbClr val="1E22AA"/>
                </a:solidFill>
                <a:uFillTx/>
                <a:latin typeface="Source Sans Pro" pitchFamily="34"/>
                <a:ea typeface="Source Sans Pro" pitchFamily="34"/>
                <a:cs typeface="+mj-cs"/>
              </a:defRPr>
            </a:lvl1pPr>
          </a:lstStyle>
          <a:p>
            <a:r>
              <a:rPr lang="sk-SK">
                <a:solidFill>
                  <a:schemeClr val="bg1"/>
                </a:solidFill>
              </a:rPr>
              <a:t>NADPIS PRE 2 OBRÁZKY </a:t>
            </a:r>
          </a:p>
        </p:txBody>
      </p:sp>
      <p:pic>
        <p:nvPicPr>
          <p:cNvPr id="14" name="Obrázok 7">
            <a:extLst>
              <a:ext uri="{FF2B5EF4-FFF2-40B4-BE49-F238E27FC236}">
                <a16:creationId xmlns:a16="http://schemas.microsoft.com/office/drawing/2014/main" id="{3923CCF3-4107-0B13-934F-3929E3EBC8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228" y="662418"/>
            <a:ext cx="65050" cy="2424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Zástupný objekt pre obrázok 7">
            <a:extLst>
              <a:ext uri="{FF2B5EF4-FFF2-40B4-BE49-F238E27FC236}">
                <a16:creationId xmlns:a16="http://schemas.microsoft.com/office/drawing/2014/main" id="{A4B7533A-C8ED-FA25-43CA-1D62C3F934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4049" y="1403886"/>
            <a:ext cx="3240000" cy="324000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/>
          <a:p>
            <a:endParaRPr lang="sk-SK"/>
          </a:p>
        </p:txBody>
      </p:sp>
      <p:sp>
        <p:nvSpPr>
          <p:cNvPr id="7" name="Zástupný text 3">
            <a:extLst>
              <a:ext uri="{FF2B5EF4-FFF2-40B4-BE49-F238E27FC236}">
                <a16:creationId xmlns:a16="http://schemas.microsoft.com/office/drawing/2014/main" id="{12973D67-7489-99E2-1122-4563544F7C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64050" y="4810916"/>
            <a:ext cx="3239999" cy="596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0C5DB"/>
                </a:solidFill>
                <a:latin typeface="Source Sans Pro Black" panose="020B0803030403020204" pitchFamily="34" charset="0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0" name="Zástupný text 5">
            <a:extLst>
              <a:ext uri="{FF2B5EF4-FFF2-40B4-BE49-F238E27FC236}">
                <a16:creationId xmlns:a16="http://schemas.microsoft.com/office/drawing/2014/main" id="{FDE521BF-0B82-BF6D-3129-B54A2058E2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64050" y="5449963"/>
            <a:ext cx="3239999" cy="7158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2989026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objekt pre obrázok 7">
            <a:extLst>
              <a:ext uri="{FF2B5EF4-FFF2-40B4-BE49-F238E27FC236}">
                <a16:creationId xmlns:a16="http://schemas.microsoft.com/office/drawing/2014/main" id="{989405FD-BDE4-10DD-85C7-5072BD78E8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9278" y="1648890"/>
            <a:ext cx="2520000" cy="252000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/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CC1AD2D-996A-8121-EBC5-3FBDBDE9CE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9278" y="4366803"/>
            <a:ext cx="2520000" cy="596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0C5DB"/>
                </a:solidFill>
                <a:latin typeface="Source Sans Pro Black" panose="020B0803030403020204" pitchFamily="34" charset="0"/>
              </a:defRPr>
            </a:lvl1pPr>
          </a:lstStyle>
          <a:p>
            <a:pPr lvl="0"/>
            <a:r>
              <a:rPr lang="sk-SK" dirty="0"/>
              <a:t>c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BE79BA41-AC68-D928-877F-5C5ACB7D09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9278" y="5005850"/>
            <a:ext cx="2520000" cy="7158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FCECB1D3-ACEF-1893-21A2-740273F25A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9425"/>
          <a:stretch/>
        </p:blipFill>
        <p:spPr>
          <a:xfrm>
            <a:off x="11043269" y="5764710"/>
            <a:ext cx="645926" cy="573162"/>
          </a:xfrm>
          <a:prstGeom prst="rect">
            <a:avLst/>
          </a:prstGeom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C1A79891-52BF-C860-0962-BA61F5AE6F96}"/>
              </a:ext>
            </a:extLst>
          </p:cNvPr>
          <p:cNvSpPr txBox="1">
            <a:spLocks/>
          </p:cNvSpPr>
          <p:nvPr userDrawn="1"/>
        </p:nvSpPr>
        <p:spPr>
          <a:xfrm>
            <a:off x="834234" y="569881"/>
            <a:ext cx="8366915" cy="5826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3000" b="1" i="0" u="none" strike="noStrike" kern="1200" cap="none" spc="0" baseline="0">
                <a:solidFill>
                  <a:srgbClr val="1E22AA"/>
                </a:solidFill>
                <a:uFillTx/>
                <a:latin typeface="Source Sans Pro" pitchFamily="34"/>
                <a:ea typeface="Source Sans Pro" pitchFamily="34"/>
                <a:cs typeface="+mj-cs"/>
              </a:defRPr>
            </a:lvl1pPr>
          </a:lstStyle>
          <a:p>
            <a:pPr lvl="0"/>
            <a:r>
              <a:rPr lang="sk-SK" dirty="0">
                <a:solidFill>
                  <a:schemeClr val="bg1"/>
                </a:solidFill>
              </a:rPr>
              <a:t>Prvé kroky Talentovej jednotky na VAIA</a:t>
            </a:r>
          </a:p>
        </p:txBody>
      </p:sp>
      <p:pic>
        <p:nvPicPr>
          <p:cNvPr id="14" name="Obrázok 7">
            <a:extLst>
              <a:ext uri="{FF2B5EF4-FFF2-40B4-BE49-F238E27FC236}">
                <a16:creationId xmlns:a16="http://schemas.microsoft.com/office/drawing/2014/main" id="{3923CCF3-4107-0B13-934F-3929E3EBC8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228" y="662418"/>
            <a:ext cx="65050" cy="2424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Zástupný objekt pre obrázok 7">
            <a:extLst>
              <a:ext uri="{FF2B5EF4-FFF2-40B4-BE49-F238E27FC236}">
                <a16:creationId xmlns:a16="http://schemas.microsoft.com/office/drawing/2014/main" id="{A4B7533A-C8ED-FA25-43CA-1D62C3F934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52138" y="1648890"/>
            <a:ext cx="2520000" cy="252000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/>
          <a:p>
            <a:endParaRPr lang="sk-SK"/>
          </a:p>
        </p:txBody>
      </p:sp>
      <p:sp>
        <p:nvSpPr>
          <p:cNvPr id="7" name="Zástupný objekt pre obrázok 7">
            <a:extLst>
              <a:ext uri="{FF2B5EF4-FFF2-40B4-BE49-F238E27FC236}">
                <a16:creationId xmlns:a16="http://schemas.microsoft.com/office/drawing/2014/main" id="{EC55515E-2D76-6A96-07FB-F083F84433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25708" y="1648890"/>
            <a:ext cx="2520000" cy="252000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/>
          <a:p>
            <a:endParaRPr lang="sk-SK"/>
          </a:p>
        </p:txBody>
      </p:sp>
      <p:sp>
        <p:nvSpPr>
          <p:cNvPr id="12" name="Zástupný objekt pre obrázok 7">
            <a:extLst>
              <a:ext uri="{FF2B5EF4-FFF2-40B4-BE49-F238E27FC236}">
                <a16:creationId xmlns:a16="http://schemas.microsoft.com/office/drawing/2014/main" id="{430A7C70-5738-8E97-F369-F2427058946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878568" y="1648890"/>
            <a:ext cx="2520000" cy="252000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/>
          <a:p>
            <a:endParaRPr lang="sk-SK"/>
          </a:p>
        </p:txBody>
      </p:sp>
      <p:sp>
        <p:nvSpPr>
          <p:cNvPr id="17" name="Zástupný text 3">
            <a:extLst>
              <a:ext uri="{FF2B5EF4-FFF2-40B4-BE49-F238E27FC236}">
                <a16:creationId xmlns:a16="http://schemas.microsoft.com/office/drawing/2014/main" id="{AC741B83-57AC-8A89-E853-88FCF242CDB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425708" y="4366803"/>
            <a:ext cx="2520000" cy="596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0C5DB"/>
                </a:solidFill>
                <a:latin typeface="Source Sans Pro Black" panose="020B0803030403020204" pitchFamily="34" charset="0"/>
              </a:defRPr>
            </a:lvl1pPr>
          </a:lstStyle>
          <a:p>
            <a:pPr lvl="0"/>
            <a:r>
              <a:rPr lang="sk-SK"/>
              <a:t>Kliknite sem a upravte štýly</a:t>
            </a:r>
          </a:p>
        </p:txBody>
      </p:sp>
      <p:sp>
        <p:nvSpPr>
          <p:cNvPr id="18" name="Zástupný text 5">
            <a:extLst>
              <a:ext uri="{FF2B5EF4-FFF2-40B4-BE49-F238E27FC236}">
                <a16:creationId xmlns:a16="http://schemas.microsoft.com/office/drawing/2014/main" id="{A50F4753-9AEF-70D6-8821-992C0D66B31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425708" y="5005850"/>
            <a:ext cx="2520000" cy="7158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9" name="Zástupný text 3">
            <a:extLst>
              <a:ext uri="{FF2B5EF4-FFF2-40B4-BE49-F238E27FC236}">
                <a16:creationId xmlns:a16="http://schemas.microsoft.com/office/drawing/2014/main" id="{7FACBEC2-FF62-B28B-3D4C-8B536F20EE9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52138" y="4366803"/>
            <a:ext cx="2520000" cy="596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0C5DB"/>
                </a:solidFill>
                <a:latin typeface="Source Sans Pro Black" panose="020B0803030403020204" pitchFamily="34" charset="0"/>
              </a:defRPr>
            </a:lvl1pPr>
          </a:lstStyle>
          <a:p>
            <a:pPr lvl="0"/>
            <a:r>
              <a:rPr lang="sk-SK"/>
              <a:t>Kliknite sem a upravte štýly</a:t>
            </a:r>
          </a:p>
        </p:txBody>
      </p:sp>
      <p:sp>
        <p:nvSpPr>
          <p:cNvPr id="20" name="Zástupný text 5">
            <a:extLst>
              <a:ext uri="{FF2B5EF4-FFF2-40B4-BE49-F238E27FC236}">
                <a16:creationId xmlns:a16="http://schemas.microsoft.com/office/drawing/2014/main" id="{1378B405-18D5-F73B-8DFF-5980E9BDEDC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152138" y="5005850"/>
            <a:ext cx="2520000" cy="7158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1" name="Zástupný text 3">
            <a:extLst>
              <a:ext uri="{FF2B5EF4-FFF2-40B4-BE49-F238E27FC236}">
                <a16:creationId xmlns:a16="http://schemas.microsoft.com/office/drawing/2014/main" id="{561F0125-C16C-F60B-C948-F820ADE199E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878568" y="4366803"/>
            <a:ext cx="2520000" cy="596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0C5DB"/>
                </a:solidFill>
                <a:latin typeface="Source Sans Pro Black" panose="020B0803030403020204" pitchFamily="34" charset="0"/>
              </a:defRPr>
            </a:lvl1pPr>
          </a:lstStyle>
          <a:p>
            <a:pPr lvl="0"/>
            <a:r>
              <a:rPr lang="sk-SK"/>
              <a:t>Kliknite sem a upravte štýly</a:t>
            </a:r>
          </a:p>
        </p:txBody>
      </p:sp>
      <p:sp>
        <p:nvSpPr>
          <p:cNvPr id="22" name="Zástupný text 5">
            <a:extLst>
              <a:ext uri="{FF2B5EF4-FFF2-40B4-BE49-F238E27FC236}">
                <a16:creationId xmlns:a16="http://schemas.microsoft.com/office/drawing/2014/main" id="{9AEEC580-C367-3B25-7913-38CA30268DC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878568" y="5005850"/>
            <a:ext cx="2520000" cy="7158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3262974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8">
            <a:extLst>
              <a:ext uri="{FF2B5EF4-FFF2-40B4-BE49-F238E27FC236}">
                <a16:creationId xmlns:a16="http://schemas.microsoft.com/office/drawing/2014/main" id="{31873FD7-AE69-9CC9-7269-EF69B29F5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2464" y="5622820"/>
            <a:ext cx="639335" cy="5963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Obrázok 12">
            <a:extLst>
              <a:ext uri="{FF2B5EF4-FFF2-40B4-BE49-F238E27FC236}">
                <a16:creationId xmlns:a16="http://schemas.microsoft.com/office/drawing/2014/main" id="{84B0EB97-3E3A-EEE1-A347-8C0B825288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43771" y="3986692"/>
            <a:ext cx="381003" cy="3810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ázok 14">
            <a:extLst>
              <a:ext uri="{FF2B5EF4-FFF2-40B4-BE49-F238E27FC236}">
                <a16:creationId xmlns:a16="http://schemas.microsoft.com/office/drawing/2014/main" id="{1EFD3967-309C-47F1-3E63-A30881ED80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94333" y="634273"/>
            <a:ext cx="1860762" cy="235276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ok 16">
            <a:extLst>
              <a:ext uri="{FF2B5EF4-FFF2-40B4-BE49-F238E27FC236}">
                <a16:creationId xmlns:a16="http://schemas.microsoft.com/office/drawing/2014/main" id="{D349BEDB-6420-A136-5C15-D5922734AB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048" y="668914"/>
            <a:ext cx="60065" cy="22388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3C214806-4AC6-EFCD-3E03-EEE3BEBCD24A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37883" y="565291"/>
            <a:ext cx="8366915" cy="7780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en-US" sz="3000" b="1" i="0" u="none" strike="noStrike" cap="none" spc="0" baseline="0">
                <a:solidFill>
                  <a:srgbClr val="1E22AA"/>
                </a:solidFill>
                <a:uFillTx/>
                <a:latin typeface="Source Sans Pro" pitchFamily="34"/>
                <a:ea typeface="Source Sans Pro" pitchFamily="34"/>
              </a:defRPr>
            </a:lvl1pPr>
          </a:lstStyle>
          <a:p>
            <a:pPr lvl="0"/>
            <a:r>
              <a:rPr lang="en-US" dirty="0"/>
              <a:t>NADPIS PRE + TEXT</a:t>
            </a:r>
            <a:r>
              <a:rPr lang="sk-SK" dirty="0"/>
              <a:t> V ODRÁŽKACH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F3A7D6C7-7601-5B9B-E91A-BF9CFB2C2B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549400"/>
            <a:ext cx="8366125" cy="4743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tx2"/>
                </a:solidFill>
                <a:latin typeface="Source Sans Pro" panose="020B0503030403020204" pitchFamily="34" charset="0"/>
              </a:defRPr>
            </a:lvl1pPr>
            <a:lvl2pPr marL="355600" indent="-228600">
              <a:defRPr sz="2000">
                <a:latin typeface="Source Sans Pro" panose="020B0503030403020204" pitchFamily="34" charset="0"/>
              </a:defRPr>
            </a:lvl2pPr>
            <a:lvl3pPr marL="625475" indent="-228600">
              <a:buFont typeface="Wingdings" panose="05000000000000000000" pitchFamily="2" charset="2"/>
              <a:buChar char=""/>
              <a:defRPr sz="1800">
                <a:latin typeface="Source Sans Pro" panose="020B0503030403020204" pitchFamily="34" charset="0"/>
              </a:defRPr>
            </a:lvl3pPr>
            <a:lvl4pPr marL="895350" indent="-228600">
              <a:buFont typeface="Wingdings" panose="05000000000000000000" pitchFamily="2" charset="2"/>
              <a:buChar char=""/>
              <a:defRPr sz="1600">
                <a:latin typeface="Source Sans Pro" panose="020B0503030403020204" pitchFamily="34" charset="0"/>
              </a:defRPr>
            </a:lvl4pPr>
            <a:lvl5pPr marL="895350" indent="182563">
              <a:buFont typeface="Wingdings" panose="05000000000000000000" pitchFamily="2" charset="2"/>
              <a:buChar char="Ø"/>
              <a:defRPr sz="14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k-SK" dirty="0"/>
              <a:t>Kliknite sem a upravte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</p:spTree>
    <p:extLst>
      <p:ext uri="{BB962C8B-B14F-4D97-AF65-F5344CB8AC3E}">
        <p14:creationId xmlns:p14="http://schemas.microsoft.com/office/powerpoint/2010/main" val="400554796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81" r:id="rId4"/>
    <p:sldLayoutId id="214748368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456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998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0" r:id="rId2"/>
    <p:sldLayoutId id="214748371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3497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1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0C783F28-8DA3-42DC-A90F-2AF4818E1AE3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983592" y="2400970"/>
            <a:ext cx="8068044" cy="208346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lvl="0" indent="0">
              <a:buNone/>
            </a:pPr>
            <a:r>
              <a:rPr lang="sk-SK" sz="5800" b="1" dirty="0">
                <a:solidFill>
                  <a:schemeClr val="bg1"/>
                </a:solidFill>
                <a:latin typeface="Source Sans Pro"/>
              </a:rPr>
              <a:t>Informácia o implementácii investícií Komponentu 9</a:t>
            </a:r>
            <a:endParaRPr lang="sk-SK" sz="5800" b="1" dirty="0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892532-5BF9-F40C-D345-07F3CC3BAD47}"/>
              </a:ext>
            </a:extLst>
          </p:cNvPr>
          <p:cNvSpPr txBox="1"/>
          <p:nvPr/>
        </p:nvSpPr>
        <p:spPr>
          <a:xfrm>
            <a:off x="983592" y="5000244"/>
            <a:ext cx="7627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>
                <a:solidFill>
                  <a:schemeClr val="bg1"/>
                </a:solidFill>
                <a:latin typeface="+mj-lt"/>
              </a:rPr>
              <a:t>Daniel Straka</a:t>
            </a:r>
            <a:endParaRPr lang="en-SK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E6CAC1A3-EDAC-9222-5800-79E2086C31E1}"/>
              </a:ext>
            </a:extLst>
          </p:cNvPr>
          <p:cNvSpPr txBox="1"/>
          <p:nvPr/>
        </p:nvSpPr>
        <p:spPr>
          <a:xfrm>
            <a:off x="983592" y="6270998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b="1" dirty="0">
                <a:solidFill>
                  <a:schemeClr val="bg1"/>
                </a:solidFill>
              </a:rPr>
              <a:t>Koordinačná platforma, 27. 5.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 descr="This convertible flying car has made a successful inter-city test flight in  Slovakia | Euronews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2" name="Obdĺžnik 11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sk-SK" dirty="0"/>
          </a:p>
        </p:txBody>
      </p:sp>
      <p:sp>
        <p:nvSpPr>
          <p:cNvPr id="13" name="AutoShape 4" descr="https://euc-powerpoint.officeapps.live.com/pods/GetClipboardImage.ashx?Id=5e87ab4f-0f3b-4ff9-b83a-50b1a78827d6&amp;DC=GEU9&amp;pkey=a851a03a-6f2a-415b-8f11-bacbcea01228&amp;wdwaccluster=GEU9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4" name="AutoShape 6" descr="https://euc-powerpoint.officeapps.live.com/pods/GetClipboardImage.ashx?Id=d4c33e97-ff31-44cb-b090-3a4021536e4c&amp;DC=GEU9&amp;pkey=dc495776-b9b8-4994-a8a4-51f75cef72a5&amp;wdwaccluster=GEU9"/>
          <p:cNvSpPr>
            <a:spLocks noChangeAspect="1" noChangeArrowheads="1"/>
          </p:cNvSpPr>
          <p:nvPr/>
        </p:nvSpPr>
        <p:spPr bwMode="auto">
          <a:xfrm>
            <a:off x="517524" y="160337"/>
            <a:ext cx="10510139" cy="1051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E6A6A2FF-A0A4-D0B1-489D-A73DBD633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122" y="0"/>
            <a:ext cx="12252243" cy="6850065"/>
          </a:xfrm>
          <a:solidFill>
            <a:srgbClr val="1E22AA">
              <a:alpha val="70000"/>
            </a:srgbClr>
          </a:solidFill>
        </p:spPr>
        <p:txBody>
          <a:bodyPr anchor="ctr"/>
          <a:lstStyle/>
          <a:p>
            <a:pPr algn="ctr"/>
            <a:r>
              <a:rPr lang="sk-SK" sz="6600" b="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C57B167E-07E9-027D-A53D-F9272895E764}"/>
              </a:ext>
            </a:extLst>
          </p:cNvPr>
          <p:cNvSpPr txBox="1">
            <a:spLocks/>
          </p:cNvSpPr>
          <p:nvPr/>
        </p:nvSpPr>
        <p:spPr>
          <a:xfrm>
            <a:off x="0" y="1330712"/>
            <a:ext cx="4840597" cy="4535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SK" dirty="0">
              <a:solidFill>
                <a:schemeClr val="bg1"/>
              </a:solidFill>
              <a:latin typeface="Gill Sans MT" panose="020B0502020104020203" pitchFamily="34" charset="-18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F188D1F-20A2-CCD4-ED0B-7157B9D2D35D}"/>
              </a:ext>
            </a:extLst>
          </p:cNvPr>
          <p:cNvSpPr txBox="1">
            <a:spLocks/>
          </p:cNvSpPr>
          <p:nvPr/>
        </p:nvSpPr>
        <p:spPr>
          <a:xfrm>
            <a:off x="120073" y="1092805"/>
            <a:ext cx="12102048" cy="487355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0" rtlCol="0" anchor="ctr" anchorCtr="0" compatLnSpc="1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3000" b="1" i="0" u="none" strike="noStrike" kern="1200" cap="none" spc="0" baseline="0">
                <a:solidFill>
                  <a:srgbClr val="293B97"/>
                </a:solidFill>
                <a:uFillTx/>
                <a:latin typeface="Source Sans Pro" pitchFamily="34"/>
                <a:ea typeface="Source Sans Pro" pitchFamily="34"/>
                <a:cs typeface="+mj-cs"/>
              </a:defRPr>
            </a:lvl1pPr>
          </a:lstStyle>
          <a:p>
            <a:pPr marL="2286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sk-SK" sz="4800" b="0" cap="all" dirty="0">
                <a:solidFill>
                  <a:schemeClr val="bg1"/>
                </a:solidFill>
                <a:latin typeface="Gill Sans MT" panose="020B0502020104020203" pitchFamily="34" charset="-18"/>
              </a:rPr>
              <a:t>Daniel straka</a:t>
            </a:r>
          </a:p>
          <a:p>
            <a:pPr marL="2286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sk-SK" sz="4800" b="0" dirty="0">
                <a:solidFill>
                  <a:schemeClr val="bg1"/>
                </a:solidFill>
                <a:latin typeface="Gill Sans MT" panose="020B0502020104020203" pitchFamily="34" charset="-18"/>
              </a:rPr>
              <a:t>daniel.straka@vlada.gov.sk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D95C49DF-18E9-C632-16CC-DCCB9C327AB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227" y="4410493"/>
            <a:ext cx="4981832" cy="258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92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build="p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 descr="This convertible flying car has made a successful inter-city test flight in  Slovakia | Euronews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2" name="Obdĺžnik 11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sk-SK" dirty="0"/>
          </a:p>
        </p:txBody>
      </p:sp>
      <p:sp>
        <p:nvSpPr>
          <p:cNvPr id="13" name="AutoShape 4" descr="https://euc-powerpoint.officeapps.live.com/pods/GetClipboardImage.ashx?Id=5e87ab4f-0f3b-4ff9-b83a-50b1a78827d6&amp;DC=GEU9&amp;pkey=a851a03a-6f2a-415b-8f11-bacbcea01228&amp;wdwaccluster=GEU9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4" name="AutoShape 6" descr="https://euc-powerpoint.officeapps.live.com/pods/GetClipboardImage.ashx?Id=d4c33e97-ff31-44cb-b090-3a4021536e4c&amp;DC=GEU9&amp;pkey=dc495776-b9b8-4994-a8a4-51f75cef72a5&amp;wdwaccluster=GEU9"/>
          <p:cNvSpPr>
            <a:spLocks noChangeAspect="1" noChangeArrowheads="1"/>
          </p:cNvSpPr>
          <p:nvPr/>
        </p:nvSpPr>
        <p:spPr bwMode="auto">
          <a:xfrm>
            <a:off x="517524" y="160337"/>
            <a:ext cx="10510139" cy="1051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5090" y="569881"/>
            <a:ext cx="10797785" cy="582646"/>
          </a:xfrm>
        </p:spPr>
        <p:txBody>
          <a:bodyPr/>
          <a:lstStyle/>
          <a:p>
            <a:r>
              <a:rPr lang="sk-SK" dirty="0"/>
              <a:t>Prehľad výziev v Komponente 9 a I2 Komponentu 10  Plánu obnovy a odolnosti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985284" y="1687033"/>
            <a:ext cx="95976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3200" dirty="0"/>
              <a:t>Celkovo vyhlásených výziev: 26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3200" dirty="0"/>
              <a:t>Podpísané tri zmluvy s osobnou vykonávajúcou finančné nástroje – SIH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3200" dirty="0"/>
              <a:t>Celková alokácia vo výzvach – 535 mil. € (POO) a 606 mil. € s DPH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3200" dirty="0"/>
              <a:t>Celková alokácia vo finančných nástrojoch – 50,84 mil. €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3200" dirty="0"/>
              <a:t>Celkovo výzvy + finančné nástroje 586 mil. € (POO) a 657 mil. € (celkovo)</a:t>
            </a:r>
          </a:p>
          <a:p>
            <a:r>
              <a:rPr lang="sk-SK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1894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 descr="This convertible flying car has made a successful inter-city test flight in  Slovakia | Euronews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2" name="Obdĺžnik 11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sk-SK" dirty="0"/>
          </a:p>
        </p:txBody>
      </p:sp>
      <p:sp>
        <p:nvSpPr>
          <p:cNvPr id="13" name="AutoShape 4" descr="https://euc-powerpoint.officeapps.live.com/pods/GetClipboardImage.ashx?Id=5e87ab4f-0f3b-4ff9-b83a-50b1a78827d6&amp;DC=GEU9&amp;pkey=a851a03a-6f2a-415b-8f11-bacbcea01228&amp;wdwaccluster=GEU9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4" name="AutoShape 6" descr="https://euc-powerpoint.officeapps.live.com/pods/GetClipboardImage.ashx?Id=d4c33e97-ff31-44cb-b090-3a4021536e4c&amp;DC=GEU9&amp;pkey=dc495776-b9b8-4994-a8a4-51f75cef72a5&amp;wdwaccluster=GEU9"/>
          <p:cNvSpPr>
            <a:spLocks noChangeAspect="1" noChangeArrowheads="1"/>
          </p:cNvSpPr>
          <p:nvPr/>
        </p:nvSpPr>
        <p:spPr bwMode="auto">
          <a:xfrm>
            <a:off x="517524" y="160337"/>
            <a:ext cx="10510139" cy="1051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4234" y="569881"/>
            <a:ext cx="10797785" cy="582646"/>
          </a:xfrm>
        </p:spPr>
        <p:txBody>
          <a:bodyPr/>
          <a:lstStyle/>
          <a:p>
            <a:r>
              <a:rPr lang="sk-SK" dirty="0"/>
              <a:t>Aktuálny prehľad uzatvorených a otvorených výziev</a:t>
            </a:r>
          </a:p>
        </p:txBody>
      </p:sp>
      <p:graphicFrame>
        <p:nvGraphicFramePr>
          <p:cNvPr id="5" name="Tabuľka 4">
            <a:extLst>
              <a:ext uri="{FF2B5EF4-FFF2-40B4-BE49-F238E27FC236}">
                <a16:creationId xmlns:a16="http://schemas.microsoft.com/office/drawing/2014/main" id="{5B5AFB42-BB8D-038D-211C-2C033520B9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242871"/>
              </p:ext>
            </p:extLst>
          </p:nvPr>
        </p:nvGraphicFramePr>
        <p:xfrm>
          <a:off x="1164337" y="1562071"/>
          <a:ext cx="9306179" cy="42485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40844">
                  <a:extLst>
                    <a:ext uri="{9D8B030D-6E8A-4147-A177-3AD203B41FA5}">
                      <a16:colId xmlns:a16="http://schemas.microsoft.com/office/drawing/2014/main" val="130634605"/>
                    </a:ext>
                  </a:extLst>
                </a:gridCol>
                <a:gridCol w="1909242">
                  <a:extLst>
                    <a:ext uri="{9D8B030D-6E8A-4147-A177-3AD203B41FA5}">
                      <a16:colId xmlns:a16="http://schemas.microsoft.com/office/drawing/2014/main" val="3536220809"/>
                    </a:ext>
                  </a:extLst>
                </a:gridCol>
                <a:gridCol w="1956093">
                  <a:extLst>
                    <a:ext uri="{9D8B030D-6E8A-4147-A177-3AD203B41FA5}">
                      <a16:colId xmlns:a16="http://schemas.microsoft.com/office/drawing/2014/main" val="2680461302"/>
                    </a:ext>
                  </a:extLst>
                </a:gridCol>
              </a:tblGrid>
              <a:tr h="999161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u="none" strike="noStrike" dirty="0">
                          <a:effectLst/>
                        </a:rPr>
                        <a:t>Stav výzvy</a:t>
                      </a:r>
                      <a:endParaRPr lang="sk-SK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u="none" strike="noStrike" dirty="0">
                          <a:effectLst/>
                        </a:rPr>
                        <a:t>Počet</a:t>
                      </a:r>
                      <a:endParaRPr lang="sk-SK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u="none" strike="noStrike" dirty="0">
                          <a:effectLst/>
                        </a:rPr>
                        <a:t>Alokácia (mil. €)</a:t>
                      </a:r>
                      <a:endParaRPr lang="sk-SK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406890"/>
                  </a:ext>
                </a:extLst>
              </a:tr>
              <a:tr h="538581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 dirty="0">
                          <a:effectLst/>
                        </a:rPr>
                        <a:t>Otvorená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 dirty="0">
                          <a:effectLst/>
                        </a:rPr>
                        <a:t>2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effectLst/>
                        </a:rPr>
                        <a:t>8,27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35918"/>
                  </a:ext>
                </a:extLst>
              </a:tr>
              <a:tr h="538581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 dirty="0">
                          <a:effectLst/>
                        </a:rPr>
                        <a:t>Uzatvorená a hodnotí sa 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 dirty="0">
                          <a:effectLst/>
                        </a:rPr>
                        <a:t>2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effectLst/>
                        </a:rPr>
                        <a:t>19,81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176404"/>
                  </a:ext>
                </a:extLst>
              </a:tr>
              <a:tr h="538581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 dirty="0">
                          <a:effectLst/>
                        </a:rPr>
                        <a:t>Uzatvorená a projekty sú vyhodnotené – podpisujú sa zmluvy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 dirty="0">
                          <a:effectLst/>
                        </a:rPr>
                        <a:t>3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effectLst/>
                        </a:rPr>
                        <a:t>137,44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465709"/>
                  </a:ext>
                </a:extLst>
              </a:tr>
              <a:tr h="999161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 dirty="0">
                          <a:effectLst/>
                        </a:rPr>
                        <a:t>Uzatvorená a všetky projekty sú </a:t>
                      </a:r>
                      <a:r>
                        <a:rPr lang="sk-SK" sz="2000" u="none" strike="noStrike" dirty="0" err="1">
                          <a:effectLst/>
                        </a:rPr>
                        <a:t>zazmluvnené</a:t>
                      </a:r>
                      <a:r>
                        <a:rPr lang="sk-SK" sz="2000" u="none" strike="noStrike" dirty="0">
                          <a:effectLst/>
                        </a:rPr>
                        <a:t>/neboli podané žiadne projekty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 dirty="0">
                          <a:effectLst/>
                        </a:rPr>
                        <a:t>19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 dirty="0">
                          <a:effectLst/>
                        </a:rPr>
                        <a:t>369,53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176905"/>
                  </a:ext>
                </a:extLst>
              </a:tr>
              <a:tr h="557153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u="none" strike="noStrike" dirty="0">
                          <a:effectLst/>
                        </a:rPr>
                        <a:t>Spolu</a:t>
                      </a:r>
                      <a:endParaRPr lang="sk-SK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u="none" strike="noStrike" dirty="0">
                          <a:effectLst/>
                        </a:rPr>
                        <a:t>26</a:t>
                      </a:r>
                      <a:endParaRPr lang="sk-SK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u="none" strike="noStrike" dirty="0">
                          <a:effectLst/>
                        </a:rPr>
                        <a:t>535,05</a:t>
                      </a:r>
                      <a:endParaRPr lang="sk-SK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934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9062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 descr="This convertible flying car has made a successful inter-city test flight in  Slovakia | Euronews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rgbClr val="293B97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srgbClr val="293B97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3" name="AutoShape 4" descr="https://euc-powerpoint.officeapps.live.com/pods/GetClipboardImage.ashx?Id=5e87ab4f-0f3b-4ff9-b83a-50b1a78827d6&amp;DC=GEU9&amp;pkey=a851a03a-6f2a-415b-8f11-bacbcea01228&amp;wdwaccluster=GEU9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rgbClr val="293B97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4" name="AutoShape 6" descr="https://euc-powerpoint.officeapps.live.com/pods/GetClipboardImage.ashx?Id=d4c33e97-ff31-44cb-b090-3a4021536e4c&amp;DC=GEU9&amp;pkey=dc495776-b9b8-4994-a8a4-51f75cef72a5&amp;wdwaccluster=GEU9"/>
          <p:cNvSpPr>
            <a:spLocks noChangeAspect="1" noChangeArrowheads="1"/>
          </p:cNvSpPr>
          <p:nvPr/>
        </p:nvSpPr>
        <p:spPr bwMode="auto">
          <a:xfrm>
            <a:off x="517524" y="160337"/>
            <a:ext cx="10510139" cy="1051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rgbClr val="293B97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4234" y="569881"/>
            <a:ext cx="10797785" cy="582646"/>
          </a:xfrm>
        </p:spPr>
        <p:txBody>
          <a:bodyPr/>
          <a:lstStyle/>
          <a:p>
            <a:r>
              <a:rPr lang="sk-SK" dirty="0"/>
              <a:t>Aktuálny stav žiadostí 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985284" y="1687033"/>
            <a:ext cx="9597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srgbClr val="293B97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srgbClr val="293B97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293B97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9" name="Tabuľ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298475"/>
              </p:ext>
            </p:extLst>
          </p:nvPr>
        </p:nvGraphicFramePr>
        <p:xfrm>
          <a:off x="795247" y="1304927"/>
          <a:ext cx="10875757" cy="48224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45807">
                  <a:extLst>
                    <a:ext uri="{9D8B030D-6E8A-4147-A177-3AD203B41FA5}">
                      <a16:colId xmlns:a16="http://schemas.microsoft.com/office/drawing/2014/main" val="87463822"/>
                    </a:ext>
                  </a:extLst>
                </a:gridCol>
                <a:gridCol w="2376650">
                  <a:extLst>
                    <a:ext uri="{9D8B030D-6E8A-4147-A177-3AD203B41FA5}">
                      <a16:colId xmlns:a16="http://schemas.microsoft.com/office/drawing/2014/main" val="3613784083"/>
                    </a:ext>
                  </a:extLst>
                </a:gridCol>
                <a:gridCol w="2376650">
                  <a:extLst>
                    <a:ext uri="{9D8B030D-6E8A-4147-A177-3AD203B41FA5}">
                      <a16:colId xmlns:a16="http://schemas.microsoft.com/office/drawing/2014/main" val="1746936296"/>
                    </a:ext>
                  </a:extLst>
                </a:gridCol>
                <a:gridCol w="2376650">
                  <a:extLst>
                    <a:ext uri="{9D8B030D-6E8A-4147-A177-3AD203B41FA5}">
                      <a16:colId xmlns:a16="http://schemas.microsoft.com/office/drawing/2014/main" val="3249767424"/>
                    </a:ext>
                  </a:extLst>
                </a:gridCol>
              </a:tblGrid>
              <a:tr h="756820">
                <a:tc>
                  <a:txBody>
                    <a:bodyPr/>
                    <a:lstStyle/>
                    <a:p>
                      <a:pPr algn="l" fontAlgn="b"/>
                      <a:endParaRPr lang="sk-SK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1" u="none" strike="noStrike" dirty="0">
                          <a:effectLst/>
                        </a:rPr>
                        <a:t>Projekty/výskumníci</a:t>
                      </a:r>
                      <a:endParaRPr lang="sk-SK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1" u="none" strike="noStrike" dirty="0">
                          <a:effectLst/>
                        </a:rPr>
                        <a:t>Počet/Žiadosti/Zmluvy</a:t>
                      </a:r>
                      <a:endParaRPr lang="sk-SK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1" u="none" strike="noStrike" dirty="0">
                          <a:effectLst/>
                        </a:rPr>
                        <a:t>Suma (s DPH)</a:t>
                      </a:r>
                      <a:endParaRPr lang="sk-SK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2666017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0" u="none" strike="noStrike" dirty="0">
                          <a:effectLst/>
                        </a:rPr>
                        <a:t>Podané žiadosti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u="none" strike="noStrike" dirty="0">
                          <a:effectLst/>
                        </a:rPr>
                        <a:t>14 145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u="none" strike="noStrike" dirty="0">
                          <a:effectLst/>
                        </a:rPr>
                        <a:t>4 690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u="none" strike="noStrike" dirty="0">
                          <a:effectLst/>
                        </a:rPr>
                        <a:t>1 400 992 510 €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235717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0" u="none" strike="noStrike" dirty="0">
                          <a:solidFill>
                            <a:srgbClr val="1E22AA"/>
                          </a:solidFill>
                          <a:effectLst/>
                        </a:rPr>
                        <a:t>V procese administratívneho hodnotenia</a:t>
                      </a:r>
                      <a:endParaRPr lang="sk-SK" sz="2000" b="0" i="0" u="none" strike="noStrike" dirty="0">
                        <a:solidFill>
                          <a:srgbClr val="1E22A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u="none" strike="noStrike" dirty="0">
                          <a:solidFill>
                            <a:srgbClr val="1E22AA"/>
                          </a:solidFill>
                          <a:effectLst/>
                        </a:rPr>
                        <a:t>1 625</a:t>
                      </a:r>
                      <a:endParaRPr lang="sk-SK" sz="2000" b="0" i="0" u="none" strike="noStrike" dirty="0">
                        <a:solidFill>
                          <a:srgbClr val="1E22A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i="0" u="none" strike="noStrike" dirty="0">
                          <a:solidFill>
                            <a:srgbClr val="1E22AA"/>
                          </a:solidFill>
                          <a:effectLst/>
                          <a:latin typeface="Calibri" panose="020F0502020204030204" pitchFamily="34" charset="0"/>
                        </a:rPr>
                        <a:t>1 578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u="none" strike="noStrike" dirty="0">
                          <a:solidFill>
                            <a:srgbClr val="1E22AA"/>
                          </a:solidFill>
                          <a:effectLst/>
                        </a:rPr>
                        <a:t>20 480 049 €</a:t>
                      </a:r>
                      <a:endParaRPr lang="sk-SK" sz="2000" b="0" i="0" u="none" strike="noStrike" dirty="0">
                        <a:solidFill>
                          <a:srgbClr val="1E22A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6986582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0" u="none" strike="noStrike">
                          <a:solidFill>
                            <a:srgbClr val="1E22AA"/>
                          </a:solidFill>
                          <a:effectLst/>
                        </a:rPr>
                        <a:t>V procese odborného hodnotenia</a:t>
                      </a:r>
                      <a:endParaRPr lang="sk-SK" sz="2000" b="0" i="0" u="none" strike="noStrike">
                        <a:solidFill>
                          <a:srgbClr val="1E22A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i="0" u="none" strike="noStrike" dirty="0">
                          <a:solidFill>
                            <a:srgbClr val="1E22AA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u="none" strike="noStrike" dirty="0">
                          <a:solidFill>
                            <a:srgbClr val="1E22AA"/>
                          </a:solidFill>
                          <a:effectLst/>
                        </a:rPr>
                        <a:t>15</a:t>
                      </a:r>
                      <a:endParaRPr lang="sk-SK" sz="2000" b="0" i="0" u="none" strike="noStrike" dirty="0">
                        <a:solidFill>
                          <a:srgbClr val="1E22A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u="none" strike="noStrike" dirty="0">
                          <a:solidFill>
                            <a:srgbClr val="1E22AA"/>
                          </a:solidFill>
                          <a:effectLst/>
                        </a:rPr>
                        <a:t>7 265 283 €</a:t>
                      </a:r>
                      <a:endParaRPr lang="sk-SK" sz="2000" b="0" i="0" u="none" strike="noStrike" dirty="0">
                        <a:solidFill>
                          <a:srgbClr val="1E22A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6257812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0" u="none" strike="noStrike">
                          <a:solidFill>
                            <a:srgbClr val="1E22AA"/>
                          </a:solidFill>
                          <a:effectLst/>
                        </a:rPr>
                        <a:t>Oznámenia</a:t>
                      </a:r>
                      <a:r>
                        <a:rPr lang="sk-SK" sz="2000" b="0" u="none" strike="noStrike" dirty="0">
                          <a:solidFill>
                            <a:srgbClr val="1E22AA"/>
                          </a:solidFill>
                          <a:effectLst/>
                        </a:rPr>
                        <a:t> o nesplnení</a:t>
                      </a:r>
                      <a:endParaRPr lang="sk-SK" sz="2000" b="0" i="0" u="none" strike="noStrike" dirty="0">
                        <a:solidFill>
                          <a:srgbClr val="1E22A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i="0" u="none" strike="noStrike" dirty="0">
                          <a:solidFill>
                            <a:srgbClr val="1E22AA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u="none" strike="noStrike" dirty="0">
                          <a:solidFill>
                            <a:srgbClr val="1E22AA"/>
                          </a:solidFill>
                          <a:effectLst/>
                        </a:rPr>
                        <a:t>551</a:t>
                      </a:r>
                      <a:endParaRPr lang="sk-SK" sz="2000" b="0" i="0" u="none" strike="noStrike" dirty="0">
                        <a:solidFill>
                          <a:srgbClr val="1E22A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i="0" u="none" strike="noStrike" dirty="0">
                          <a:solidFill>
                            <a:srgbClr val="1E22AA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12433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0" u="none" strike="noStrike" dirty="0">
                          <a:solidFill>
                            <a:srgbClr val="1E22AA"/>
                          </a:solidFill>
                          <a:effectLst/>
                        </a:rPr>
                        <a:t>Oznámenia o splnení</a:t>
                      </a:r>
                      <a:endParaRPr lang="sk-SK" sz="2000" b="0" i="0" u="none" strike="noStrike" dirty="0">
                        <a:solidFill>
                          <a:srgbClr val="1E22A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u="none" strike="noStrike" dirty="0">
                          <a:solidFill>
                            <a:srgbClr val="1E22AA"/>
                          </a:solidFill>
                          <a:effectLst/>
                        </a:rPr>
                        <a:t>10 271</a:t>
                      </a:r>
                      <a:endParaRPr lang="sk-SK" sz="2000" b="0" i="0" u="none" strike="noStrike" dirty="0">
                        <a:solidFill>
                          <a:srgbClr val="1E22A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u="none" strike="noStrike" dirty="0">
                          <a:solidFill>
                            <a:srgbClr val="1E22AA"/>
                          </a:solidFill>
                          <a:effectLst/>
                        </a:rPr>
                        <a:t>2 544</a:t>
                      </a:r>
                      <a:endParaRPr lang="sk-SK" sz="2000" b="0" i="0" u="none" strike="noStrike" dirty="0">
                        <a:solidFill>
                          <a:srgbClr val="1E22A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u="none" strike="noStrike" dirty="0">
                          <a:solidFill>
                            <a:srgbClr val="1E22AA"/>
                          </a:solidFill>
                          <a:effectLst/>
                        </a:rPr>
                        <a:t>1 005 075 457 €</a:t>
                      </a:r>
                      <a:endParaRPr lang="sk-SK" sz="2000" b="0" i="0" u="none" strike="noStrike" dirty="0">
                        <a:solidFill>
                          <a:srgbClr val="1E22A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991340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0" u="none" strike="noStrike" dirty="0" err="1">
                          <a:solidFill>
                            <a:srgbClr val="1E22AA"/>
                          </a:solidFill>
                          <a:effectLst/>
                        </a:rPr>
                        <a:t>Zazmluvnené</a:t>
                      </a:r>
                      <a:endParaRPr lang="sk-SK" sz="2000" b="0" i="0" u="none" strike="noStrike" dirty="0">
                        <a:solidFill>
                          <a:srgbClr val="1E22A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u="none" strike="noStrike" dirty="0">
                          <a:solidFill>
                            <a:srgbClr val="1E22AA"/>
                          </a:solidFill>
                          <a:effectLst/>
                        </a:rPr>
                        <a:t>7 241</a:t>
                      </a:r>
                      <a:endParaRPr lang="sk-SK" sz="2000" b="0" i="0" u="none" strike="noStrike" dirty="0">
                        <a:solidFill>
                          <a:srgbClr val="1E22A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u="none" strike="noStrike" dirty="0">
                          <a:solidFill>
                            <a:srgbClr val="1E22AA"/>
                          </a:solidFill>
                          <a:effectLst/>
                        </a:rPr>
                        <a:t>1 911</a:t>
                      </a:r>
                      <a:endParaRPr lang="sk-SK" sz="2000" b="0" i="0" u="none" strike="noStrike" dirty="0">
                        <a:solidFill>
                          <a:srgbClr val="1E22A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u="none" strike="noStrike" dirty="0">
                          <a:solidFill>
                            <a:srgbClr val="1E22AA"/>
                          </a:solidFill>
                          <a:effectLst/>
                        </a:rPr>
                        <a:t>357 548 558 €</a:t>
                      </a:r>
                      <a:endParaRPr lang="sk-SK" sz="2000" b="0" i="0" u="none" strike="noStrike" dirty="0">
                        <a:solidFill>
                          <a:srgbClr val="1E22A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892422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0" u="none" strike="noStrike">
                          <a:solidFill>
                            <a:srgbClr val="1E22AA"/>
                          </a:solidFill>
                          <a:effectLst/>
                        </a:rPr>
                        <a:t>Vyplatené ŽoP</a:t>
                      </a:r>
                      <a:endParaRPr lang="sk-SK" sz="2000" b="0" i="0" u="none" strike="noStrike">
                        <a:solidFill>
                          <a:srgbClr val="1E22A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2000" b="0" i="0" u="none" strike="noStrike" dirty="0">
                        <a:solidFill>
                          <a:srgbClr val="1E22A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u="none" strike="noStrike" dirty="0">
                          <a:solidFill>
                            <a:srgbClr val="1E22AA"/>
                          </a:solidFill>
                          <a:effectLst/>
                        </a:rPr>
                        <a:t>881</a:t>
                      </a:r>
                      <a:endParaRPr lang="sk-SK" sz="2000" b="0" i="0" u="none" strike="noStrike" dirty="0">
                        <a:solidFill>
                          <a:srgbClr val="1E22A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u="none" strike="noStrike" dirty="0">
                          <a:solidFill>
                            <a:srgbClr val="1E22AA"/>
                          </a:solidFill>
                          <a:effectLst/>
                        </a:rPr>
                        <a:t>62 483 670 €</a:t>
                      </a:r>
                      <a:endParaRPr lang="sk-SK" sz="2000" b="0" i="0" u="none" strike="noStrike" dirty="0">
                        <a:solidFill>
                          <a:srgbClr val="1E22A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6638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4040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37883" y="565291"/>
            <a:ext cx="10666545" cy="778044"/>
          </a:xfrm>
        </p:spPr>
        <p:txBody>
          <a:bodyPr/>
          <a:lstStyle/>
          <a:p>
            <a:r>
              <a:rPr lang="sk-SK" dirty="0"/>
              <a:t>Investícia 1 – Podpora medzinárodnej spolupráce </a:t>
            </a:r>
          </a:p>
        </p:txBody>
      </p:sp>
      <p:graphicFrame>
        <p:nvGraphicFramePr>
          <p:cNvPr id="3" name="Tabuľka 2">
            <a:extLst>
              <a:ext uri="{FF2B5EF4-FFF2-40B4-BE49-F238E27FC236}">
                <a16:creationId xmlns:a16="http://schemas.microsoft.com/office/drawing/2014/main" id="{999278DC-4225-8B78-1517-958F291E3A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028274"/>
              </p:ext>
            </p:extLst>
          </p:nvPr>
        </p:nvGraphicFramePr>
        <p:xfrm>
          <a:off x="401782" y="1184564"/>
          <a:ext cx="10515598" cy="47887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78806">
                  <a:extLst>
                    <a:ext uri="{9D8B030D-6E8A-4147-A177-3AD203B41FA5}">
                      <a16:colId xmlns:a16="http://schemas.microsoft.com/office/drawing/2014/main" val="857504625"/>
                    </a:ext>
                  </a:extLst>
                </a:gridCol>
                <a:gridCol w="772861">
                  <a:extLst>
                    <a:ext uri="{9D8B030D-6E8A-4147-A177-3AD203B41FA5}">
                      <a16:colId xmlns:a16="http://schemas.microsoft.com/office/drawing/2014/main" val="196096706"/>
                    </a:ext>
                  </a:extLst>
                </a:gridCol>
                <a:gridCol w="850928">
                  <a:extLst>
                    <a:ext uri="{9D8B030D-6E8A-4147-A177-3AD203B41FA5}">
                      <a16:colId xmlns:a16="http://schemas.microsoft.com/office/drawing/2014/main" val="3602194492"/>
                    </a:ext>
                  </a:extLst>
                </a:gridCol>
                <a:gridCol w="765055">
                  <a:extLst>
                    <a:ext uri="{9D8B030D-6E8A-4147-A177-3AD203B41FA5}">
                      <a16:colId xmlns:a16="http://schemas.microsoft.com/office/drawing/2014/main" val="481916496"/>
                    </a:ext>
                  </a:extLst>
                </a:gridCol>
                <a:gridCol w="788475">
                  <a:extLst>
                    <a:ext uri="{9D8B030D-6E8A-4147-A177-3AD203B41FA5}">
                      <a16:colId xmlns:a16="http://schemas.microsoft.com/office/drawing/2014/main" val="534275200"/>
                    </a:ext>
                  </a:extLst>
                </a:gridCol>
                <a:gridCol w="850928">
                  <a:extLst>
                    <a:ext uri="{9D8B030D-6E8A-4147-A177-3AD203B41FA5}">
                      <a16:colId xmlns:a16="http://schemas.microsoft.com/office/drawing/2014/main" val="1079532946"/>
                    </a:ext>
                  </a:extLst>
                </a:gridCol>
                <a:gridCol w="765055">
                  <a:extLst>
                    <a:ext uri="{9D8B030D-6E8A-4147-A177-3AD203B41FA5}">
                      <a16:colId xmlns:a16="http://schemas.microsoft.com/office/drawing/2014/main" val="197288875"/>
                    </a:ext>
                  </a:extLst>
                </a:gridCol>
                <a:gridCol w="796281">
                  <a:extLst>
                    <a:ext uri="{9D8B030D-6E8A-4147-A177-3AD203B41FA5}">
                      <a16:colId xmlns:a16="http://schemas.microsoft.com/office/drawing/2014/main" val="151023003"/>
                    </a:ext>
                  </a:extLst>
                </a:gridCol>
                <a:gridCol w="679181">
                  <a:extLst>
                    <a:ext uri="{9D8B030D-6E8A-4147-A177-3AD203B41FA5}">
                      <a16:colId xmlns:a16="http://schemas.microsoft.com/office/drawing/2014/main" val="3788634997"/>
                    </a:ext>
                  </a:extLst>
                </a:gridCol>
                <a:gridCol w="968028">
                  <a:extLst>
                    <a:ext uri="{9D8B030D-6E8A-4147-A177-3AD203B41FA5}">
                      <a16:colId xmlns:a16="http://schemas.microsoft.com/office/drawing/2014/main" val="415510893"/>
                    </a:ext>
                  </a:extLst>
                </a:gridCol>
              </a:tblGrid>
              <a:tr h="701317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 dirty="0">
                          <a:effectLst/>
                        </a:rPr>
                        <a:t> 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sk-SK" sz="1100" b="1" u="none" strike="noStrike" dirty="0" err="1">
                          <a:effectLst/>
                        </a:rPr>
                        <a:t>Zazmluvnené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sk-SK" sz="1100" b="1" u="none" strike="noStrike" dirty="0">
                          <a:effectLst/>
                        </a:rPr>
                        <a:t>Odoslané oznámenia o splnení podmienok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sk-SK" sz="1100" b="1" u="none" strike="noStrike" dirty="0">
                          <a:effectLst/>
                        </a:rPr>
                        <a:t>Podané žiadosti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759500"/>
                  </a:ext>
                </a:extLst>
              </a:tr>
              <a:tr h="1034265"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b="1" u="none" strike="noStrike" dirty="0">
                          <a:effectLst/>
                        </a:rPr>
                        <a:t>Názov výzvy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1" u="none" strike="noStrike" dirty="0">
                          <a:effectLst/>
                        </a:rPr>
                        <a:t>Výskumníci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1" u="none" strike="noStrike" dirty="0">
                          <a:effectLst/>
                        </a:rPr>
                        <a:t>Projekty  (počet)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1" u="none" strike="noStrike" dirty="0">
                          <a:effectLst/>
                        </a:rPr>
                        <a:t>Suma (s DPH) €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1" u="none" strike="noStrike" dirty="0">
                          <a:effectLst/>
                        </a:rPr>
                        <a:t>Výskumníci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1" u="none" strike="noStrike" dirty="0">
                          <a:effectLst/>
                        </a:rPr>
                        <a:t>Projekty  (počet)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1" u="none" strike="noStrike" dirty="0">
                          <a:effectLst/>
                        </a:rPr>
                        <a:t>Suma (s DPH) €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1" u="none" strike="noStrike" dirty="0">
                          <a:effectLst/>
                        </a:rPr>
                        <a:t>Výskumníci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1" u="none" strike="noStrike" dirty="0">
                          <a:effectLst/>
                        </a:rPr>
                        <a:t>Projekty  (počet)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 dirty="0">
                          <a:effectLst/>
                        </a:rPr>
                        <a:t>Suma (s DPH) €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537144"/>
                  </a:ext>
                </a:extLst>
              </a:tr>
              <a:tr h="425039"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b="1" u="none" strike="noStrike" dirty="0">
                          <a:effectLst/>
                        </a:rPr>
                        <a:t>Podpora projektov, ktoré získali ocenenie „</a:t>
                      </a:r>
                      <a:r>
                        <a:rPr lang="sk-SK" sz="1100" b="1" u="none" strike="noStrike" dirty="0" err="1">
                          <a:effectLst/>
                        </a:rPr>
                        <a:t>Seal</a:t>
                      </a:r>
                      <a:r>
                        <a:rPr lang="sk-SK" sz="1100" b="1" u="none" strike="noStrike" dirty="0">
                          <a:effectLst/>
                        </a:rPr>
                        <a:t> of Excellence“ (EIC)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>
                          <a:effectLst/>
                        </a:rPr>
                        <a:t>3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>
                          <a:effectLst/>
                        </a:rPr>
                        <a:t>3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 dirty="0">
                          <a:effectLst/>
                        </a:rPr>
                        <a:t>7 479 635</a:t>
                      </a:r>
                      <a:endParaRPr lang="sk-SK" sz="1100" b="0" i="0" u="none" strike="noStrike" dirty="0">
                        <a:solidFill>
                          <a:srgbClr val="0070C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>
                          <a:effectLst/>
                        </a:rPr>
                        <a:t>3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 dirty="0">
                          <a:effectLst/>
                        </a:rPr>
                        <a:t>3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 dirty="0">
                          <a:effectLst/>
                        </a:rPr>
                        <a:t>7 479 635</a:t>
                      </a:r>
                      <a:endParaRPr lang="sk-SK" sz="1100" b="0" i="0" u="none" strike="noStrike" dirty="0">
                        <a:solidFill>
                          <a:srgbClr val="0070C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>
                          <a:effectLst/>
                        </a:rPr>
                        <a:t>3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>
                          <a:effectLst/>
                        </a:rPr>
                        <a:t>3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 dirty="0">
                          <a:effectLst/>
                        </a:rPr>
                        <a:t>7 479 635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941032"/>
                  </a:ext>
                </a:extLst>
              </a:tr>
              <a:tr h="410873"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b="1" u="none" strike="noStrike" dirty="0">
                          <a:effectLst/>
                        </a:rPr>
                        <a:t>Podpora excelentných projektov Horizontu Európa, ktoré získali ocenenie „</a:t>
                      </a:r>
                      <a:r>
                        <a:rPr lang="sk-SK" sz="1100" b="1" u="none" strike="noStrike" dirty="0" err="1">
                          <a:effectLst/>
                        </a:rPr>
                        <a:t>Seal</a:t>
                      </a:r>
                      <a:r>
                        <a:rPr lang="sk-SK" sz="1100" b="1" u="none" strike="noStrike" dirty="0">
                          <a:effectLst/>
                        </a:rPr>
                        <a:t> of Excellence“  alebo prešli úspešne hodnotením zo strany EK 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>
                          <a:effectLst/>
                        </a:rPr>
                        <a:t>5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>
                          <a:effectLst/>
                        </a:rPr>
                        <a:t>5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 dirty="0">
                          <a:effectLst/>
                        </a:rPr>
                        <a:t>2 832 213</a:t>
                      </a:r>
                      <a:endParaRPr lang="sk-SK" sz="1100" b="0" i="0" u="none" strike="noStrike" dirty="0">
                        <a:solidFill>
                          <a:srgbClr val="0070C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>
                          <a:effectLst/>
                        </a:rPr>
                        <a:t>7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>
                          <a:effectLst/>
                        </a:rPr>
                        <a:t>7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 dirty="0">
                          <a:effectLst/>
                        </a:rPr>
                        <a:t>3 127 548</a:t>
                      </a:r>
                      <a:endParaRPr lang="sk-SK" sz="1100" b="0" i="0" u="none" strike="noStrike" dirty="0">
                        <a:solidFill>
                          <a:srgbClr val="0070C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>
                          <a:effectLst/>
                        </a:rPr>
                        <a:t>7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>
                          <a:effectLst/>
                        </a:rPr>
                        <a:t>7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 dirty="0">
                          <a:effectLst/>
                        </a:rPr>
                        <a:t>3 148 458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719047"/>
                  </a:ext>
                </a:extLst>
              </a:tr>
              <a:tr h="4250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effectLst/>
                        </a:rPr>
                        <a:t>Matching </a:t>
                      </a:r>
                      <a:r>
                        <a:rPr lang="en-US" sz="1100" b="1" u="none" strike="noStrike" dirty="0" err="1">
                          <a:effectLst/>
                        </a:rPr>
                        <a:t>granty</a:t>
                      </a:r>
                      <a:r>
                        <a:rPr lang="en-US" sz="1100" b="1" u="none" strike="noStrike" dirty="0">
                          <a:effectLst/>
                        </a:rPr>
                        <a:t> </a:t>
                      </a:r>
                      <a:r>
                        <a:rPr lang="en-US" sz="1100" b="1" u="none" strike="noStrike" dirty="0" err="1">
                          <a:effectLst/>
                        </a:rPr>
                        <a:t>ku</a:t>
                      </a:r>
                      <a:r>
                        <a:rPr lang="en-US" sz="1100" b="1" u="none" strike="noStrike" dirty="0">
                          <a:effectLst/>
                        </a:rPr>
                        <a:t> </a:t>
                      </a:r>
                      <a:r>
                        <a:rPr lang="en-US" sz="1100" b="1" u="none" strike="noStrike" dirty="0" err="1">
                          <a:effectLst/>
                        </a:rPr>
                        <a:t>zdrojom</a:t>
                      </a:r>
                      <a:r>
                        <a:rPr lang="en-US" sz="1100" b="1" u="none" strike="noStrike" dirty="0">
                          <a:effectLst/>
                        </a:rPr>
                        <a:t> </a:t>
                      </a:r>
                      <a:r>
                        <a:rPr lang="en-US" sz="1100" b="1" u="none" strike="noStrike" dirty="0" err="1">
                          <a:effectLst/>
                        </a:rPr>
                        <a:t>získaným</a:t>
                      </a:r>
                      <a:r>
                        <a:rPr lang="en-US" sz="1100" b="1" u="none" strike="noStrike" dirty="0">
                          <a:effectLst/>
                        </a:rPr>
                        <a:t> v </a:t>
                      </a:r>
                      <a:r>
                        <a:rPr lang="en-US" sz="1100" b="1" u="none" strike="noStrike" dirty="0" err="1">
                          <a:effectLst/>
                        </a:rPr>
                        <a:t>rámci</a:t>
                      </a:r>
                      <a:r>
                        <a:rPr lang="en-US" sz="1100" b="1" u="none" strike="noStrike" dirty="0">
                          <a:effectLst/>
                        </a:rPr>
                        <a:t> </a:t>
                      </a:r>
                      <a:r>
                        <a:rPr lang="en-US" sz="1100" b="1" u="none" strike="noStrike" dirty="0" err="1">
                          <a:effectLst/>
                        </a:rPr>
                        <a:t>programu</a:t>
                      </a:r>
                      <a:r>
                        <a:rPr lang="en-US" sz="1100" b="1" u="none" strike="noStrike" dirty="0">
                          <a:effectLst/>
                        </a:rPr>
                        <a:t> </a:t>
                      </a:r>
                      <a:r>
                        <a:rPr lang="en-US" sz="1100" b="1" u="none" strike="noStrike" dirty="0" err="1">
                          <a:effectLst/>
                        </a:rPr>
                        <a:t>Horizont</a:t>
                      </a:r>
                      <a:r>
                        <a:rPr lang="en-US" sz="1100" b="1" u="none" strike="noStrike" dirty="0">
                          <a:effectLst/>
                        </a:rPr>
                        <a:t> 2020 a </a:t>
                      </a:r>
                      <a:r>
                        <a:rPr lang="en-US" sz="1100" b="1" u="none" strike="noStrike" dirty="0" err="1">
                          <a:effectLst/>
                        </a:rPr>
                        <a:t>Horizont</a:t>
                      </a:r>
                      <a:r>
                        <a:rPr lang="en-US" sz="1100" b="1" u="none" strike="noStrike" dirty="0">
                          <a:effectLst/>
                        </a:rPr>
                        <a:t> Európa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>
                          <a:effectLst/>
                        </a:rPr>
                        <a:t>91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>
                          <a:effectLst/>
                        </a:rPr>
                        <a:t>91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 dirty="0">
                          <a:effectLst/>
                        </a:rPr>
                        <a:t>12 355 778</a:t>
                      </a:r>
                      <a:endParaRPr lang="sk-SK" sz="1100" b="0" i="0" u="none" strike="noStrike" dirty="0">
                        <a:solidFill>
                          <a:srgbClr val="0070C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>
                          <a:effectLst/>
                        </a:rPr>
                        <a:t>96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>
                          <a:effectLst/>
                        </a:rPr>
                        <a:t>96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 dirty="0">
                          <a:effectLst/>
                        </a:rPr>
                        <a:t>12 938 071</a:t>
                      </a:r>
                      <a:endParaRPr lang="sk-SK" sz="1100" b="0" i="0" u="none" strike="noStrike" dirty="0">
                        <a:solidFill>
                          <a:srgbClr val="0070C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 dirty="0">
                          <a:effectLst/>
                        </a:rPr>
                        <a:t>103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>
                          <a:effectLst/>
                        </a:rPr>
                        <a:t>103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 dirty="0">
                          <a:effectLst/>
                        </a:rPr>
                        <a:t>13 797 238€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24486"/>
                  </a:ext>
                </a:extLst>
              </a:tr>
              <a:tr h="425039"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b="1" u="none" strike="noStrike" dirty="0">
                          <a:effectLst/>
                        </a:rPr>
                        <a:t>Preklenovacie ERC granty 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>
                          <a:effectLst/>
                        </a:rPr>
                        <a:t>10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>
                          <a:effectLst/>
                        </a:rPr>
                        <a:t>10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 dirty="0">
                          <a:effectLst/>
                        </a:rPr>
                        <a:t>997 090</a:t>
                      </a:r>
                      <a:endParaRPr lang="sk-SK" sz="1100" b="0" i="0" u="none" strike="noStrike" dirty="0">
                        <a:solidFill>
                          <a:srgbClr val="0070C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>
                          <a:effectLst/>
                        </a:rPr>
                        <a:t>10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>
                          <a:effectLst/>
                        </a:rPr>
                        <a:t>10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 dirty="0">
                          <a:effectLst/>
                        </a:rPr>
                        <a:t>997 090</a:t>
                      </a:r>
                      <a:endParaRPr lang="sk-SK" sz="1100" b="0" i="0" u="none" strike="noStrike" dirty="0">
                        <a:solidFill>
                          <a:srgbClr val="0070C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>
                          <a:effectLst/>
                        </a:rPr>
                        <a:t>12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 dirty="0">
                          <a:effectLst/>
                        </a:rPr>
                        <a:t>12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 dirty="0">
                          <a:effectLst/>
                        </a:rPr>
                        <a:t>1 195 959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412825"/>
                  </a:ext>
                </a:extLst>
              </a:tr>
              <a:tr h="425039"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b="1" u="none" strike="noStrike" dirty="0">
                          <a:effectLst/>
                        </a:rPr>
                        <a:t>ERC </a:t>
                      </a:r>
                      <a:r>
                        <a:rPr lang="sk-SK" sz="1100" b="1" u="none" strike="noStrike" dirty="0" err="1">
                          <a:effectLst/>
                        </a:rPr>
                        <a:t>Visiting</a:t>
                      </a:r>
                      <a:r>
                        <a:rPr lang="sk-SK" sz="1100" b="1" u="none" strike="noStrike" dirty="0">
                          <a:effectLst/>
                        </a:rPr>
                        <a:t> granty 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>
                          <a:effectLst/>
                        </a:rPr>
                        <a:t>0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>
                          <a:effectLst/>
                        </a:rPr>
                        <a:t>0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 dirty="0">
                          <a:effectLst/>
                        </a:rPr>
                        <a:t>0</a:t>
                      </a:r>
                      <a:endParaRPr lang="sk-SK" sz="1100" b="0" i="0" u="none" strike="noStrike" dirty="0">
                        <a:solidFill>
                          <a:srgbClr val="0070C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>
                          <a:effectLst/>
                        </a:rPr>
                        <a:t>0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 dirty="0">
                          <a:effectLst/>
                        </a:rPr>
                        <a:t>0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 dirty="0">
                          <a:effectLst/>
                        </a:rPr>
                        <a:t>0</a:t>
                      </a:r>
                      <a:endParaRPr lang="sk-SK" sz="1100" b="0" i="0" u="none" strike="noStrike" dirty="0">
                        <a:solidFill>
                          <a:srgbClr val="0070C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 dirty="0">
                          <a:effectLst/>
                        </a:rPr>
                        <a:t>0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>
                          <a:effectLst/>
                        </a:rPr>
                        <a:t>0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 dirty="0">
                          <a:effectLst/>
                        </a:rPr>
                        <a:t>0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081204"/>
                  </a:ext>
                </a:extLst>
              </a:tr>
              <a:tr h="42503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u="none" strike="noStrike" dirty="0">
                          <a:effectLst/>
                        </a:rPr>
                        <a:t>Podpora prípravy projektov v Horizonte Európa 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>
                          <a:effectLst/>
                        </a:rPr>
                        <a:t>758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>
                          <a:effectLst/>
                        </a:rPr>
                        <a:t>176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 dirty="0">
                          <a:effectLst/>
                        </a:rPr>
                        <a:t>2 914 000</a:t>
                      </a:r>
                      <a:endParaRPr lang="sk-SK" sz="1100" b="0" i="0" u="none" strike="noStrike" dirty="0">
                        <a:solidFill>
                          <a:srgbClr val="0070C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>
                          <a:effectLst/>
                        </a:rPr>
                        <a:t>762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>
                          <a:effectLst/>
                        </a:rPr>
                        <a:t>178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 dirty="0">
                          <a:effectLst/>
                        </a:rPr>
                        <a:t>2 928 000</a:t>
                      </a:r>
                      <a:endParaRPr lang="sk-SK" sz="1100" b="0" i="0" u="none" strike="noStrike" dirty="0">
                        <a:solidFill>
                          <a:srgbClr val="0070C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 dirty="0">
                          <a:effectLst/>
                        </a:rPr>
                        <a:t>924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 dirty="0">
                          <a:effectLst/>
                        </a:rPr>
                        <a:t>211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 dirty="0">
                          <a:effectLst/>
                        </a:rPr>
                        <a:t>3 334 000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743525"/>
                  </a:ext>
                </a:extLst>
              </a:tr>
              <a:tr h="425039"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b="1" u="none" strike="noStrike" dirty="0">
                          <a:effectLst/>
                        </a:rPr>
                        <a:t>Podpora projektov, ktoré získali ocenenie „</a:t>
                      </a:r>
                      <a:r>
                        <a:rPr lang="sk-SK" sz="1100" b="1" u="none" strike="noStrike" dirty="0" err="1">
                          <a:effectLst/>
                        </a:rPr>
                        <a:t>Seal</a:t>
                      </a:r>
                      <a:r>
                        <a:rPr lang="sk-SK" sz="1100" b="1" u="none" strike="noStrike" dirty="0">
                          <a:effectLst/>
                        </a:rPr>
                        <a:t> of Excellence“ (EIC) II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>
                          <a:effectLst/>
                        </a:rPr>
                        <a:t>1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>
                          <a:effectLst/>
                        </a:rPr>
                        <a:t>1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 dirty="0">
                          <a:effectLst/>
                        </a:rPr>
                        <a:t>2 493 120</a:t>
                      </a:r>
                      <a:endParaRPr lang="sk-SK" sz="1100" b="0" i="0" u="none" strike="noStrike" dirty="0">
                        <a:solidFill>
                          <a:srgbClr val="0070C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>
                          <a:effectLst/>
                        </a:rPr>
                        <a:t>1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>
                          <a:effectLst/>
                        </a:rPr>
                        <a:t>1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 dirty="0">
                          <a:effectLst/>
                        </a:rPr>
                        <a:t>2 493 120</a:t>
                      </a:r>
                      <a:endParaRPr lang="sk-SK" sz="1100" b="0" i="0" u="none" strike="noStrike" dirty="0">
                        <a:solidFill>
                          <a:srgbClr val="0070C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>
                          <a:effectLst/>
                        </a:rPr>
                        <a:t>1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 dirty="0">
                          <a:effectLst/>
                        </a:rPr>
                        <a:t>1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 dirty="0">
                          <a:effectLst/>
                        </a:rPr>
                        <a:t>3 572 225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838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9774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37883" y="565291"/>
            <a:ext cx="10666545" cy="778044"/>
          </a:xfrm>
        </p:spPr>
        <p:txBody>
          <a:bodyPr/>
          <a:lstStyle/>
          <a:p>
            <a:r>
              <a:rPr lang="sk-SK" dirty="0"/>
              <a:t>Investícia 2 – Podpora spolupráce firiem a priemyslu</a:t>
            </a:r>
          </a:p>
        </p:txBody>
      </p:sp>
      <p:graphicFrame>
        <p:nvGraphicFramePr>
          <p:cNvPr id="2" name="Tabuľka 1">
            <a:extLst>
              <a:ext uri="{FF2B5EF4-FFF2-40B4-BE49-F238E27FC236}">
                <a16:creationId xmlns:a16="http://schemas.microsoft.com/office/drawing/2014/main" id="{95558FC4-892C-E430-FAC8-B73D112C9F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492355"/>
              </p:ext>
            </p:extLst>
          </p:nvPr>
        </p:nvGraphicFramePr>
        <p:xfrm>
          <a:off x="443345" y="1423987"/>
          <a:ext cx="10515598" cy="46858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78806">
                  <a:extLst>
                    <a:ext uri="{9D8B030D-6E8A-4147-A177-3AD203B41FA5}">
                      <a16:colId xmlns:a16="http://schemas.microsoft.com/office/drawing/2014/main" val="2849771889"/>
                    </a:ext>
                  </a:extLst>
                </a:gridCol>
                <a:gridCol w="772861">
                  <a:extLst>
                    <a:ext uri="{9D8B030D-6E8A-4147-A177-3AD203B41FA5}">
                      <a16:colId xmlns:a16="http://schemas.microsoft.com/office/drawing/2014/main" val="1709069964"/>
                    </a:ext>
                  </a:extLst>
                </a:gridCol>
                <a:gridCol w="850928">
                  <a:extLst>
                    <a:ext uri="{9D8B030D-6E8A-4147-A177-3AD203B41FA5}">
                      <a16:colId xmlns:a16="http://schemas.microsoft.com/office/drawing/2014/main" val="1278727907"/>
                    </a:ext>
                  </a:extLst>
                </a:gridCol>
                <a:gridCol w="765055">
                  <a:extLst>
                    <a:ext uri="{9D8B030D-6E8A-4147-A177-3AD203B41FA5}">
                      <a16:colId xmlns:a16="http://schemas.microsoft.com/office/drawing/2014/main" val="4202061480"/>
                    </a:ext>
                  </a:extLst>
                </a:gridCol>
                <a:gridCol w="788475">
                  <a:extLst>
                    <a:ext uri="{9D8B030D-6E8A-4147-A177-3AD203B41FA5}">
                      <a16:colId xmlns:a16="http://schemas.microsoft.com/office/drawing/2014/main" val="4120100592"/>
                    </a:ext>
                  </a:extLst>
                </a:gridCol>
                <a:gridCol w="850928">
                  <a:extLst>
                    <a:ext uri="{9D8B030D-6E8A-4147-A177-3AD203B41FA5}">
                      <a16:colId xmlns:a16="http://schemas.microsoft.com/office/drawing/2014/main" val="1471218251"/>
                    </a:ext>
                  </a:extLst>
                </a:gridCol>
                <a:gridCol w="765055">
                  <a:extLst>
                    <a:ext uri="{9D8B030D-6E8A-4147-A177-3AD203B41FA5}">
                      <a16:colId xmlns:a16="http://schemas.microsoft.com/office/drawing/2014/main" val="3575856945"/>
                    </a:ext>
                  </a:extLst>
                </a:gridCol>
                <a:gridCol w="796281">
                  <a:extLst>
                    <a:ext uri="{9D8B030D-6E8A-4147-A177-3AD203B41FA5}">
                      <a16:colId xmlns:a16="http://schemas.microsoft.com/office/drawing/2014/main" val="21038438"/>
                    </a:ext>
                  </a:extLst>
                </a:gridCol>
                <a:gridCol w="679181">
                  <a:extLst>
                    <a:ext uri="{9D8B030D-6E8A-4147-A177-3AD203B41FA5}">
                      <a16:colId xmlns:a16="http://schemas.microsoft.com/office/drawing/2014/main" val="3883956459"/>
                    </a:ext>
                  </a:extLst>
                </a:gridCol>
                <a:gridCol w="968028">
                  <a:extLst>
                    <a:ext uri="{9D8B030D-6E8A-4147-A177-3AD203B41FA5}">
                      <a16:colId xmlns:a16="http://schemas.microsoft.com/office/drawing/2014/main" val="1604531228"/>
                    </a:ext>
                  </a:extLst>
                </a:gridCol>
              </a:tblGrid>
              <a:tr h="1061957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 dirty="0">
                          <a:effectLst/>
                        </a:rPr>
                        <a:t> 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sk-SK" sz="1100" b="1" u="none" strike="noStrike" dirty="0" err="1">
                          <a:effectLst/>
                        </a:rPr>
                        <a:t>Zazmluvnené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sk-SK" sz="1100" b="1" u="none" strike="noStrike" dirty="0">
                          <a:effectLst/>
                        </a:rPr>
                        <a:t>Odoslané oznámenia o splnení podmienok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sk-SK" sz="1100" b="1" u="none" strike="noStrike" dirty="0">
                          <a:effectLst/>
                        </a:rPr>
                        <a:t>Podané žiadosti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682257"/>
                  </a:ext>
                </a:extLst>
              </a:tr>
              <a:tr h="841577"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b="1" u="none" strike="noStrike" dirty="0">
                          <a:effectLst/>
                        </a:rPr>
                        <a:t>Názov výzvy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1" u="none" strike="noStrike" dirty="0">
                          <a:effectLst/>
                        </a:rPr>
                        <a:t>Výskumníci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1" u="none" strike="noStrike" dirty="0">
                          <a:effectLst/>
                        </a:rPr>
                        <a:t>Projekty  (počet)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1" u="none" strike="noStrike" dirty="0">
                          <a:effectLst/>
                        </a:rPr>
                        <a:t>Suma (s DPH) €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1" u="none" strike="noStrike" dirty="0">
                          <a:effectLst/>
                        </a:rPr>
                        <a:t>Výskumníci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1" u="none" strike="noStrike" dirty="0">
                          <a:effectLst/>
                        </a:rPr>
                        <a:t>Projekty  (počet)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1" u="none" strike="noStrike" dirty="0">
                          <a:effectLst/>
                        </a:rPr>
                        <a:t>Suma (s DPH) €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1" u="none" strike="noStrike" dirty="0">
                          <a:effectLst/>
                        </a:rPr>
                        <a:t>Výskumníci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1" u="none" strike="noStrike" dirty="0">
                          <a:effectLst/>
                        </a:rPr>
                        <a:t>Projekty  (počet)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1" u="none" strike="noStrike" dirty="0">
                          <a:effectLst/>
                        </a:rPr>
                        <a:t>Suma (s DPH) €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905288"/>
                  </a:ext>
                </a:extLst>
              </a:tr>
              <a:tr h="628775"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b="1" u="none" strike="noStrike" dirty="0">
                          <a:effectLst/>
                        </a:rPr>
                        <a:t>Transformačné a inovačné konzorciá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>
                          <a:effectLst/>
                        </a:rPr>
                        <a:t>0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 dirty="0">
                          <a:effectLst/>
                        </a:rPr>
                        <a:t>0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 dirty="0">
                          <a:effectLst/>
                        </a:rPr>
                        <a:t>0,00</a:t>
                      </a:r>
                      <a:endParaRPr lang="sk-SK" sz="1100" b="0" i="0" u="none" strike="noStrike" dirty="0">
                        <a:solidFill>
                          <a:srgbClr val="0070C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 dirty="0">
                          <a:effectLst/>
                        </a:rPr>
                        <a:t>21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 dirty="0">
                          <a:effectLst/>
                        </a:rPr>
                        <a:t>21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 dirty="0">
                          <a:effectLst/>
                        </a:rPr>
                        <a:t>320 876 308</a:t>
                      </a:r>
                      <a:endParaRPr lang="sk-SK" sz="1100" b="0" i="0" u="none" strike="noStrike" dirty="0">
                        <a:solidFill>
                          <a:srgbClr val="0070C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>
                          <a:effectLst/>
                        </a:rPr>
                        <a:t>38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>
                          <a:effectLst/>
                        </a:rPr>
                        <a:t>38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 dirty="0">
                          <a:effectLst/>
                        </a:rPr>
                        <a:t>559 397 555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443696"/>
                  </a:ext>
                </a:extLst>
              </a:tr>
              <a:tr h="628775"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b="1" u="none" strike="noStrike" dirty="0">
                          <a:effectLst/>
                        </a:rPr>
                        <a:t>„</a:t>
                      </a:r>
                      <a:r>
                        <a:rPr lang="sk-SK" sz="1100" b="1" u="none" strike="noStrike" dirty="0" err="1">
                          <a:effectLst/>
                        </a:rPr>
                        <a:t>Matching</a:t>
                      </a:r>
                      <a:r>
                        <a:rPr lang="sk-SK" sz="1100" b="1" u="none" strike="noStrike" dirty="0">
                          <a:effectLst/>
                        </a:rPr>
                        <a:t>“ granty ku zdrojom získaným od súkromného sektora v rámci výskumnej spolupráce 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 dirty="0">
                          <a:effectLst/>
                        </a:rPr>
                        <a:t>3 890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>
                          <a:effectLst/>
                        </a:rPr>
                        <a:t>13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 dirty="0">
                          <a:effectLst/>
                        </a:rPr>
                        <a:t>17 196 989</a:t>
                      </a:r>
                      <a:endParaRPr lang="sk-SK" sz="1100" b="0" i="0" u="none" strike="noStrike" dirty="0">
                        <a:solidFill>
                          <a:srgbClr val="0070C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 dirty="0">
                          <a:effectLst/>
                        </a:rPr>
                        <a:t>6 292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 dirty="0">
                          <a:effectLst/>
                        </a:rPr>
                        <a:t>44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 dirty="0">
                          <a:effectLst/>
                        </a:rPr>
                        <a:t>30 447 291</a:t>
                      </a:r>
                      <a:endParaRPr lang="sk-SK" sz="1100" b="0" i="0" u="none" strike="noStrike" dirty="0">
                        <a:solidFill>
                          <a:srgbClr val="0070C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>
                          <a:effectLst/>
                        </a:rPr>
                        <a:t>7 917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>
                          <a:effectLst/>
                        </a:rPr>
                        <a:t>46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 dirty="0">
                          <a:effectLst/>
                        </a:rPr>
                        <a:t>31 881 993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777628"/>
                  </a:ext>
                </a:extLst>
              </a:tr>
              <a:tr h="628775"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b="1" u="none" strike="noStrike" dirty="0">
                          <a:effectLst/>
                        </a:rPr>
                        <a:t>Inovačný </a:t>
                      </a:r>
                      <a:r>
                        <a:rPr lang="sk-SK" sz="1100" b="1" u="none" strike="noStrike" dirty="0" err="1">
                          <a:effectLst/>
                        </a:rPr>
                        <a:t>voucher</a:t>
                      </a:r>
                      <a:r>
                        <a:rPr lang="sk-SK" sz="1100" b="1" u="none" strike="noStrike" dirty="0">
                          <a:effectLst/>
                        </a:rPr>
                        <a:t> 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>
                          <a:effectLst/>
                        </a:rPr>
                        <a:t>310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>
                          <a:effectLst/>
                        </a:rPr>
                        <a:t>310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 dirty="0">
                          <a:effectLst/>
                        </a:rPr>
                        <a:t>4 452 967</a:t>
                      </a:r>
                      <a:endParaRPr lang="sk-SK" sz="1100" b="0" i="0" u="none" strike="noStrike" dirty="0">
                        <a:solidFill>
                          <a:srgbClr val="0070C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>
                          <a:effectLst/>
                        </a:rPr>
                        <a:t>346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>
                          <a:effectLst/>
                        </a:rPr>
                        <a:t>346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 dirty="0">
                          <a:effectLst/>
                        </a:rPr>
                        <a:t>4 968 377</a:t>
                      </a:r>
                      <a:endParaRPr lang="sk-SK" sz="1100" b="0" i="0" u="none" strike="noStrike" dirty="0">
                        <a:solidFill>
                          <a:srgbClr val="0070C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 dirty="0">
                          <a:effectLst/>
                        </a:rPr>
                        <a:t>1 177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>
                          <a:effectLst/>
                        </a:rPr>
                        <a:t>1 177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 dirty="0">
                          <a:effectLst/>
                        </a:rPr>
                        <a:t>15 592 692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274644"/>
                  </a:ext>
                </a:extLst>
              </a:tr>
              <a:tr h="896007"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b="1" u="none" strike="noStrike" dirty="0">
                          <a:effectLst/>
                        </a:rPr>
                        <a:t>Digitálny </a:t>
                      </a:r>
                      <a:r>
                        <a:rPr lang="sk-SK" sz="1100" b="1" u="none" strike="noStrike" dirty="0" err="1">
                          <a:effectLst/>
                        </a:rPr>
                        <a:t>voucher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 dirty="0">
                          <a:effectLst/>
                        </a:rPr>
                        <a:t>454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 dirty="0">
                          <a:effectLst/>
                        </a:rPr>
                        <a:t>454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 dirty="0">
                          <a:effectLst/>
                        </a:rPr>
                        <a:t>6 342 588</a:t>
                      </a:r>
                      <a:endParaRPr lang="sk-SK" sz="1100" b="0" i="0" u="none" strike="noStrike" dirty="0">
                        <a:solidFill>
                          <a:srgbClr val="0070C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 dirty="0">
                          <a:effectLst/>
                        </a:rPr>
                        <a:t>641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 dirty="0">
                          <a:effectLst/>
                        </a:rPr>
                        <a:t>641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 dirty="0">
                          <a:effectLst/>
                        </a:rPr>
                        <a:t>8 872 669</a:t>
                      </a:r>
                      <a:endParaRPr lang="sk-SK" sz="1100" b="0" i="0" u="none" strike="noStrike" dirty="0">
                        <a:solidFill>
                          <a:srgbClr val="0070C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 dirty="0">
                          <a:effectLst/>
                        </a:rPr>
                        <a:t>1 622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 dirty="0">
                          <a:effectLst/>
                        </a:rPr>
                        <a:t>1 622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 dirty="0">
                          <a:effectLst/>
                        </a:rPr>
                        <a:t>20 294 364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27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4541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37883" y="565291"/>
            <a:ext cx="10666545" cy="778044"/>
          </a:xfrm>
        </p:spPr>
        <p:txBody>
          <a:bodyPr/>
          <a:lstStyle/>
          <a:p>
            <a:r>
              <a:rPr lang="sk-SK" dirty="0"/>
              <a:t>Investícia 3 – Excelentná veda</a:t>
            </a:r>
          </a:p>
        </p:txBody>
      </p:sp>
      <p:graphicFrame>
        <p:nvGraphicFramePr>
          <p:cNvPr id="2" name="Tabuľka 1">
            <a:extLst>
              <a:ext uri="{FF2B5EF4-FFF2-40B4-BE49-F238E27FC236}">
                <a16:creationId xmlns:a16="http://schemas.microsoft.com/office/drawing/2014/main" id="{4A60A25C-BC26-EE6D-7679-BBC40BE3C7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807616"/>
              </p:ext>
            </p:extLst>
          </p:nvPr>
        </p:nvGraphicFramePr>
        <p:xfrm>
          <a:off x="687572" y="1254124"/>
          <a:ext cx="10586565" cy="44816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00933">
                  <a:extLst>
                    <a:ext uri="{9D8B030D-6E8A-4147-A177-3AD203B41FA5}">
                      <a16:colId xmlns:a16="http://schemas.microsoft.com/office/drawing/2014/main" val="647125020"/>
                    </a:ext>
                  </a:extLst>
                </a:gridCol>
                <a:gridCol w="778078">
                  <a:extLst>
                    <a:ext uri="{9D8B030D-6E8A-4147-A177-3AD203B41FA5}">
                      <a16:colId xmlns:a16="http://schemas.microsoft.com/office/drawing/2014/main" val="3245392175"/>
                    </a:ext>
                  </a:extLst>
                </a:gridCol>
                <a:gridCol w="856670">
                  <a:extLst>
                    <a:ext uri="{9D8B030D-6E8A-4147-A177-3AD203B41FA5}">
                      <a16:colId xmlns:a16="http://schemas.microsoft.com/office/drawing/2014/main" val="3854546089"/>
                    </a:ext>
                  </a:extLst>
                </a:gridCol>
                <a:gridCol w="770218">
                  <a:extLst>
                    <a:ext uri="{9D8B030D-6E8A-4147-A177-3AD203B41FA5}">
                      <a16:colId xmlns:a16="http://schemas.microsoft.com/office/drawing/2014/main" val="28845909"/>
                    </a:ext>
                  </a:extLst>
                </a:gridCol>
                <a:gridCol w="793796">
                  <a:extLst>
                    <a:ext uri="{9D8B030D-6E8A-4147-A177-3AD203B41FA5}">
                      <a16:colId xmlns:a16="http://schemas.microsoft.com/office/drawing/2014/main" val="597885274"/>
                    </a:ext>
                  </a:extLst>
                </a:gridCol>
                <a:gridCol w="856670">
                  <a:extLst>
                    <a:ext uri="{9D8B030D-6E8A-4147-A177-3AD203B41FA5}">
                      <a16:colId xmlns:a16="http://schemas.microsoft.com/office/drawing/2014/main" val="1633966298"/>
                    </a:ext>
                  </a:extLst>
                </a:gridCol>
                <a:gridCol w="770218">
                  <a:extLst>
                    <a:ext uri="{9D8B030D-6E8A-4147-A177-3AD203B41FA5}">
                      <a16:colId xmlns:a16="http://schemas.microsoft.com/office/drawing/2014/main" val="2971737168"/>
                    </a:ext>
                  </a:extLst>
                </a:gridCol>
                <a:gridCol w="801656">
                  <a:extLst>
                    <a:ext uri="{9D8B030D-6E8A-4147-A177-3AD203B41FA5}">
                      <a16:colId xmlns:a16="http://schemas.microsoft.com/office/drawing/2014/main" val="4026348212"/>
                    </a:ext>
                  </a:extLst>
                </a:gridCol>
                <a:gridCol w="683765">
                  <a:extLst>
                    <a:ext uri="{9D8B030D-6E8A-4147-A177-3AD203B41FA5}">
                      <a16:colId xmlns:a16="http://schemas.microsoft.com/office/drawing/2014/main" val="3934034240"/>
                    </a:ext>
                  </a:extLst>
                </a:gridCol>
                <a:gridCol w="974561">
                  <a:extLst>
                    <a:ext uri="{9D8B030D-6E8A-4147-A177-3AD203B41FA5}">
                      <a16:colId xmlns:a16="http://schemas.microsoft.com/office/drawing/2014/main" val="3626700761"/>
                    </a:ext>
                  </a:extLst>
                </a:gridCol>
              </a:tblGrid>
              <a:tr h="679455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 dirty="0">
                          <a:effectLst/>
                        </a:rPr>
                        <a:t> 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sk-SK" sz="1100" b="1" u="none" strike="noStrike" dirty="0" err="1">
                          <a:effectLst/>
                        </a:rPr>
                        <a:t>Zazmluvnené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sk-SK" sz="1100" b="1" u="none" strike="noStrike" dirty="0">
                          <a:effectLst/>
                        </a:rPr>
                        <a:t>Odoslané oznámenia o splnení podmienok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sk-SK" sz="1100" b="1" u="none" strike="noStrike" dirty="0">
                          <a:effectLst/>
                        </a:rPr>
                        <a:t>Podané žiadosti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1898181"/>
                  </a:ext>
                </a:extLst>
              </a:tr>
              <a:tr h="1002025"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b="1" u="none" strike="noStrike" dirty="0">
                          <a:effectLst/>
                        </a:rPr>
                        <a:t>Názov výzvy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1" u="none" strike="noStrike" dirty="0">
                          <a:effectLst/>
                        </a:rPr>
                        <a:t>Výskumníci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1" u="none" strike="noStrike" dirty="0">
                          <a:effectLst/>
                        </a:rPr>
                        <a:t>Projekty  (počet)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1" u="none" strike="noStrike" dirty="0">
                          <a:effectLst/>
                        </a:rPr>
                        <a:t>Suma (s DPH) €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1" u="none" strike="noStrike" dirty="0">
                          <a:effectLst/>
                        </a:rPr>
                        <a:t>Výskumníci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1" u="none" strike="noStrike" dirty="0">
                          <a:effectLst/>
                        </a:rPr>
                        <a:t>Projekty  (počet)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1" u="none" strike="noStrike" dirty="0">
                          <a:effectLst/>
                        </a:rPr>
                        <a:t>Suma (s DPH) €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1" u="none" strike="noStrike" dirty="0">
                          <a:effectLst/>
                        </a:rPr>
                        <a:t>Výskumníci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1" u="none" strike="noStrike" dirty="0">
                          <a:effectLst/>
                        </a:rPr>
                        <a:t>Projekty  (počet)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1" u="none" strike="noStrike" dirty="0">
                          <a:effectLst/>
                        </a:rPr>
                        <a:t>Suma (s DPH) €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587833"/>
                  </a:ext>
                </a:extLst>
              </a:tr>
              <a:tr h="741222"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b="1" u="none" strike="noStrike">
                          <a:effectLst/>
                        </a:rPr>
                        <a:t>Štipendiá pre excelentných výskumníkov ohrozených vojnovým konfliktom na Ukrajine </a:t>
                      </a:r>
                      <a:endParaRPr lang="sk-SK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>
                          <a:effectLst/>
                        </a:rPr>
                        <a:t>118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 dirty="0">
                          <a:effectLst/>
                        </a:rPr>
                        <a:t>113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 dirty="0">
                          <a:effectLst/>
                        </a:rPr>
                        <a:t>13 796 244</a:t>
                      </a:r>
                      <a:endParaRPr lang="sk-SK" sz="1100" b="0" i="0" u="none" strike="noStrike" dirty="0">
                        <a:solidFill>
                          <a:srgbClr val="0070C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>
                          <a:effectLst/>
                        </a:rPr>
                        <a:t>138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>
                          <a:effectLst/>
                        </a:rPr>
                        <a:t>133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 dirty="0">
                          <a:effectLst/>
                        </a:rPr>
                        <a:t>15 775 318</a:t>
                      </a:r>
                      <a:endParaRPr lang="sk-SK" sz="1100" b="0" i="0" u="none" strike="noStrike" dirty="0">
                        <a:solidFill>
                          <a:srgbClr val="0070C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>
                          <a:effectLst/>
                        </a:rPr>
                        <a:t>152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 dirty="0">
                          <a:effectLst/>
                        </a:rPr>
                        <a:t>147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 dirty="0">
                          <a:effectLst/>
                        </a:rPr>
                        <a:t>17 458 979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490943"/>
                  </a:ext>
                </a:extLst>
              </a:tr>
              <a:tr h="41179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u="none" strike="noStrike">
                          <a:effectLst/>
                        </a:rPr>
                        <a:t>Štipendiá pre excelentných PhD. študentov (R1)  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>
                          <a:effectLst/>
                        </a:rPr>
                        <a:t>103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>
                          <a:effectLst/>
                        </a:rPr>
                        <a:t>40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 dirty="0">
                          <a:effectLst/>
                        </a:rPr>
                        <a:t>5 363 163</a:t>
                      </a:r>
                      <a:endParaRPr lang="sk-SK" sz="1100" b="0" i="0" u="none" strike="noStrike" dirty="0">
                        <a:solidFill>
                          <a:srgbClr val="0070C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>
                          <a:effectLst/>
                        </a:rPr>
                        <a:t>126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>
                          <a:effectLst/>
                        </a:rPr>
                        <a:t>44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 dirty="0">
                          <a:effectLst/>
                        </a:rPr>
                        <a:t>7 785 129</a:t>
                      </a:r>
                      <a:endParaRPr lang="sk-SK" sz="1100" b="0" i="0" u="none" strike="noStrike" dirty="0">
                        <a:solidFill>
                          <a:srgbClr val="0070C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>
                          <a:effectLst/>
                        </a:rPr>
                        <a:t>156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>
                          <a:effectLst/>
                        </a:rPr>
                        <a:t>46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 dirty="0">
                          <a:effectLst/>
                        </a:rPr>
                        <a:t>8 203 008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256183"/>
                  </a:ext>
                </a:extLst>
              </a:tr>
              <a:tr h="411791"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b="1" u="none" strike="noStrike">
                          <a:effectLst/>
                        </a:rPr>
                        <a:t>Štipendiá pre výskumníkov R2-R4</a:t>
                      </a:r>
                      <a:endParaRPr lang="sk-SK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>
                          <a:effectLst/>
                        </a:rPr>
                        <a:t>336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>
                          <a:effectLst/>
                        </a:rPr>
                        <a:t>336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 dirty="0">
                          <a:effectLst/>
                        </a:rPr>
                        <a:t>51 383 936</a:t>
                      </a:r>
                      <a:endParaRPr lang="sk-SK" sz="1100" b="0" i="0" u="none" strike="noStrike" dirty="0">
                        <a:solidFill>
                          <a:srgbClr val="0070C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>
                          <a:effectLst/>
                        </a:rPr>
                        <a:t>543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>
                          <a:effectLst/>
                        </a:rPr>
                        <a:t>543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 dirty="0">
                          <a:effectLst/>
                        </a:rPr>
                        <a:t>88 890 523</a:t>
                      </a:r>
                      <a:endParaRPr lang="sk-SK" sz="1100" b="0" i="0" u="none" strike="noStrike" dirty="0">
                        <a:solidFill>
                          <a:srgbClr val="0070C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 dirty="0">
                          <a:effectLst/>
                        </a:rPr>
                        <a:t>720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>
                          <a:effectLst/>
                        </a:rPr>
                        <a:t>720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 dirty="0">
                          <a:effectLst/>
                        </a:rPr>
                        <a:t>115 755 323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351207"/>
                  </a:ext>
                </a:extLst>
              </a:tr>
              <a:tr h="411791"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b="1" u="none" strike="noStrike">
                          <a:effectLst/>
                        </a:rPr>
                        <a:t>Veľké projekty pre excelentných výskumníkov</a:t>
                      </a:r>
                      <a:endParaRPr lang="sk-SK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>
                          <a:effectLst/>
                        </a:rPr>
                        <a:t>19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>
                          <a:effectLst/>
                        </a:rPr>
                        <a:t>19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 dirty="0">
                          <a:effectLst/>
                        </a:rPr>
                        <a:t>49 412 776</a:t>
                      </a:r>
                      <a:endParaRPr lang="sk-SK" sz="1100" b="0" i="0" u="none" strike="noStrike" dirty="0">
                        <a:solidFill>
                          <a:srgbClr val="0070C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>
                          <a:effectLst/>
                        </a:rPr>
                        <a:t>91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>
                          <a:effectLst/>
                        </a:rPr>
                        <a:t>91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 dirty="0">
                          <a:effectLst/>
                        </a:rPr>
                        <a:t>234 205 799</a:t>
                      </a:r>
                      <a:endParaRPr lang="sk-SK" sz="1100" b="0" i="0" u="none" strike="noStrike" dirty="0">
                        <a:solidFill>
                          <a:srgbClr val="0070C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 dirty="0">
                          <a:effectLst/>
                        </a:rPr>
                        <a:t>110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 dirty="0">
                          <a:effectLst/>
                        </a:rPr>
                        <a:t>110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 dirty="0">
                          <a:effectLst/>
                        </a:rPr>
                        <a:t>282 177 868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60212"/>
                  </a:ext>
                </a:extLst>
              </a:tr>
              <a:tr h="411791"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b="1" u="none" strike="noStrike">
                          <a:effectLst/>
                        </a:rPr>
                        <a:t>„Early stage“ výskumné granty</a:t>
                      </a:r>
                      <a:endParaRPr lang="sk-SK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>
                          <a:effectLst/>
                        </a:rPr>
                        <a:t>795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>
                          <a:effectLst/>
                        </a:rPr>
                        <a:t>17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 dirty="0">
                          <a:effectLst/>
                        </a:rPr>
                        <a:t>5 139 954</a:t>
                      </a:r>
                      <a:endParaRPr lang="sk-SK" sz="1100" b="0" i="0" u="none" strike="noStrike" dirty="0">
                        <a:solidFill>
                          <a:srgbClr val="0070C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>
                          <a:effectLst/>
                        </a:rPr>
                        <a:t>795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>
                          <a:effectLst/>
                        </a:rPr>
                        <a:t>17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 dirty="0">
                          <a:effectLst/>
                        </a:rPr>
                        <a:t>5 139 954</a:t>
                      </a:r>
                      <a:endParaRPr lang="sk-SK" sz="1100" b="0" i="0" u="none" strike="noStrike" dirty="0">
                        <a:solidFill>
                          <a:srgbClr val="0070C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>
                          <a:effectLst/>
                        </a:rPr>
                        <a:t>716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 dirty="0">
                          <a:effectLst/>
                        </a:rPr>
                        <a:t>17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 dirty="0">
                          <a:effectLst/>
                        </a:rPr>
                        <a:t>5 113 204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096512"/>
                  </a:ext>
                </a:extLst>
              </a:tr>
              <a:tr h="411791"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b="1" u="none" strike="noStrike" dirty="0">
                          <a:effectLst/>
                        </a:rPr>
                        <a:t>Kapitálový </a:t>
                      </a:r>
                      <a:r>
                        <a:rPr lang="sk-SK" sz="1100" b="1" u="none" strike="noStrike" dirty="0" err="1">
                          <a:effectLst/>
                        </a:rPr>
                        <a:t>booster</a:t>
                      </a:r>
                      <a:r>
                        <a:rPr lang="sk-SK" sz="1100" b="1" u="none" strike="noStrike" dirty="0">
                          <a:effectLst/>
                        </a:rPr>
                        <a:t> pre schémy na podporu výskumu a vývoja 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>
                          <a:effectLst/>
                        </a:rPr>
                        <a:t>131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>
                          <a:effectLst/>
                        </a:rPr>
                        <a:t>131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 dirty="0">
                          <a:effectLst/>
                        </a:rPr>
                        <a:t>11 202 591</a:t>
                      </a:r>
                      <a:endParaRPr lang="sk-SK" sz="1100" b="0" i="0" u="none" strike="noStrike" dirty="0">
                        <a:solidFill>
                          <a:srgbClr val="0070C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>
                          <a:effectLst/>
                        </a:rPr>
                        <a:t>131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>
                          <a:effectLst/>
                        </a:rPr>
                        <a:t>131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 dirty="0">
                          <a:effectLst/>
                        </a:rPr>
                        <a:t>11 202 591</a:t>
                      </a:r>
                      <a:endParaRPr lang="sk-SK" sz="1100" b="0" i="0" u="none" strike="noStrike" dirty="0">
                        <a:solidFill>
                          <a:srgbClr val="0070C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>
                          <a:effectLst/>
                        </a:rPr>
                        <a:t>131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>
                          <a:effectLst/>
                        </a:rPr>
                        <a:t>131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 dirty="0">
                          <a:effectLst/>
                        </a:rPr>
                        <a:t>11 202 591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456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9464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37883" y="565291"/>
            <a:ext cx="10666545" cy="778044"/>
          </a:xfrm>
        </p:spPr>
        <p:txBody>
          <a:bodyPr/>
          <a:lstStyle/>
          <a:p>
            <a:r>
              <a:rPr lang="sk-SK" dirty="0"/>
              <a:t>Investícia 4 – Výskum a vývoj pre dekarbonizáciu ekonomiky</a:t>
            </a:r>
          </a:p>
        </p:txBody>
      </p:sp>
      <p:graphicFrame>
        <p:nvGraphicFramePr>
          <p:cNvPr id="3" name="Tabuľka 2">
            <a:extLst>
              <a:ext uri="{FF2B5EF4-FFF2-40B4-BE49-F238E27FC236}">
                <a16:creationId xmlns:a16="http://schemas.microsoft.com/office/drawing/2014/main" id="{BDC8D275-3BDD-0525-F7FA-A43D013AF7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062610"/>
              </p:ext>
            </p:extLst>
          </p:nvPr>
        </p:nvGraphicFramePr>
        <p:xfrm>
          <a:off x="767789" y="1343335"/>
          <a:ext cx="10953156" cy="45309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66902">
                  <a:extLst>
                    <a:ext uri="{9D8B030D-6E8A-4147-A177-3AD203B41FA5}">
                      <a16:colId xmlns:a16="http://schemas.microsoft.com/office/drawing/2014/main" val="3864518679"/>
                    </a:ext>
                  </a:extLst>
                </a:gridCol>
                <a:gridCol w="1053355">
                  <a:extLst>
                    <a:ext uri="{9D8B030D-6E8A-4147-A177-3AD203B41FA5}">
                      <a16:colId xmlns:a16="http://schemas.microsoft.com/office/drawing/2014/main" val="2239565253"/>
                    </a:ext>
                  </a:extLst>
                </a:gridCol>
                <a:gridCol w="886335">
                  <a:extLst>
                    <a:ext uri="{9D8B030D-6E8A-4147-A177-3AD203B41FA5}">
                      <a16:colId xmlns:a16="http://schemas.microsoft.com/office/drawing/2014/main" val="931773476"/>
                    </a:ext>
                  </a:extLst>
                </a:gridCol>
                <a:gridCol w="796890">
                  <a:extLst>
                    <a:ext uri="{9D8B030D-6E8A-4147-A177-3AD203B41FA5}">
                      <a16:colId xmlns:a16="http://schemas.microsoft.com/office/drawing/2014/main" val="3064983197"/>
                    </a:ext>
                  </a:extLst>
                </a:gridCol>
                <a:gridCol w="821284">
                  <a:extLst>
                    <a:ext uri="{9D8B030D-6E8A-4147-A177-3AD203B41FA5}">
                      <a16:colId xmlns:a16="http://schemas.microsoft.com/office/drawing/2014/main" val="1921480419"/>
                    </a:ext>
                  </a:extLst>
                </a:gridCol>
                <a:gridCol w="886335">
                  <a:extLst>
                    <a:ext uri="{9D8B030D-6E8A-4147-A177-3AD203B41FA5}">
                      <a16:colId xmlns:a16="http://schemas.microsoft.com/office/drawing/2014/main" val="1302945498"/>
                    </a:ext>
                  </a:extLst>
                </a:gridCol>
                <a:gridCol w="796890">
                  <a:extLst>
                    <a:ext uri="{9D8B030D-6E8A-4147-A177-3AD203B41FA5}">
                      <a16:colId xmlns:a16="http://schemas.microsoft.com/office/drawing/2014/main" val="2270567205"/>
                    </a:ext>
                  </a:extLst>
                </a:gridCol>
                <a:gridCol w="829415">
                  <a:extLst>
                    <a:ext uri="{9D8B030D-6E8A-4147-A177-3AD203B41FA5}">
                      <a16:colId xmlns:a16="http://schemas.microsoft.com/office/drawing/2014/main" val="3123680237"/>
                    </a:ext>
                  </a:extLst>
                </a:gridCol>
                <a:gridCol w="707443">
                  <a:extLst>
                    <a:ext uri="{9D8B030D-6E8A-4147-A177-3AD203B41FA5}">
                      <a16:colId xmlns:a16="http://schemas.microsoft.com/office/drawing/2014/main" val="3262404712"/>
                    </a:ext>
                  </a:extLst>
                </a:gridCol>
                <a:gridCol w="1008307">
                  <a:extLst>
                    <a:ext uri="{9D8B030D-6E8A-4147-A177-3AD203B41FA5}">
                      <a16:colId xmlns:a16="http://schemas.microsoft.com/office/drawing/2014/main" val="1512756485"/>
                    </a:ext>
                  </a:extLst>
                </a:gridCol>
              </a:tblGrid>
              <a:tr h="804666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u="none" strike="noStrike" dirty="0">
                          <a:effectLst/>
                        </a:rPr>
                        <a:t> </a:t>
                      </a:r>
                      <a:endParaRPr lang="sk-SK" sz="13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sk-SK" sz="1300" b="1" u="none" strike="noStrike" dirty="0" err="1">
                          <a:effectLst/>
                        </a:rPr>
                        <a:t>Zazmluvnené</a:t>
                      </a:r>
                      <a:endParaRPr lang="sk-SK" sz="13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sk-SK" sz="1300" b="1" u="none" strike="noStrike" dirty="0">
                          <a:effectLst/>
                        </a:rPr>
                        <a:t>Odoslané oznámenia o splnení podmienok</a:t>
                      </a:r>
                      <a:endParaRPr lang="sk-SK" sz="13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sk-SK" sz="1300" b="1" u="none" strike="noStrike" dirty="0">
                          <a:effectLst/>
                        </a:rPr>
                        <a:t>Podané žiadosti</a:t>
                      </a:r>
                      <a:endParaRPr lang="sk-SK" sz="13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23860"/>
                  </a:ext>
                </a:extLst>
              </a:tr>
              <a:tr h="909997">
                <a:tc>
                  <a:txBody>
                    <a:bodyPr/>
                    <a:lstStyle/>
                    <a:p>
                      <a:pPr algn="l" fontAlgn="ctr"/>
                      <a:r>
                        <a:rPr lang="sk-SK" sz="1300" b="1" u="none" strike="noStrike" dirty="0">
                          <a:effectLst/>
                        </a:rPr>
                        <a:t>Názov výzvy</a:t>
                      </a:r>
                      <a:endParaRPr lang="sk-SK" sz="13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b="1" u="none" strike="noStrike" dirty="0">
                          <a:effectLst/>
                        </a:rPr>
                        <a:t>Výskumníci</a:t>
                      </a:r>
                      <a:endParaRPr lang="sk-SK" sz="13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b="1" u="none" strike="noStrike" dirty="0">
                          <a:effectLst/>
                        </a:rPr>
                        <a:t>Projekty  (počet)</a:t>
                      </a:r>
                      <a:endParaRPr lang="sk-SK" sz="13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b="1" u="none" strike="noStrike" dirty="0">
                          <a:effectLst/>
                        </a:rPr>
                        <a:t>Suma (s DPH) €</a:t>
                      </a:r>
                      <a:endParaRPr lang="sk-SK" sz="13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b="1" u="none" strike="noStrike" dirty="0">
                          <a:effectLst/>
                        </a:rPr>
                        <a:t>Výskumníci</a:t>
                      </a:r>
                      <a:endParaRPr lang="sk-SK" sz="13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b="1" u="none" strike="noStrike" dirty="0">
                          <a:effectLst/>
                        </a:rPr>
                        <a:t>Projekty  (počet)</a:t>
                      </a:r>
                      <a:endParaRPr lang="sk-SK" sz="13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b="1" u="none" strike="noStrike" dirty="0">
                          <a:effectLst/>
                        </a:rPr>
                        <a:t>Suma (s DPH) €</a:t>
                      </a:r>
                      <a:endParaRPr lang="sk-SK" sz="13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b="1" u="none" strike="noStrike" dirty="0">
                          <a:effectLst/>
                        </a:rPr>
                        <a:t>Výskumníci</a:t>
                      </a:r>
                      <a:endParaRPr lang="sk-SK" sz="13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b="1" u="none" strike="noStrike" dirty="0">
                          <a:effectLst/>
                        </a:rPr>
                        <a:t>Projekty  (počet)</a:t>
                      </a:r>
                      <a:endParaRPr lang="sk-SK" sz="13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b="1" u="none" strike="noStrike" dirty="0">
                          <a:effectLst/>
                        </a:rPr>
                        <a:t>Suma (s DPH) €</a:t>
                      </a:r>
                      <a:endParaRPr lang="sk-SK" sz="13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272637"/>
                  </a:ext>
                </a:extLst>
              </a:tr>
              <a:tr h="804666">
                <a:tc>
                  <a:txBody>
                    <a:bodyPr/>
                    <a:lstStyle/>
                    <a:p>
                      <a:pPr algn="l" fontAlgn="ctr"/>
                      <a:r>
                        <a:rPr lang="sk-SK" sz="1300" b="1" u="none" strike="noStrike" dirty="0">
                          <a:effectLst/>
                        </a:rPr>
                        <a:t>IPCEI</a:t>
                      </a:r>
                      <a:endParaRPr lang="sk-SK" sz="13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u="none" strike="noStrike">
                          <a:effectLst/>
                        </a:rPr>
                        <a:t>2</a:t>
                      </a:r>
                      <a:endParaRPr lang="sk-SK" sz="13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u="none" strike="noStrike">
                          <a:effectLst/>
                        </a:rPr>
                        <a:t>2</a:t>
                      </a:r>
                      <a:endParaRPr lang="sk-SK" sz="13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u="none" strike="noStrike" dirty="0">
                          <a:effectLst/>
                        </a:rPr>
                        <a:t>12 071 200</a:t>
                      </a:r>
                      <a:endParaRPr lang="sk-SK" sz="1300" b="0" i="0" u="none" strike="noStrike" dirty="0">
                        <a:solidFill>
                          <a:srgbClr val="0070C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u="none" strike="noStrike">
                          <a:effectLst/>
                        </a:rPr>
                        <a:t>2</a:t>
                      </a:r>
                      <a:endParaRPr lang="sk-SK" sz="13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u="none" strike="noStrike" dirty="0">
                          <a:effectLst/>
                        </a:rPr>
                        <a:t>2</a:t>
                      </a:r>
                      <a:endParaRPr lang="sk-SK" sz="1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u="none" strike="noStrike" dirty="0">
                          <a:effectLst/>
                        </a:rPr>
                        <a:t>12 199 998</a:t>
                      </a:r>
                      <a:endParaRPr lang="sk-SK" sz="1300" b="0" i="0" u="none" strike="noStrike" dirty="0">
                        <a:solidFill>
                          <a:srgbClr val="0070C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u="none" strike="noStrike" dirty="0">
                          <a:effectLst/>
                        </a:rPr>
                        <a:t>2</a:t>
                      </a:r>
                      <a:endParaRPr lang="sk-SK" sz="1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u="none" strike="noStrike">
                          <a:effectLst/>
                        </a:rPr>
                        <a:t>2</a:t>
                      </a:r>
                      <a:endParaRPr lang="sk-SK" sz="13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u="none" strike="noStrike" dirty="0">
                          <a:effectLst/>
                        </a:rPr>
                        <a:t>12 199 998</a:t>
                      </a:r>
                      <a:endParaRPr lang="sk-SK" sz="1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804952"/>
                  </a:ext>
                </a:extLst>
              </a:tr>
              <a:tr h="80466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b="1" u="none" strike="noStrike" dirty="0">
                          <a:effectLst/>
                        </a:rPr>
                        <a:t>Výzva pre projekty na TRL úrovniach 1-3 </a:t>
                      </a:r>
                      <a:endParaRPr lang="pl-PL" sz="13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u="none" strike="noStrike">
                          <a:effectLst/>
                        </a:rPr>
                        <a:t>13</a:t>
                      </a:r>
                      <a:endParaRPr lang="sk-SK" sz="13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u="none" strike="noStrike">
                          <a:effectLst/>
                        </a:rPr>
                        <a:t>13</a:t>
                      </a:r>
                      <a:endParaRPr lang="sk-SK" sz="13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u="none" strike="noStrike" dirty="0">
                          <a:effectLst/>
                        </a:rPr>
                        <a:t>26 414 496</a:t>
                      </a:r>
                      <a:endParaRPr lang="sk-SK" sz="1300" b="0" i="0" u="none" strike="noStrike" dirty="0">
                        <a:solidFill>
                          <a:srgbClr val="0070C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u="none" strike="noStrike">
                          <a:effectLst/>
                        </a:rPr>
                        <a:t>48</a:t>
                      </a:r>
                      <a:endParaRPr lang="sk-SK" sz="13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u="none" strike="noStrike">
                          <a:effectLst/>
                        </a:rPr>
                        <a:t>48</a:t>
                      </a:r>
                      <a:endParaRPr lang="sk-SK" sz="13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u="none" strike="noStrike" dirty="0">
                          <a:effectLst/>
                        </a:rPr>
                        <a:t>87 755 919</a:t>
                      </a:r>
                      <a:endParaRPr lang="sk-SK" sz="1300" b="0" i="0" u="none" strike="noStrike" dirty="0">
                        <a:solidFill>
                          <a:srgbClr val="0070C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u="none" strike="noStrike" dirty="0">
                          <a:effectLst/>
                        </a:rPr>
                        <a:t>57</a:t>
                      </a:r>
                      <a:endParaRPr lang="sk-SK" sz="1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u="none" strike="noStrike" dirty="0">
                          <a:effectLst/>
                        </a:rPr>
                        <a:t>57</a:t>
                      </a:r>
                      <a:endParaRPr lang="sk-SK" sz="1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u="none" strike="noStrike" dirty="0">
                          <a:effectLst/>
                        </a:rPr>
                        <a:t>103 654 105</a:t>
                      </a:r>
                      <a:endParaRPr lang="sk-SK" sz="1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350855"/>
                  </a:ext>
                </a:extLst>
              </a:tr>
              <a:tr h="80466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b="1" u="none" strike="noStrike" dirty="0">
                          <a:effectLst/>
                        </a:rPr>
                        <a:t>Výzva pre projekty na TRL úrovniach 4-8 </a:t>
                      </a:r>
                      <a:endParaRPr lang="pl-PL" sz="13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u="none" strike="noStrike">
                          <a:effectLst/>
                        </a:rPr>
                        <a:t>9</a:t>
                      </a:r>
                      <a:endParaRPr lang="sk-SK" sz="13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u="none" strike="noStrike">
                          <a:effectLst/>
                        </a:rPr>
                        <a:t>9</a:t>
                      </a:r>
                      <a:endParaRPr lang="sk-SK" sz="13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u="none" strike="noStrike" dirty="0">
                          <a:effectLst/>
                        </a:rPr>
                        <a:t>14 240 254</a:t>
                      </a:r>
                      <a:endParaRPr lang="sk-SK" sz="1300" b="0" i="0" u="none" strike="noStrike" dirty="0">
                        <a:solidFill>
                          <a:srgbClr val="0070C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u="none" strike="noStrike" dirty="0">
                          <a:effectLst/>
                        </a:rPr>
                        <a:t>9</a:t>
                      </a:r>
                      <a:endParaRPr lang="sk-SK" sz="1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u="none" strike="noStrike" dirty="0">
                          <a:effectLst/>
                        </a:rPr>
                        <a:t>9</a:t>
                      </a:r>
                      <a:endParaRPr lang="sk-SK" sz="1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u="none" strike="noStrike" dirty="0">
                          <a:effectLst/>
                        </a:rPr>
                        <a:t>14 240 254</a:t>
                      </a:r>
                      <a:endParaRPr lang="sk-SK" sz="1300" b="0" i="0" u="none" strike="noStrike" dirty="0">
                        <a:solidFill>
                          <a:srgbClr val="0070C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u="none" strike="noStrike" dirty="0">
                          <a:effectLst/>
                        </a:rPr>
                        <a:t>14</a:t>
                      </a:r>
                      <a:endParaRPr lang="sk-SK" sz="1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u="none" strike="noStrike" dirty="0">
                          <a:effectLst/>
                        </a:rPr>
                        <a:t>14</a:t>
                      </a:r>
                      <a:endParaRPr lang="sk-SK" sz="1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u="none" strike="noStrike" dirty="0">
                          <a:effectLst/>
                        </a:rPr>
                        <a:t>22 860 118</a:t>
                      </a:r>
                      <a:endParaRPr lang="sk-SK" sz="1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851181"/>
                  </a:ext>
                </a:extLst>
              </a:tr>
              <a:tr h="40233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b="1" u="none" strike="noStrike" dirty="0">
                          <a:effectLst/>
                        </a:rPr>
                        <a:t>Výzva pre projekty na TRL úrovniach 4-8 II.</a:t>
                      </a:r>
                      <a:endParaRPr lang="pl-PL" sz="13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u="none" strike="noStrike" dirty="0">
                          <a:effectLst/>
                        </a:rPr>
                        <a:t>0</a:t>
                      </a:r>
                      <a:endParaRPr lang="sk-SK" sz="1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u="none" strike="noStrike" dirty="0">
                          <a:effectLst/>
                        </a:rPr>
                        <a:t>0</a:t>
                      </a:r>
                      <a:endParaRPr lang="sk-SK" sz="1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u="none" strike="noStrike" dirty="0">
                          <a:effectLst/>
                        </a:rPr>
                        <a:t>0</a:t>
                      </a:r>
                      <a:endParaRPr lang="sk-SK" sz="1300" b="0" i="0" u="none" strike="noStrike" dirty="0">
                        <a:solidFill>
                          <a:srgbClr val="0070C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u="none" strike="noStrike" dirty="0">
                          <a:effectLst/>
                        </a:rPr>
                        <a:t>0</a:t>
                      </a:r>
                      <a:endParaRPr lang="sk-SK" sz="1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u="none" strike="noStrike" dirty="0">
                          <a:effectLst/>
                        </a:rPr>
                        <a:t>0</a:t>
                      </a:r>
                      <a:endParaRPr lang="sk-SK" sz="1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u="none" strike="noStrike" dirty="0">
                          <a:effectLst/>
                        </a:rPr>
                        <a:t>0</a:t>
                      </a:r>
                      <a:endParaRPr lang="sk-SK" sz="1300" b="0" i="0" u="none" strike="noStrike" dirty="0">
                        <a:solidFill>
                          <a:srgbClr val="0070C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u="none" strike="noStrike" dirty="0">
                          <a:effectLst/>
                        </a:rPr>
                        <a:t>16</a:t>
                      </a:r>
                      <a:endParaRPr lang="sk-SK" sz="1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u="none" strike="noStrike" dirty="0">
                          <a:effectLst/>
                        </a:rPr>
                        <a:t>16</a:t>
                      </a:r>
                      <a:endParaRPr lang="sk-SK" sz="1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u="none" strike="noStrike" dirty="0">
                          <a:effectLst/>
                        </a:rPr>
                        <a:t>8 936 952</a:t>
                      </a:r>
                      <a:endParaRPr lang="sk-SK" sz="1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233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9477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37883" y="565291"/>
            <a:ext cx="10666545" cy="778044"/>
          </a:xfrm>
        </p:spPr>
        <p:txBody>
          <a:bodyPr/>
          <a:lstStyle/>
          <a:p>
            <a:r>
              <a:rPr lang="sk-SK" dirty="0"/>
              <a:t>Investícia 5 – Výskum a vývoj pre digitalizáciu ekonomiky</a:t>
            </a:r>
          </a:p>
        </p:txBody>
      </p:sp>
      <p:graphicFrame>
        <p:nvGraphicFramePr>
          <p:cNvPr id="3" name="Tabuľka 2">
            <a:extLst>
              <a:ext uri="{FF2B5EF4-FFF2-40B4-BE49-F238E27FC236}">
                <a16:creationId xmlns:a16="http://schemas.microsoft.com/office/drawing/2014/main" id="{E7AE1349-4F14-6421-1BCA-98C055AA13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477261"/>
              </p:ext>
            </p:extLst>
          </p:nvPr>
        </p:nvGraphicFramePr>
        <p:xfrm>
          <a:off x="706582" y="1825620"/>
          <a:ext cx="10797847" cy="42703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2012251227"/>
                    </a:ext>
                  </a:extLst>
                </a:gridCol>
                <a:gridCol w="1052945">
                  <a:extLst>
                    <a:ext uri="{9D8B030D-6E8A-4147-A177-3AD203B41FA5}">
                      <a16:colId xmlns:a16="http://schemas.microsoft.com/office/drawing/2014/main" val="839504071"/>
                    </a:ext>
                  </a:extLst>
                </a:gridCol>
                <a:gridCol w="900546">
                  <a:extLst>
                    <a:ext uri="{9D8B030D-6E8A-4147-A177-3AD203B41FA5}">
                      <a16:colId xmlns:a16="http://schemas.microsoft.com/office/drawing/2014/main" val="2152268356"/>
                    </a:ext>
                  </a:extLst>
                </a:gridCol>
                <a:gridCol w="929150">
                  <a:extLst>
                    <a:ext uri="{9D8B030D-6E8A-4147-A177-3AD203B41FA5}">
                      <a16:colId xmlns:a16="http://schemas.microsoft.com/office/drawing/2014/main" val="2584723408"/>
                    </a:ext>
                  </a:extLst>
                </a:gridCol>
                <a:gridCol w="766820">
                  <a:extLst>
                    <a:ext uri="{9D8B030D-6E8A-4147-A177-3AD203B41FA5}">
                      <a16:colId xmlns:a16="http://schemas.microsoft.com/office/drawing/2014/main" val="419023651"/>
                    </a:ext>
                  </a:extLst>
                </a:gridCol>
                <a:gridCol w="827559">
                  <a:extLst>
                    <a:ext uri="{9D8B030D-6E8A-4147-A177-3AD203B41FA5}">
                      <a16:colId xmlns:a16="http://schemas.microsoft.com/office/drawing/2014/main" val="1650161350"/>
                    </a:ext>
                  </a:extLst>
                </a:gridCol>
                <a:gridCol w="744043">
                  <a:extLst>
                    <a:ext uri="{9D8B030D-6E8A-4147-A177-3AD203B41FA5}">
                      <a16:colId xmlns:a16="http://schemas.microsoft.com/office/drawing/2014/main" val="152191979"/>
                    </a:ext>
                  </a:extLst>
                </a:gridCol>
                <a:gridCol w="774413">
                  <a:extLst>
                    <a:ext uri="{9D8B030D-6E8A-4147-A177-3AD203B41FA5}">
                      <a16:colId xmlns:a16="http://schemas.microsoft.com/office/drawing/2014/main" val="3611766548"/>
                    </a:ext>
                  </a:extLst>
                </a:gridCol>
                <a:gridCol w="660528">
                  <a:extLst>
                    <a:ext uri="{9D8B030D-6E8A-4147-A177-3AD203B41FA5}">
                      <a16:colId xmlns:a16="http://schemas.microsoft.com/office/drawing/2014/main" val="498316631"/>
                    </a:ext>
                  </a:extLst>
                </a:gridCol>
                <a:gridCol w="941443">
                  <a:extLst>
                    <a:ext uri="{9D8B030D-6E8A-4147-A177-3AD203B41FA5}">
                      <a16:colId xmlns:a16="http://schemas.microsoft.com/office/drawing/2014/main" val="617838464"/>
                    </a:ext>
                  </a:extLst>
                </a:gridCol>
              </a:tblGrid>
              <a:tr h="656981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u="none" strike="noStrike" dirty="0">
                          <a:effectLst/>
                        </a:rPr>
                        <a:t> </a:t>
                      </a:r>
                      <a:endParaRPr lang="sk-SK" sz="13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sk-SK" sz="1300" b="1" u="none" strike="noStrike" dirty="0" err="1">
                          <a:effectLst/>
                        </a:rPr>
                        <a:t>Zazmluvnené</a:t>
                      </a:r>
                      <a:endParaRPr lang="sk-SK" sz="13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sk-SK" sz="1300" b="1" u="none" strike="noStrike" dirty="0">
                          <a:effectLst/>
                        </a:rPr>
                        <a:t>Odoslané oznámenia o splnení podmienok</a:t>
                      </a:r>
                      <a:endParaRPr lang="sk-SK" sz="13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sk-SK" sz="1300" b="1" u="none" strike="noStrike" dirty="0">
                          <a:effectLst/>
                        </a:rPr>
                        <a:t>Podané žiadosti</a:t>
                      </a:r>
                      <a:endParaRPr lang="sk-SK" sz="13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4641728"/>
                  </a:ext>
                </a:extLst>
              </a:tr>
              <a:tr h="656981">
                <a:tc>
                  <a:txBody>
                    <a:bodyPr/>
                    <a:lstStyle/>
                    <a:p>
                      <a:pPr algn="l" fontAlgn="ctr"/>
                      <a:r>
                        <a:rPr lang="sk-SK" sz="1300" b="1" u="none" strike="noStrike" dirty="0">
                          <a:effectLst/>
                        </a:rPr>
                        <a:t>Názov výzvy</a:t>
                      </a:r>
                      <a:endParaRPr lang="sk-SK" sz="13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b="1" u="none" strike="noStrike" dirty="0">
                          <a:effectLst/>
                        </a:rPr>
                        <a:t>Výskumníci</a:t>
                      </a:r>
                      <a:endParaRPr lang="sk-SK" sz="13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b="1" u="none" strike="noStrike" dirty="0">
                          <a:effectLst/>
                        </a:rPr>
                        <a:t>Projekty  (počet)</a:t>
                      </a:r>
                      <a:endParaRPr lang="sk-SK" sz="13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b="1" u="none" strike="noStrike" dirty="0">
                          <a:effectLst/>
                        </a:rPr>
                        <a:t>Suma (s DPH) €</a:t>
                      </a:r>
                      <a:endParaRPr lang="sk-SK" sz="13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b="1" u="none" strike="noStrike" dirty="0">
                          <a:effectLst/>
                        </a:rPr>
                        <a:t>Výskumníci</a:t>
                      </a:r>
                      <a:endParaRPr lang="sk-SK" sz="13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b="1" u="none" strike="noStrike" dirty="0">
                          <a:effectLst/>
                        </a:rPr>
                        <a:t>Projekty  (počet)</a:t>
                      </a:r>
                      <a:endParaRPr lang="sk-SK" sz="13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b="1" u="none" strike="noStrike" dirty="0">
                          <a:effectLst/>
                        </a:rPr>
                        <a:t>Suma (s DPH) €</a:t>
                      </a:r>
                      <a:endParaRPr lang="sk-SK" sz="13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b="1" u="none" strike="noStrike" dirty="0">
                          <a:effectLst/>
                        </a:rPr>
                        <a:t>Výskumníci</a:t>
                      </a:r>
                      <a:endParaRPr lang="sk-SK" sz="13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b="1" u="none" strike="noStrike" dirty="0">
                          <a:effectLst/>
                        </a:rPr>
                        <a:t>Projekty  (počet)</a:t>
                      </a:r>
                      <a:endParaRPr lang="sk-SK" sz="13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b="1" u="none" strike="noStrike" dirty="0">
                          <a:effectLst/>
                        </a:rPr>
                        <a:t>Suma (s DPH) €</a:t>
                      </a:r>
                      <a:endParaRPr lang="sk-SK" sz="13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006080"/>
                  </a:ext>
                </a:extLst>
              </a:tr>
              <a:tr h="656981">
                <a:tc>
                  <a:txBody>
                    <a:bodyPr/>
                    <a:lstStyle/>
                    <a:p>
                      <a:pPr algn="l" fontAlgn="ctr"/>
                      <a:r>
                        <a:rPr lang="sk-SK" sz="1300" b="1" u="none" strike="noStrike">
                          <a:effectLst/>
                        </a:rPr>
                        <a:t>IPCEI</a:t>
                      </a:r>
                      <a:endParaRPr lang="sk-SK" sz="13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u="none" strike="noStrike">
                          <a:effectLst/>
                        </a:rPr>
                        <a:t>2</a:t>
                      </a:r>
                      <a:endParaRPr lang="sk-SK" sz="13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u="none" strike="noStrike">
                          <a:effectLst/>
                        </a:rPr>
                        <a:t>2</a:t>
                      </a:r>
                      <a:endParaRPr lang="sk-SK" sz="13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u="none" strike="noStrike" dirty="0">
                          <a:effectLst/>
                        </a:rPr>
                        <a:t>9 999 500</a:t>
                      </a:r>
                      <a:endParaRPr lang="sk-SK" sz="1300" b="0" i="0" u="none" strike="noStrike" dirty="0">
                        <a:solidFill>
                          <a:srgbClr val="0070C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u="none" strike="noStrike">
                          <a:effectLst/>
                        </a:rPr>
                        <a:t>2</a:t>
                      </a:r>
                      <a:endParaRPr lang="sk-SK" sz="13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u="none" strike="noStrike" dirty="0">
                          <a:effectLst/>
                        </a:rPr>
                        <a:t>2</a:t>
                      </a:r>
                      <a:endParaRPr lang="sk-SK" sz="1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u="none" strike="noStrike" dirty="0">
                          <a:effectLst/>
                        </a:rPr>
                        <a:t>9 999 500</a:t>
                      </a:r>
                      <a:endParaRPr lang="sk-SK" sz="1300" b="0" i="0" u="none" strike="noStrike" dirty="0">
                        <a:solidFill>
                          <a:srgbClr val="0070C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u="none" strike="noStrike">
                          <a:effectLst/>
                        </a:rPr>
                        <a:t>2</a:t>
                      </a:r>
                      <a:endParaRPr lang="sk-SK" sz="13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u="none" strike="noStrike">
                          <a:effectLst/>
                        </a:rPr>
                        <a:t>2</a:t>
                      </a:r>
                      <a:endParaRPr lang="sk-SK" sz="13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u="none" strike="noStrike" dirty="0">
                          <a:effectLst/>
                        </a:rPr>
                        <a:t>9 999 500</a:t>
                      </a:r>
                      <a:endParaRPr lang="sk-SK" sz="1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040921"/>
                  </a:ext>
                </a:extLst>
              </a:tr>
              <a:tr h="65698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b="1" u="none" strike="noStrike">
                          <a:effectLst/>
                        </a:rPr>
                        <a:t>Výzva pre projekty na TRL úrovniach 1-3 </a:t>
                      </a:r>
                      <a:endParaRPr lang="pl-PL" sz="13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u="none" strike="noStrike">
                          <a:effectLst/>
                        </a:rPr>
                        <a:t>55</a:t>
                      </a:r>
                      <a:endParaRPr lang="sk-SK" sz="13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u="none" strike="noStrike">
                          <a:effectLst/>
                        </a:rPr>
                        <a:t>55</a:t>
                      </a:r>
                      <a:endParaRPr lang="sk-SK" sz="13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u="none" strike="noStrike" dirty="0">
                          <a:effectLst/>
                        </a:rPr>
                        <a:t>45 921 740</a:t>
                      </a:r>
                      <a:endParaRPr lang="sk-SK" sz="1300" b="0" i="0" u="none" strike="noStrike" dirty="0">
                        <a:solidFill>
                          <a:srgbClr val="0070C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u="none" strike="noStrike">
                          <a:effectLst/>
                        </a:rPr>
                        <a:t>68</a:t>
                      </a:r>
                      <a:endParaRPr lang="sk-SK" sz="13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u="none" strike="noStrike" dirty="0">
                          <a:effectLst/>
                        </a:rPr>
                        <a:t>68</a:t>
                      </a:r>
                      <a:endParaRPr lang="sk-SK" sz="1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u="none" strike="noStrike" dirty="0">
                          <a:effectLst/>
                        </a:rPr>
                        <a:t>56 208 098</a:t>
                      </a:r>
                      <a:endParaRPr lang="sk-SK" sz="1300" b="0" i="0" u="none" strike="noStrike" dirty="0">
                        <a:solidFill>
                          <a:srgbClr val="0070C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u="none" strike="noStrike" dirty="0">
                          <a:effectLst/>
                        </a:rPr>
                        <a:t>86</a:t>
                      </a:r>
                      <a:endParaRPr lang="sk-SK" sz="1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u="none" strike="noStrike">
                          <a:effectLst/>
                        </a:rPr>
                        <a:t>86</a:t>
                      </a:r>
                      <a:endParaRPr lang="sk-SK" sz="13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u="none" strike="noStrike" dirty="0">
                          <a:effectLst/>
                        </a:rPr>
                        <a:t>68 856 246</a:t>
                      </a:r>
                      <a:endParaRPr lang="sk-SK" sz="1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863363"/>
                  </a:ext>
                </a:extLst>
              </a:tr>
              <a:tr h="65698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b="1" u="none" strike="noStrike">
                          <a:effectLst/>
                        </a:rPr>
                        <a:t>Výzva pre projekty na TRL úrovniach 4-8 </a:t>
                      </a:r>
                      <a:endParaRPr lang="pl-PL" sz="13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u="none" strike="noStrike">
                          <a:effectLst/>
                        </a:rPr>
                        <a:t>18</a:t>
                      </a:r>
                      <a:endParaRPr lang="sk-SK" sz="13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u="none" strike="noStrike">
                          <a:effectLst/>
                        </a:rPr>
                        <a:t>18</a:t>
                      </a:r>
                      <a:endParaRPr lang="sk-SK" sz="13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u="none" strike="noStrike" dirty="0">
                          <a:effectLst/>
                        </a:rPr>
                        <a:t>16 905 446</a:t>
                      </a:r>
                      <a:endParaRPr lang="sk-SK" sz="1300" b="0" i="0" u="none" strike="noStrike" dirty="0">
                        <a:solidFill>
                          <a:srgbClr val="0070C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u="none" strike="noStrike">
                          <a:effectLst/>
                        </a:rPr>
                        <a:t>18</a:t>
                      </a:r>
                      <a:endParaRPr lang="sk-SK" sz="13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u="none" strike="noStrike">
                          <a:effectLst/>
                        </a:rPr>
                        <a:t>18</a:t>
                      </a:r>
                      <a:endParaRPr lang="sk-SK" sz="13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u="none" strike="noStrike" dirty="0">
                          <a:effectLst/>
                        </a:rPr>
                        <a:t>16 905 446</a:t>
                      </a:r>
                      <a:endParaRPr lang="sk-SK" sz="1300" b="0" i="0" u="none" strike="noStrike" dirty="0">
                        <a:solidFill>
                          <a:srgbClr val="0070C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u="none" strike="noStrike" dirty="0">
                          <a:effectLst/>
                        </a:rPr>
                        <a:t>24</a:t>
                      </a:r>
                      <a:endParaRPr lang="sk-SK" sz="1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u="none" strike="noStrike" dirty="0">
                          <a:effectLst/>
                        </a:rPr>
                        <a:t>24</a:t>
                      </a:r>
                      <a:endParaRPr lang="sk-SK" sz="1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u="none" strike="noStrike" dirty="0">
                          <a:effectLst/>
                        </a:rPr>
                        <a:t>23 310 656</a:t>
                      </a:r>
                      <a:endParaRPr lang="sk-SK" sz="1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896627"/>
                  </a:ext>
                </a:extLst>
              </a:tr>
              <a:tr h="65698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b="1" u="none" strike="noStrike" dirty="0">
                          <a:effectLst/>
                        </a:rPr>
                        <a:t>Výzva pre projekty na TRL úrovniach 4-8 II.</a:t>
                      </a:r>
                      <a:endParaRPr lang="pl-PL" sz="13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u="none" strike="noStrike">
                          <a:effectLst/>
                        </a:rPr>
                        <a:t>70</a:t>
                      </a:r>
                      <a:endParaRPr lang="sk-SK" sz="13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u="none" strike="noStrike">
                          <a:effectLst/>
                        </a:rPr>
                        <a:t>70</a:t>
                      </a:r>
                      <a:endParaRPr lang="sk-SK" sz="13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u="none" strike="noStrike" dirty="0">
                          <a:effectLst/>
                        </a:rPr>
                        <a:t>38 632 869</a:t>
                      </a:r>
                      <a:endParaRPr lang="sk-SK" sz="1300" b="0" i="0" u="none" strike="noStrike" dirty="0">
                        <a:solidFill>
                          <a:srgbClr val="0070C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u="none" strike="noStrike">
                          <a:effectLst/>
                        </a:rPr>
                        <a:t>91</a:t>
                      </a:r>
                      <a:endParaRPr lang="sk-SK" sz="13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u="none" strike="noStrike">
                          <a:effectLst/>
                        </a:rPr>
                        <a:t>91</a:t>
                      </a:r>
                      <a:endParaRPr lang="sk-SK" sz="13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u="none" strike="noStrike" dirty="0">
                          <a:effectLst/>
                        </a:rPr>
                        <a:t>49 638 809</a:t>
                      </a:r>
                      <a:endParaRPr lang="sk-SK" sz="1300" b="0" i="0" u="none" strike="noStrike" dirty="0">
                        <a:solidFill>
                          <a:srgbClr val="0070C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u="none" strike="noStrike" dirty="0">
                          <a:effectLst/>
                        </a:rPr>
                        <a:t>98</a:t>
                      </a:r>
                      <a:endParaRPr lang="sk-SK" sz="1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u="none" strike="noStrike" dirty="0">
                          <a:effectLst/>
                        </a:rPr>
                        <a:t>98</a:t>
                      </a:r>
                      <a:endParaRPr lang="sk-SK" sz="1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u="none" strike="noStrike" dirty="0">
                          <a:effectLst/>
                        </a:rPr>
                        <a:t>51 569 834</a:t>
                      </a:r>
                      <a:endParaRPr lang="sk-SK" sz="1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991755"/>
                  </a:ext>
                </a:extLst>
              </a:tr>
              <a:tr h="328491">
                <a:tc>
                  <a:txBody>
                    <a:bodyPr/>
                    <a:lstStyle/>
                    <a:p>
                      <a:pPr algn="l" fontAlgn="ctr"/>
                      <a:r>
                        <a:rPr lang="sk-SK" sz="1300" b="1" u="none" strike="noStrike" dirty="0">
                          <a:effectLst/>
                        </a:rPr>
                        <a:t>FLPG</a:t>
                      </a:r>
                      <a:endParaRPr lang="sk-SK" sz="13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u="none" strike="noStrike">
                          <a:effectLst/>
                        </a:rPr>
                        <a:t>25</a:t>
                      </a:r>
                      <a:endParaRPr lang="sk-SK" sz="13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u="none" strike="noStrike">
                          <a:effectLst/>
                        </a:rPr>
                        <a:t>25</a:t>
                      </a:r>
                      <a:endParaRPr lang="sk-SK" sz="13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u="none" strike="noStrike" dirty="0">
                          <a:effectLst/>
                        </a:rPr>
                        <a:t> </a:t>
                      </a:r>
                      <a:endParaRPr lang="sk-SK" sz="1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u="none" strike="noStrike">
                          <a:effectLst/>
                        </a:rPr>
                        <a:t> </a:t>
                      </a:r>
                      <a:endParaRPr lang="sk-SK" sz="13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u="none" strike="noStrike">
                          <a:effectLst/>
                        </a:rPr>
                        <a:t> </a:t>
                      </a:r>
                      <a:endParaRPr lang="sk-SK" sz="13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u="none" strike="noStrike" dirty="0">
                          <a:effectLst/>
                        </a:rPr>
                        <a:t> </a:t>
                      </a:r>
                      <a:endParaRPr lang="sk-SK" sz="1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u="none" strike="noStrike" dirty="0">
                          <a:effectLst/>
                        </a:rPr>
                        <a:t> </a:t>
                      </a:r>
                      <a:endParaRPr lang="sk-SK" sz="1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u="none" strike="noStrike" dirty="0">
                          <a:effectLst/>
                        </a:rPr>
                        <a:t> </a:t>
                      </a:r>
                      <a:endParaRPr lang="sk-SK" sz="1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300" u="none" strike="noStrike" dirty="0">
                          <a:effectLst/>
                        </a:rPr>
                        <a:t> </a:t>
                      </a:r>
                      <a:endParaRPr lang="sk-SK" sz="1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C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476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73922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6.0.4110"/>
  <p:tag name="SLIDO_PRESENTATION_ID" val="00000000-0000-0000-0000-000000000000"/>
  <p:tag name="SLIDO_EVENT_UUID" val="33f1f5c3-752e-4dd2-9667-b3dd3e38048d"/>
  <p:tag name="SLIDO_EVENT_SECTION_UUID" val="3eff018b-9f22-4725-abab-5bee10e350c1"/>
</p:tagLst>
</file>

<file path=ppt/theme/theme1.xml><?xml version="1.0" encoding="utf-8"?>
<a:theme xmlns:a="http://schemas.openxmlformats.org/drawingml/2006/main" name="Uvádzazie">
  <a:themeElements>
    <a:clrScheme name="VAIA paleta farieb">
      <a:dk1>
        <a:srgbClr val="000000"/>
      </a:dk1>
      <a:lt1>
        <a:srgbClr val="FFFFFF"/>
      </a:lt1>
      <a:dk2>
        <a:srgbClr val="00C5DB"/>
      </a:dk2>
      <a:lt2>
        <a:srgbClr val="1E22AA"/>
      </a:lt2>
      <a:accent1>
        <a:srgbClr val="E10600"/>
      </a:accent1>
      <a:accent2>
        <a:srgbClr val="FF6900"/>
      </a:accent2>
      <a:accent3>
        <a:srgbClr val="4A53B8"/>
      </a:accent3>
      <a:accent4>
        <a:srgbClr val="6FDCE8"/>
      </a:accent4>
      <a:accent5>
        <a:srgbClr val="E04943"/>
      </a:accent5>
      <a:accent6>
        <a:srgbClr val="FF974D"/>
      </a:accent6>
      <a:hlink>
        <a:srgbClr val="293B97"/>
      </a:hlink>
      <a:folHlink>
        <a:srgbClr val="00C5DB"/>
      </a:folHlink>
    </a:clrScheme>
    <a:fontScheme name="VAIA font">
      <a:majorFont>
        <a:latin typeface="Source Sans Pro Black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́cia - šablóna s paletou a fontami" id="{67ABE256-8C4B-4404-91D7-166CFDAD5815}" vid="{1AC63153-09C2-4715-B6F7-37882D92314E}"/>
    </a:ext>
  </a:extLst>
</a:theme>
</file>

<file path=ppt/theme/theme2.xml><?xml version="1.0" encoding="utf-8"?>
<a:theme xmlns:a="http://schemas.openxmlformats.org/drawingml/2006/main" name="Vlastný návrh">
  <a:themeElements>
    <a:clrScheme name="VAIA paleta farieb">
      <a:dk1>
        <a:srgbClr val="000000"/>
      </a:dk1>
      <a:lt1>
        <a:srgbClr val="FFFFFF"/>
      </a:lt1>
      <a:dk2>
        <a:srgbClr val="00C5DB"/>
      </a:dk2>
      <a:lt2>
        <a:srgbClr val="1E22AA"/>
      </a:lt2>
      <a:accent1>
        <a:srgbClr val="E10600"/>
      </a:accent1>
      <a:accent2>
        <a:srgbClr val="FF6900"/>
      </a:accent2>
      <a:accent3>
        <a:srgbClr val="4A53B8"/>
      </a:accent3>
      <a:accent4>
        <a:srgbClr val="6FDCE8"/>
      </a:accent4>
      <a:accent5>
        <a:srgbClr val="E04943"/>
      </a:accent5>
      <a:accent6>
        <a:srgbClr val="FF974D"/>
      </a:accent6>
      <a:hlink>
        <a:srgbClr val="293B97"/>
      </a:hlink>
      <a:folHlink>
        <a:srgbClr val="00C5D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́cia - šablóna s paletou a fontami" id="{67ABE256-8C4B-4404-91D7-166CFDAD5815}" vid="{FC01820E-9681-4429-8535-1F2F25443B92}"/>
    </a:ext>
  </a:extLst>
</a:theme>
</file>

<file path=ppt/theme/theme3.xml><?xml version="1.0" encoding="utf-8"?>
<a:theme xmlns:a="http://schemas.openxmlformats.org/drawingml/2006/main" name="1_Textové">
  <a:themeElements>
    <a:clrScheme name="VAIA paleta farieb">
      <a:dk1>
        <a:srgbClr val="000000"/>
      </a:dk1>
      <a:lt1>
        <a:srgbClr val="FFFFFF"/>
      </a:lt1>
      <a:dk2>
        <a:srgbClr val="00C5DB"/>
      </a:dk2>
      <a:lt2>
        <a:srgbClr val="1E22AA"/>
      </a:lt2>
      <a:accent1>
        <a:srgbClr val="E10600"/>
      </a:accent1>
      <a:accent2>
        <a:srgbClr val="FF6900"/>
      </a:accent2>
      <a:accent3>
        <a:srgbClr val="4A53B8"/>
      </a:accent3>
      <a:accent4>
        <a:srgbClr val="6FDCE8"/>
      </a:accent4>
      <a:accent5>
        <a:srgbClr val="E04943"/>
      </a:accent5>
      <a:accent6>
        <a:srgbClr val="FF974D"/>
      </a:accent6>
      <a:hlink>
        <a:srgbClr val="293B97"/>
      </a:hlink>
      <a:folHlink>
        <a:srgbClr val="00C5D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́cia - šablóna s paletou a fontami" id="{67ABE256-8C4B-4404-91D7-166CFDAD5815}" vid="{568D9F3D-4B3C-4B6C-BACA-31A9CF2E8F04}"/>
    </a:ext>
  </a:extLst>
</a:theme>
</file>

<file path=ppt/theme/theme4.xml><?xml version="1.0" encoding="utf-8"?>
<a:theme xmlns:a="http://schemas.openxmlformats.org/drawingml/2006/main" name="1_Obrázkové">
  <a:themeElements>
    <a:clrScheme name="Vaia">
      <a:dk1>
        <a:srgbClr val="293B97"/>
      </a:dk1>
      <a:lt1>
        <a:srgbClr val="FFFFFF"/>
      </a:lt1>
      <a:dk2>
        <a:srgbClr val="293B97"/>
      </a:dk2>
      <a:lt2>
        <a:srgbClr val="00ACCE"/>
      </a:lt2>
      <a:accent1>
        <a:srgbClr val="F47B20"/>
      </a:accent1>
      <a:accent2>
        <a:srgbClr val="E81D2C"/>
      </a:accent2>
      <a:accent3>
        <a:srgbClr val="293B97"/>
      </a:accent3>
      <a:accent4>
        <a:srgbClr val="00ACCE"/>
      </a:accent4>
      <a:accent5>
        <a:srgbClr val="FFFFFF"/>
      </a:accent5>
      <a:accent6>
        <a:srgbClr val="000000"/>
      </a:accent6>
      <a:hlink>
        <a:srgbClr val="E81D2C"/>
      </a:hlink>
      <a:folHlink>
        <a:srgbClr val="7F7F7F"/>
      </a:folHlink>
    </a:clrScheme>
    <a:fontScheme name="VAIA custom">
      <a:majorFont>
        <a:latin typeface="Source Sans Pro Black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ia-prezentacia" id="{4295218D-E914-4584-A9DB-937564D222C8}" vid="{2D227CCB-24A5-432A-A890-3B177ED948A7}"/>
    </a:ext>
  </a:extLst>
</a:theme>
</file>

<file path=ppt/theme/theme5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cc5c8e5f-d5cf-48c3-9b5f-7b6134728260" xsi:nil="true"/>
    <TaxCatchAll xmlns="421375f5-370a-4650-8fe9-f6faac8af305" xsi:nil="true"/>
    <lcf76f155ced4ddcb4097134ff3c332f xmlns="cc5c8e5f-d5cf-48c3-9b5f-7b6134728260">
      <Terms xmlns="http://schemas.microsoft.com/office/infopath/2007/PartnerControls"/>
    </lcf76f155ced4ddcb4097134ff3c332f>
    <SharedWithUsers xmlns="421375f5-370a-4650-8fe9-f6faac8af305">
      <UserInfo>
        <DisplayName>Uhrínová Andrea</DisplayName>
        <AccountId>13</AccountId>
        <AccountType/>
      </UserInfo>
    </SharedWithUsers>
    <priority xmlns="cc5c8e5f-d5cf-48c3-9b5f-7b6134728260" xsi:nil="true"/>
    <najdolezitejsiefotky xmlns="cc5c8e5f-d5cf-48c3-9b5f-7b6134728260">false</najdolezitejsiefotky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4E935AE76EEF24AA10FB5D99CAF32AC" ma:contentTypeVersion="23" ma:contentTypeDescription="Umožňuje vytvoriť nový dokument." ma:contentTypeScope="" ma:versionID="bf05429bca1bfab458e07d3ff529a2c3">
  <xsd:schema xmlns:xsd="http://www.w3.org/2001/XMLSchema" xmlns:xs="http://www.w3.org/2001/XMLSchema" xmlns:p="http://schemas.microsoft.com/office/2006/metadata/properties" xmlns:ns2="cc5c8e5f-d5cf-48c3-9b5f-7b6134728260" xmlns:ns3="421375f5-370a-4650-8fe9-f6faac8af305" targetNamespace="http://schemas.microsoft.com/office/2006/metadata/properties" ma:root="true" ma:fieldsID="1d01e7b6a1f56ffdefd6da54d7e9d504" ns2:_="" ns3:_="">
    <xsd:import namespace="cc5c8e5f-d5cf-48c3-9b5f-7b6134728260"/>
    <xsd:import namespace="421375f5-370a-4650-8fe9-f6faac8af3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priority" minOccurs="0"/>
                <xsd:element ref="ns2:najdolezitejsiefotk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5c8e5f-d5cf-48c3-9b5f-7b61347282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Značky obrázka" ma:readOnly="false" ma:fieldId="{5cf76f15-5ced-4ddc-b409-7134ff3c332f}" ma:taxonomyMulti="true" ma:sspId="53470ff6-1c61-4f9e-8c6f-d6853ea7288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3" nillable="true" ma:displayName="Sign-off status" ma:internalName="Sign_x002d_off_x0020_status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priority" ma:index="27" nillable="true" ma:displayName="priority" ma:format="Dropdown" ma:internalName="priority">
      <xsd:simpleType>
        <xsd:restriction base="dms:Choice">
          <xsd:enumeration value="Urcite zahrnut"/>
          <xsd:enumeration value="odporucam"/>
        </xsd:restriction>
      </xsd:simpleType>
    </xsd:element>
    <xsd:element name="najdolezitejsiefotky" ma:index="28" nillable="true" ma:displayName="najdolezitejsie fotky" ma:default="0" ma:description="vybrane najdolezitejsie momenty vaia" ma:format="Dropdown" ma:internalName="najdolezitejsiefotky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375f5-370a-4650-8fe9-f6faac8af30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f71b4cb-9b21-4841-b525-444442b2f5e8}" ma:internalName="TaxCatchAll" ma:showField="CatchAllData" ma:web="421375f5-370a-4650-8fe9-f6faac8af3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EA3650-35A4-452E-BCD9-A893FC6A1E5B}">
  <ds:schemaRefs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421375f5-370a-4650-8fe9-f6faac8af305"/>
    <ds:schemaRef ds:uri="http://schemas.openxmlformats.org/package/2006/metadata/core-properties"/>
    <ds:schemaRef ds:uri="cc5c8e5f-d5cf-48c3-9b5f-7b6134728260"/>
  </ds:schemaRefs>
</ds:datastoreItem>
</file>

<file path=customXml/itemProps2.xml><?xml version="1.0" encoding="utf-8"?>
<ds:datastoreItem xmlns:ds="http://schemas.openxmlformats.org/officeDocument/2006/customXml" ds:itemID="{A261B1A0-0F3C-4E4D-BE83-BEC155BA6F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E0362B-D8E1-4EC8-9512-1A705849C252}"/>
</file>

<file path=docProps/app.xml><?xml version="1.0" encoding="utf-8"?>
<Properties xmlns="http://schemas.openxmlformats.org/officeDocument/2006/extended-properties" xmlns:vt="http://schemas.openxmlformats.org/officeDocument/2006/docPropsVTypes">
  <Template>Prezentácia - šablóna s paletou a fontami</Template>
  <TotalTime>10194</TotalTime>
  <Words>1145</Words>
  <Application>Microsoft Office PowerPoint</Application>
  <PresentationFormat>Widescreen</PresentationFormat>
  <Paragraphs>426</Paragraphs>
  <Slides>10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Uvádzazie</vt:lpstr>
      <vt:lpstr>Vlastný návrh</vt:lpstr>
      <vt:lpstr>1_Textové</vt:lpstr>
      <vt:lpstr>1_Obrázkové</vt:lpstr>
      <vt:lpstr>PowerPoint Presentation</vt:lpstr>
      <vt:lpstr>Prehľad výziev v Komponente 9 a I2 Komponentu 10  Plánu obnovy a odolnosti</vt:lpstr>
      <vt:lpstr>Aktuálny prehľad uzatvorených a otvorených výziev</vt:lpstr>
      <vt:lpstr>Aktuálny stav žiadostí </vt:lpstr>
      <vt:lpstr>Investícia 1 – Podpora medzinárodnej spolupráce </vt:lpstr>
      <vt:lpstr>Investícia 2 – Podpora spolupráce firiem a priemyslu</vt:lpstr>
      <vt:lpstr>Investícia 3 – Excelentná veda</vt:lpstr>
      <vt:lpstr>Investícia 4 – Výskum a vývoj pre dekarbonizáciu ekonomiky</vt:lpstr>
      <vt:lpstr>Investícia 5 – Výskum a vývoj pre digitalizáciu ekonomiky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Kleinová Iva</dc:creator>
  <cp:lastModifiedBy>Straka Daniel</cp:lastModifiedBy>
  <cp:revision>74</cp:revision>
  <cp:lastPrinted>2023-05-22T13:08:39Z</cp:lastPrinted>
  <dcterms:created xsi:type="dcterms:W3CDTF">2023-05-19T13:13:51Z</dcterms:created>
  <dcterms:modified xsi:type="dcterms:W3CDTF">2025-05-20T12:10:55Z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0x01010084E935AE76EEF24AA10FB5D99CAF32AC</vt:lpwstr>
  </property>
  <property fmtid="{D5CDD505-2E9C-101B-9397-08002B2CF9AE}" pid="3" name="MediaServiceImageTags">
    <vt:lpwstr/>
  </property>
  <property fmtid="{D5CDD505-2E9C-101B-9397-08002B2CF9AE}" pid="4" name="SlidoAppVersion">
    <vt:lpwstr>1.6.0.4110</vt:lpwstr>
  </property>
</Properties>
</file>