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4"/>
  </p:handoutMasterIdLst>
  <p:sldIdLst>
    <p:sldId id="256" r:id="rId5"/>
    <p:sldId id="514" r:id="rId6"/>
    <p:sldId id="523" r:id="rId7"/>
    <p:sldId id="524" r:id="rId8"/>
    <p:sldId id="512" r:id="rId9"/>
    <p:sldId id="522" r:id="rId10"/>
    <p:sldId id="525" r:id="rId11"/>
    <p:sldId id="526" r:id="rId12"/>
    <p:sldId id="459" r:id="rId13"/>
  </p:sldIdLst>
  <p:sldSz cx="12192000" cy="6858000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gérien" initials="a" lastIdx="1" clrIdx="0">
    <p:extLst>
      <p:ext uri="{19B8F6BF-5375-455C-9EA6-DF929625EA0E}">
        <p15:presenceInfo xmlns:p15="http://schemas.microsoft.com/office/powerpoint/2012/main" userId="algéri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89BD"/>
    <a:srgbClr val="C0EDFE"/>
    <a:srgbClr val="FF7A67"/>
    <a:srgbClr val="01B2C0"/>
    <a:srgbClr val="FFE4E1"/>
    <a:srgbClr val="C0FAFF"/>
    <a:srgbClr val="30EFFE"/>
    <a:srgbClr val="4BBBDF"/>
    <a:srgbClr val="000000"/>
    <a:srgbClr val="027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0" autoAdjust="0"/>
    <p:restoredTop sz="96395" autoAdjust="0"/>
  </p:normalViewPr>
  <p:slideViewPr>
    <p:cSldViewPr snapToGrid="0" showGuides="1">
      <p:cViewPr varScale="1">
        <p:scale>
          <a:sx n="107" d="100"/>
          <a:sy n="107" d="100"/>
        </p:scale>
        <p:origin x="134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7" d="100"/>
          <a:sy n="67" d="100"/>
        </p:scale>
        <p:origin x="274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50242-972A-4A20-876F-B9197683CEAF}" type="datetimeFigureOut">
              <a:rPr lang="id-ID" smtClean="0"/>
              <a:t>25/06/2025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41742-8373-4AC2-A490-339147CD43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0601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8235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3414713"/>
            <a:ext cx="12192000" cy="344328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076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523997"/>
            <a:ext cx="5826951" cy="3662491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80960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922587" y="1961207"/>
            <a:ext cx="6346825" cy="2655888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037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3851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45212" y="2129267"/>
            <a:ext cx="1957387" cy="2507281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864294" y="2129266"/>
            <a:ext cx="1957387" cy="2507281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383376" y="2129266"/>
            <a:ext cx="1957387" cy="2507281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8891028" y="2129265"/>
            <a:ext cx="1957387" cy="2507281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717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45212" y="2129267"/>
            <a:ext cx="1957387" cy="1958975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3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864294" y="2129266"/>
            <a:ext cx="1957387" cy="1958975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383376" y="2129266"/>
            <a:ext cx="1957387" cy="1958975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8902458" y="2129265"/>
            <a:ext cx="1957387" cy="1958975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268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" y="2825154"/>
            <a:ext cx="3365126" cy="2648022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507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0"/>
          </p:nvPr>
        </p:nvSpPr>
        <p:spPr>
          <a:xfrm>
            <a:off x="1311452" y="1917587"/>
            <a:ext cx="1408822" cy="140882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23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2720274" y="1917586"/>
            <a:ext cx="1408822" cy="140882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24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4129096" y="1917585"/>
            <a:ext cx="1408822" cy="1408823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25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1311452" y="3326408"/>
            <a:ext cx="1408822" cy="140882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720274" y="3326407"/>
            <a:ext cx="1408822" cy="140882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27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4129096" y="3326406"/>
            <a:ext cx="1408822" cy="1408823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28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1311452" y="4735226"/>
            <a:ext cx="1408822" cy="140882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2720274" y="4735225"/>
            <a:ext cx="1408822" cy="140882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30" name="Picture Placeholder 21"/>
          <p:cNvSpPr>
            <a:spLocks noGrp="1"/>
          </p:cNvSpPr>
          <p:nvPr>
            <p:ph type="pic" sz="quarter" idx="18"/>
          </p:nvPr>
        </p:nvSpPr>
        <p:spPr>
          <a:xfrm>
            <a:off x="4129096" y="4735224"/>
            <a:ext cx="1408822" cy="1408823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1884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3429000"/>
            <a:ext cx="6131216" cy="3428998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205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6660" y="2056801"/>
            <a:ext cx="5393615" cy="250645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184975" y="2056801"/>
            <a:ext cx="5393615" cy="250645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479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4814887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481488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631926"/>
      </p:ext>
    </p:extLst>
  </p:cSld>
  <p:clrMapOvr>
    <a:masterClrMapping/>
  </p:clrMapOvr>
  <p:transition advClick="0">
    <p:push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57313" y="2114546"/>
            <a:ext cx="2614613" cy="2614613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805361" y="2114546"/>
            <a:ext cx="2614613" cy="2614613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8253409" y="2114546"/>
            <a:ext cx="2614613" cy="2614613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96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57313" y="2114546"/>
            <a:ext cx="2614613" cy="2614613"/>
          </a:xfrm>
          <a:prstGeom prst="diamond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805361" y="2114546"/>
            <a:ext cx="2614613" cy="2614613"/>
          </a:xfrm>
          <a:prstGeom prst="diamond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8253409" y="2114546"/>
            <a:ext cx="2614613" cy="2614613"/>
          </a:xfrm>
          <a:prstGeom prst="diamond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892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49088" y="2107733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849088" y="4195482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2936837" y="2107733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936837" y="4195482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5024586" y="2107733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5024586" y="4195482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7112335" y="2107733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7112335" y="4195482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9200084" y="2107733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9200084" y="4195482"/>
            <a:ext cx="2087749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010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14627" y="1688952"/>
            <a:ext cx="4135564" cy="482019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750191" y="4421390"/>
            <a:ext cx="2278325" cy="208774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7028516" y="4421391"/>
            <a:ext cx="2278325" cy="208774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8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9306841" y="4421390"/>
            <a:ext cx="2278325" cy="208774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7747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6" grpId="0"/>
      <p:bldP spid="18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948446"/>
            <a:ext cx="12192000" cy="296110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950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509334"/>
            <a:ext cx="6096000" cy="340995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332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860612" y="2155372"/>
            <a:ext cx="4843503" cy="312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015190" y="2288517"/>
            <a:ext cx="4535381" cy="1747388"/>
          </a:xfrm>
          <a:prstGeom prst="roundRect">
            <a:avLst>
              <a:gd name="adj" fmla="val 5515"/>
            </a:avLst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6487885" y="3129733"/>
            <a:ext cx="4843503" cy="312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642463" y="3262878"/>
            <a:ext cx="4535381" cy="1747388"/>
          </a:xfrm>
          <a:prstGeom prst="roundRect">
            <a:avLst>
              <a:gd name="adj" fmla="val 5515"/>
            </a:avLst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7516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/>
      <p:bldP spid="13" grpId="0" animBg="1"/>
      <p:bldP spid="14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860612" y="702039"/>
            <a:ext cx="4843503" cy="312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015190" y="835184"/>
            <a:ext cx="4535381" cy="1747388"/>
          </a:xfrm>
          <a:prstGeom prst="roundRect">
            <a:avLst>
              <a:gd name="adj" fmla="val 5515"/>
            </a:avLst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6487885" y="3085476"/>
            <a:ext cx="4843503" cy="312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642463" y="3218621"/>
            <a:ext cx="4535381" cy="1747388"/>
          </a:xfrm>
          <a:prstGeom prst="roundRect">
            <a:avLst>
              <a:gd name="adj" fmla="val 5515"/>
            </a:avLst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7104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580702"/>
            <a:ext cx="3497263" cy="5277298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989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/>
          <p:cNvSpPr>
            <a:spLocks noGrp="1"/>
          </p:cNvSpPr>
          <p:nvPr>
            <p:ph type="pic" sz="quarter" idx="4294967295"/>
          </p:nvPr>
        </p:nvSpPr>
        <p:spPr>
          <a:xfrm>
            <a:off x="0" y="2708105"/>
            <a:ext cx="2858707" cy="4149894"/>
          </a:xfrm>
          <a:prstGeom prst="rect">
            <a:avLst/>
          </a:prstGeom>
        </p:spPr>
      </p:sp>
      <p:sp>
        <p:nvSpPr>
          <p:cNvPr id="3" name="Picture Placeholder 5"/>
          <p:cNvSpPr>
            <a:spLocks noGrp="1"/>
          </p:cNvSpPr>
          <p:nvPr>
            <p:ph type="pic" sz="quarter" idx="4294967295"/>
          </p:nvPr>
        </p:nvSpPr>
        <p:spPr>
          <a:xfrm>
            <a:off x="2858707" y="2708106"/>
            <a:ext cx="3213253" cy="4149894"/>
          </a:xfrm>
          <a:prstGeom prst="rect">
            <a:avLst/>
          </a:prstGeom>
        </p:spPr>
      </p:sp>
      <p:sp>
        <p:nvSpPr>
          <p:cNvPr id="4" name="Picture Placeholder 6"/>
          <p:cNvSpPr>
            <a:spLocks noGrp="1"/>
          </p:cNvSpPr>
          <p:nvPr>
            <p:ph type="pic" sz="quarter" idx="4294967295"/>
          </p:nvPr>
        </p:nvSpPr>
        <p:spPr>
          <a:xfrm>
            <a:off x="6096000" y="2700168"/>
            <a:ext cx="3213253" cy="4149894"/>
          </a:xfrm>
          <a:prstGeom prst="rect">
            <a:avLst/>
          </a:prstGeom>
        </p:spPr>
      </p:sp>
      <p:sp>
        <p:nvSpPr>
          <p:cNvPr id="5" name="Picture Placeholder 7"/>
          <p:cNvSpPr>
            <a:spLocks noGrp="1"/>
          </p:cNvSpPr>
          <p:nvPr>
            <p:ph type="pic" sz="quarter" idx="4294967295"/>
          </p:nvPr>
        </p:nvSpPr>
        <p:spPr>
          <a:xfrm>
            <a:off x="9309253" y="2700169"/>
            <a:ext cx="2882747" cy="4149894"/>
          </a:xfrm>
          <a:prstGeom prst="rect">
            <a:avLst/>
          </a:prstGeom>
        </p:spPr>
      </p:sp>
      <p:sp>
        <p:nvSpPr>
          <p:cNvPr id="6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270016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217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980455"/>
            <a:ext cx="12192000" cy="239895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1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270016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4328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043952"/>
            <a:ext cx="12192000" cy="348598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28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-2149475" y="-697548"/>
            <a:ext cx="8344219" cy="8344217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090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1" y="2054021"/>
            <a:ext cx="8132781" cy="4131626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876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59219" y="2054021"/>
            <a:ext cx="8132781" cy="4131626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627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782540" y="2054021"/>
            <a:ext cx="5409460" cy="2757676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25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1" y="2357384"/>
            <a:ext cx="4498681" cy="4500616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83430" y="2357384"/>
            <a:ext cx="4513385" cy="4500616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73409" y="4653647"/>
            <a:ext cx="3018590" cy="220435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173409" y="2357382"/>
            <a:ext cx="3018591" cy="220435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397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5304565"/>
            <a:ext cx="12192000" cy="155343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3751130"/>
            <a:ext cx="12192000" cy="155343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2197695"/>
            <a:ext cx="12192000" cy="155343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867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056063" y="2057400"/>
            <a:ext cx="8168831" cy="4800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056063" cy="68580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745240" y="2743200"/>
            <a:ext cx="2718550" cy="13716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152967" y="2743200"/>
            <a:ext cx="2718550" cy="13716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28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4" grpId="0"/>
      <p:bldP spid="8" grpId="0"/>
    </p:bld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491663" y="0"/>
            <a:ext cx="4700337" cy="68580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815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85750"/>
            <a:ext cx="12192000" cy="42291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934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700337" cy="68580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817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" y="1883228"/>
            <a:ext cx="12192001" cy="497477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0233" y="2011270"/>
            <a:ext cx="11971533" cy="257148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014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09623" y="1745559"/>
            <a:ext cx="3184115" cy="321627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223328" y="1745559"/>
            <a:ext cx="3184115" cy="321627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817733" y="1745559"/>
            <a:ext cx="3184115" cy="321627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125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52475" y="1746250"/>
            <a:ext cx="3184525" cy="321627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2823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057400"/>
            <a:ext cx="4332288" cy="48006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432934" y="2057400"/>
            <a:ext cx="7759066" cy="168861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5" name="Rectangle 4"/>
          <p:cNvSpPr/>
          <p:nvPr userDrawn="1"/>
        </p:nvSpPr>
        <p:spPr>
          <a:xfrm>
            <a:off x="4432934" y="3834581"/>
            <a:ext cx="7759066" cy="302341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9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</p:bld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481352"/>
            <a:ext cx="3077528" cy="2188324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077528" y="2481352"/>
            <a:ext cx="3008948" cy="2188324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086476" y="2481352"/>
            <a:ext cx="3008948" cy="2188324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095424" y="2481352"/>
            <a:ext cx="3096576" cy="2188324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4669676"/>
            <a:ext cx="3077528" cy="2188324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077528" y="4669676"/>
            <a:ext cx="3008948" cy="2188324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086476" y="4669676"/>
            <a:ext cx="3008948" cy="2188324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9095424" y="4669676"/>
            <a:ext cx="3096576" cy="2188324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113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1" grpId="0"/>
      <p:bldP spid="12" grpId="0"/>
      <p:bldP spid="13" grpId="0"/>
      <p:bldP spid="14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777740"/>
            <a:ext cx="12192000" cy="20802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98067" y="2493077"/>
            <a:ext cx="1737594" cy="36986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5984" y="2493077"/>
            <a:ext cx="1737594" cy="3698656"/>
          </a:xfrm>
          <a:prstGeom prst="rect">
            <a:avLst/>
          </a:prstGeom>
        </p:spPr>
      </p:pic>
      <p:sp>
        <p:nvSpPr>
          <p:cNvPr id="5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4332240" y="3030415"/>
            <a:ext cx="1469247" cy="2623979"/>
          </a:xfrm>
          <a:prstGeom prst="rect">
            <a:avLst/>
          </a:prstGeom>
        </p:spPr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386854" y="3042371"/>
            <a:ext cx="1455853" cy="2623978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288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ilie\Desktop\flat-iphone-mockup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65" y="2052123"/>
            <a:ext cx="2281163" cy="4138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1475615" y="2747153"/>
            <a:ext cx="1061845" cy="2642839"/>
          </a:xfrm>
          <a:prstGeom prst="rect">
            <a:avLst/>
          </a:prstGeom>
        </p:spPr>
      </p:sp>
      <p:pic>
        <p:nvPicPr>
          <p:cNvPr id="4" name="Picture 2" descr="C:\Users\ilie\Desktop\flat-iphone-mockup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814" y="1711892"/>
            <a:ext cx="2603282" cy="472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2690677" y="2520281"/>
            <a:ext cx="1712989" cy="301808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00095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591" y="2337800"/>
            <a:ext cx="1845214" cy="3709209"/>
          </a:xfrm>
          <a:prstGeom prst="rect">
            <a:avLst/>
          </a:prstGeom>
          <a:effectLst>
            <a:outerShdw blurRad="114300" dist="1778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226" y="2337800"/>
            <a:ext cx="1845214" cy="3709209"/>
          </a:xfrm>
          <a:prstGeom prst="rect">
            <a:avLst/>
          </a:prstGeom>
          <a:effectLst>
            <a:outerShdw blurRad="114300" dist="1778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33" y="2013036"/>
            <a:ext cx="2168333" cy="4358736"/>
          </a:xfrm>
          <a:prstGeom prst="rect">
            <a:avLst/>
          </a:prstGeom>
          <a:effectLst>
            <a:outerShdw blurRad="114300" dist="1778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5210964" y="2727850"/>
            <a:ext cx="1774783" cy="2653991"/>
          </a:xfrm>
          <a:prstGeom prst="rect">
            <a:avLst/>
          </a:prstGeom>
        </p:spPr>
      </p:sp>
      <p:sp>
        <p:nvSpPr>
          <p:cNvPr id="7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4245325" y="2929547"/>
            <a:ext cx="879477" cy="2274153"/>
          </a:xfrm>
          <a:prstGeom prst="rect">
            <a:avLst/>
          </a:prstGeom>
        </p:spPr>
      </p:sp>
      <p:sp>
        <p:nvSpPr>
          <p:cNvPr id="9" name="Picture Placeholder 1"/>
          <p:cNvSpPr>
            <a:spLocks noGrp="1"/>
          </p:cNvSpPr>
          <p:nvPr>
            <p:ph type="pic" sz="quarter" idx="12"/>
          </p:nvPr>
        </p:nvSpPr>
        <p:spPr>
          <a:xfrm>
            <a:off x="7076908" y="2929547"/>
            <a:ext cx="926781" cy="2274153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96579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0335" y="1962590"/>
            <a:ext cx="1737594" cy="36986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0256" y="1962590"/>
            <a:ext cx="1737594" cy="3698656"/>
          </a:xfrm>
          <a:prstGeom prst="rect">
            <a:avLst/>
          </a:prstGeom>
        </p:spPr>
      </p:pic>
      <p:sp>
        <p:nvSpPr>
          <p:cNvPr id="5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7697368" y="2499928"/>
            <a:ext cx="1469247" cy="2623979"/>
          </a:xfrm>
          <a:prstGeom prst="rect">
            <a:avLst/>
          </a:prstGeom>
        </p:spPr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9693986" y="2511884"/>
            <a:ext cx="1455853" cy="2623978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00330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9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pad Bla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06947" y="1861530"/>
            <a:ext cx="3578104" cy="5226999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206240" y="3022899"/>
            <a:ext cx="3722146" cy="28615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0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2937510" cy="68579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6" name="Picture 5" descr="Ipad Bla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060" y="1420465"/>
            <a:ext cx="3578104" cy="5226999"/>
          </a:xfrm>
          <a:prstGeom prst="rect">
            <a:avLst/>
          </a:prstGeom>
        </p:spPr>
      </p:pic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496658" y="2183801"/>
            <a:ext cx="2861534" cy="371138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9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pa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992" y="1392422"/>
            <a:ext cx="3639282" cy="5308677"/>
          </a:xfrm>
          <a:prstGeom prst="rect">
            <a:avLst/>
          </a:prstGeom>
        </p:spPr>
      </p:pic>
      <p:sp>
        <p:nvSpPr>
          <p:cNvPr id="4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7782052" y="2034540"/>
            <a:ext cx="2962147" cy="39251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8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ARIO\Desktop\OUR ITEM\Gadget\macbook_ai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458" y="1236482"/>
            <a:ext cx="10461701" cy="627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79193" y="2571750"/>
            <a:ext cx="4812807" cy="328269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500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:\DESIGN\GRAFICRIVER\MY CREATION\2016\01_Rockefeller Creative PowerPoint Template\macbookpr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87" y="2183802"/>
            <a:ext cx="7387487" cy="421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387735" y="2550246"/>
            <a:ext cx="4909693" cy="31082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3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373666"/>
            <a:ext cx="12192000" cy="149371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" name="Picture 2" descr="C:\Users\ilie\Desktop\flat mac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717" y="2164836"/>
            <a:ext cx="5190565" cy="425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967827" y="2617940"/>
            <a:ext cx="4206240" cy="23756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1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705588" y="0"/>
            <a:ext cx="3486411" cy="68673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" name="Picture 1" descr="Im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072" y="1936376"/>
            <a:ext cx="7369324" cy="4421594"/>
          </a:xfrm>
          <a:prstGeom prst="rect">
            <a:avLst/>
          </a:prstGeom>
        </p:spPr>
      </p:pic>
      <p:sp>
        <p:nvSpPr>
          <p:cNvPr id="3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651321" y="2550364"/>
            <a:ext cx="4154200" cy="242438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08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icture Placeholder 6"/>
          <p:cNvSpPr>
            <a:spLocks noGrp="1"/>
          </p:cNvSpPr>
          <p:nvPr>
            <p:ph type="pic" sz="quarter" idx="25"/>
          </p:nvPr>
        </p:nvSpPr>
        <p:spPr>
          <a:xfrm>
            <a:off x="4111142" y="1838460"/>
            <a:ext cx="3991468" cy="2261509"/>
          </a:xfrm>
          <a:prstGeom prst="rect">
            <a:avLst/>
          </a:prstGeom>
        </p:spPr>
      </p:sp>
      <p:sp>
        <p:nvSpPr>
          <p:cNvPr id="64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2331915" y="3164202"/>
            <a:ext cx="588156" cy="1209367"/>
          </a:xfrm>
          <a:prstGeom prst="rect">
            <a:avLst/>
          </a:prstGeom>
        </p:spPr>
      </p:sp>
      <p:sp>
        <p:nvSpPr>
          <p:cNvPr id="65" name="Picture Placeholder 5"/>
          <p:cNvSpPr>
            <a:spLocks noGrp="1"/>
          </p:cNvSpPr>
          <p:nvPr>
            <p:ph type="pic" sz="quarter" idx="24"/>
          </p:nvPr>
        </p:nvSpPr>
        <p:spPr>
          <a:xfrm>
            <a:off x="3021322" y="2765064"/>
            <a:ext cx="1285491" cy="1757950"/>
          </a:xfrm>
          <a:prstGeom prst="rect">
            <a:avLst/>
          </a:prstGeom>
        </p:spPr>
      </p:sp>
      <p:sp>
        <p:nvSpPr>
          <p:cNvPr id="67" name="Picture Placeholder 7"/>
          <p:cNvSpPr>
            <a:spLocks noGrp="1"/>
          </p:cNvSpPr>
          <p:nvPr>
            <p:ph type="pic" sz="quarter" idx="26"/>
          </p:nvPr>
        </p:nvSpPr>
        <p:spPr>
          <a:xfrm>
            <a:off x="7927162" y="3065643"/>
            <a:ext cx="2542604" cy="1571942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384321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330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117306" y="2346643"/>
            <a:ext cx="1957387" cy="1958975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971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717062" y="2057400"/>
            <a:ext cx="2758158" cy="4949190"/>
          </a:xfrm>
          <a:prstGeom prst="roundRect">
            <a:avLst>
              <a:gd name="adj" fmla="val 4649"/>
            </a:avLst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980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6745011" y="2412856"/>
            <a:ext cx="3820785" cy="109193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19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1656642" y="3838033"/>
            <a:ext cx="3820785" cy="109193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20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6745010" y="5263211"/>
            <a:ext cx="3820785" cy="109193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949840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6745011" y="686926"/>
            <a:ext cx="3820785" cy="109193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19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1656642" y="2112103"/>
            <a:ext cx="3820785" cy="109193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20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6745010" y="3537281"/>
            <a:ext cx="3820785" cy="109193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5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1656642" y="5083903"/>
            <a:ext cx="3820785" cy="1091939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52319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099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25" r:id="rId2"/>
    <p:sldLayoutId id="2147483650" r:id="rId3"/>
    <p:sldLayoutId id="2147483706" r:id="rId4"/>
    <p:sldLayoutId id="2147483705" r:id="rId5"/>
    <p:sldLayoutId id="2147483726" r:id="rId6"/>
    <p:sldLayoutId id="2147483730" r:id="rId7"/>
    <p:sldLayoutId id="2147483708" r:id="rId8"/>
    <p:sldLayoutId id="2147483731" r:id="rId9"/>
    <p:sldLayoutId id="2147483651" r:id="rId10"/>
    <p:sldLayoutId id="2147483719" r:id="rId11"/>
    <p:sldLayoutId id="2147483652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  <p:sldLayoutId id="2147483660" r:id="rId19"/>
    <p:sldLayoutId id="2147483732" r:id="rId20"/>
    <p:sldLayoutId id="2147483734" r:id="rId21"/>
    <p:sldLayoutId id="2147483663" r:id="rId22"/>
    <p:sldLayoutId id="2147483664" r:id="rId23"/>
    <p:sldLayoutId id="2147483665" r:id="rId24"/>
    <p:sldLayoutId id="2147483666" r:id="rId25"/>
    <p:sldLayoutId id="2147483667" r:id="rId26"/>
    <p:sldLayoutId id="2147483668" r:id="rId27"/>
    <p:sldLayoutId id="2147483669" r:id="rId28"/>
    <p:sldLayoutId id="2147483671" r:id="rId29"/>
    <p:sldLayoutId id="2147483733" r:id="rId30"/>
    <p:sldLayoutId id="2147483672" r:id="rId31"/>
    <p:sldLayoutId id="2147483673" r:id="rId32"/>
    <p:sldLayoutId id="2147483675" r:id="rId33"/>
    <p:sldLayoutId id="2147483676" r:id="rId34"/>
    <p:sldLayoutId id="2147483739" r:id="rId35"/>
    <p:sldLayoutId id="2147483674" r:id="rId36"/>
    <p:sldLayoutId id="2147483677" r:id="rId37"/>
    <p:sldLayoutId id="2147483740" r:id="rId38"/>
    <p:sldLayoutId id="2147483727" r:id="rId39"/>
    <p:sldLayoutId id="2147483728" r:id="rId40"/>
    <p:sldLayoutId id="2147483679" r:id="rId41"/>
    <p:sldLayoutId id="2147483680" r:id="rId42"/>
    <p:sldLayoutId id="2147483741" r:id="rId43"/>
    <p:sldLayoutId id="2147483683" r:id="rId44"/>
    <p:sldLayoutId id="2147483684" r:id="rId45"/>
    <p:sldLayoutId id="2147483709" r:id="rId46"/>
    <p:sldLayoutId id="2147483710" r:id="rId47"/>
    <p:sldLayoutId id="2147483711" r:id="rId48"/>
    <p:sldLayoutId id="2147483722" r:id="rId49"/>
    <p:sldLayoutId id="2147483712" r:id="rId50"/>
    <p:sldLayoutId id="2147483723" r:id="rId51"/>
    <p:sldLayoutId id="2147483724" r:id="rId52"/>
    <p:sldLayoutId id="2147483713" r:id="rId53"/>
    <p:sldLayoutId id="2147483714" r:id="rId54"/>
    <p:sldLayoutId id="2147483716" r:id="rId55"/>
    <p:sldLayoutId id="2147483717" r:id="rId56"/>
    <p:sldLayoutId id="2147483718" r:id="rId57"/>
    <p:sldLayoutId id="2147483747" r:id="rId5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711" y="2246896"/>
            <a:ext cx="11964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dirty="0">
                <a:solidFill>
                  <a:srgbClr val="0289BD"/>
                </a:solidFill>
                <a:latin typeface="Calibri" panose="020F0502020204030204" pitchFamily="34" charset="0"/>
                <a:ea typeface="Lato Black" panose="020F0502020204030203" pitchFamily="34" charset="0"/>
                <a:cs typeface="Calibri" panose="020F0502020204030204" pitchFamily="34" charset="0"/>
              </a:rPr>
              <a:t>Nástroje  MH SR na podporu zapájania podnikov do priamo riadených programov EÚ – posúdenie súladu so Stratégiou výskumu a inovácií pre inteligentnú špecializáciu SR 2021-2027 (SK RIS3 2021+)</a:t>
            </a:r>
            <a:endParaRPr lang="en-US" sz="3200" dirty="0">
              <a:solidFill>
                <a:srgbClr val="0289BD"/>
              </a:solidFill>
              <a:latin typeface="Calibri" panose="020F0502020204030204" pitchFamily="34" charset="0"/>
              <a:ea typeface="Lato Black" panose="020F0502020204030203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2748" y="4607780"/>
            <a:ext cx="444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rgbClr val="0289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gescii MH SR</a:t>
            </a:r>
            <a:endParaRPr lang="en-US" dirty="0">
              <a:solidFill>
                <a:srgbClr val="0289B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2188" y="6046006"/>
            <a:ext cx="182762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4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sk-SK" sz="14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mhsr</a:t>
            </a:r>
            <a:r>
              <a:rPr lang="id-ID" sz="14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k-SK" sz="14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8" name="Group 14"/>
          <p:cNvGrpSpPr/>
          <p:nvPr/>
        </p:nvGrpSpPr>
        <p:grpSpPr>
          <a:xfrm>
            <a:off x="5282450" y="4391731"/>
            <a:ext cx="1627092" cy="103498"/>
            <a:chOff x="1" y="1671514"/>
            <a:chExt cx="1627092" cy="103498"/>
          </a:xfrm>
        </p:grpSpPr>
        <p:sp>
          <p:nvSpPr>
            <p:cNvPr id="19" name="Rectangle 11"/>
            <p:cNvSpPr/>
            <p:nvPr/>
          </p:nvSpPr>
          <p:spPr>
            <a:xfrm>
              <a:off x="1" y="1671514"/>
              <a:ext cx="542364" cy="103498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2"/>
            <p:cNvSpPr/>
            <p:nvPr/>
          </p:nvSpPr>
          <p:spPr>
            <a:xfrm>
              <a:off x="542365" y="1671514"/>
              <a:ext cx="542364" cy="103498"/>
            </a:xfrm>
            <a:prstGeom prst="rect">
              <a:avLst/>
            </a:prstGeom>
            <a:solidFill>
              <a:srgbClr val="4472C4">
                <a:lumMod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13"/>
            <p:cNvSpPr/>
            <p:nvPr/>
          </p:nvSpPr>
          <p:spPr>
            <a:xfrm>
              <a:off x="1084729" y="1671514"/>
              <a:ext cx="542364" cy="103498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2" name="Picture 3" descr="C:\Users\skalicka\AppData\Local\Temp\7zO087AD72F\logo OPII_EF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77" y="5785401"/>
            <a:ext cx="3009395" cy="82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 descr="T:\PO2014-2020\Prierezove_Procesy\Informovanie_Komunikacia\Logá a grafika\MHSR\Nové logo\Ministerstvo hospodarstva S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t="16116" r="7001" b="26299"/>
          <a:stretch>
            <a:fillRect/>
          </a:stretch>
        </p:blipFill>
        <p:spPr bwMode="auto">
          <a:xfrm>
            <a:off x="9197884" y="5924737"/>
            <a:ext cx="2374159" cy="54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28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8"/>
          <p:cNvSpPr txBox="1"/>
          <p:nvPr/>
        </p:nvSpPr>
        <p:spPr>
          <a:xfrm>
            <a:off x="4990972" y="6462371"/>
            <a:ext cx="1827621" cy="294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mhsr</a:t>
            </a: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</a:t>
            </a:r>
            <a:endParaRPr lang="en-US" sz="10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3" descr="C:\Users\skalicka\AppData\Local\Temp\7zO087AD72F\logo OPII_EF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3" y="6418166"/>
            <a:ext cx="1319122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 descr="T:\PO2014-2020\Prierezove_Procesy\Informovanie_Komunikacia\Logá a grafika\MHSR\Nové logo\Ministerstvo hospodarstva S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t="16116" r="7001" b="26299"/>
          <a:stretch>
            <a:fillRect/>
          </a:stretch>
        </p:blipFill>
        <p:spPr bwMode="auto">
          <a:xfrm>
            <a:off x="9846921" y="6418166"/>
            <a:ext cx="157513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: Rounded Corners 48">
            <a:extLst>
              <a:ext uri="{FF2B5EF4-FFF2-40B4-BE49-F238E27FC236}">
                <a16:creationId xmlns:a16="http://schemas.microsoft.com/office/drawing/2014/main" id="{3AD99CAE-2047-C940-B181-5BC07E4EF140}"/>
              </a:ext>
            </a:extLst>
          </p:cNvPr>
          <p:cNvSpPr/>
          <p:nvPr/>
        </p:nvSpPr>
        <p:spPr>
          <a:xfrm>
            <a:off x="550708" y="1268361"/>
            <a:ext cx="11207986" cy="5087044"/>
          </a:xfrm>
          <a:prstGeom prst="roundRect">
            <a:avLst>
              <a:gd name="adj" fmla="val 97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217"/>
            <a:endParaRPr lang="en-ID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7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56127" y="340813"/>
            <a:ext cx="4477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2800" b="1" dirty="0">
                <a:solidFill>
                  <a:srgbClr val="494949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Vysvetlenie problematiky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1768692" y="2054845"/>
            <a:ext cx="95267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MH SR dlhodobo poskytuje inovatívnym MSP podporu pri zapájaní sa do najprestížnejšieho nástroja podpory </a:t>
            </a:r>
            <a:r>
              <a:rPr lang="sk-SK" sz="24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startupov</a:t>
            </a: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v EÚ – EIC Akcelerátor (podprogram programu Horizont Európa).</a:t>
            </a:r>
          </a:p>
          <a:p>
            <a:endParaRPr lang="sk-SK" sz="24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Cez Program Slovensko 2021 – 2027 (P-SK) je podpora plánovaná v dvoch formách: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sz="24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Voucherová</a:t>
            </a: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podpora pre prípravu kvalitných projektov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Podpora projektov, ktoré získali </a:t>
            </a:r>
            <a:r>
              <a:rPr lang="sk-SK" sz="24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Seal</a:t>
            </a: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of Excellence (pečať kvality)</a:t>
            </a:r>
          </a:p>
        </p:txBody>
      </p:sp>
      <p:cxnSp>
        <p:nvCxnSpPr>
          <p:cNvPr id="8" name="Rovná spojnica 7"/>
          <p:cNvCxnSpPr/>
          <p:nvPr/>
        </p:nvCxnSpPr>
        <p:spPr>
          <a:xfrm>
            <a:off x="1327355" y="1710813"/>
            <a:ext cx="0" cy="4031226"/>
          </a:xfrm>
          <a:prstGeom prst="line">
            <a:avLst/>
          </a:prstGeom>
          <a:ln w="76200">
            <a:solidFill>
              <a:srgbClr val="0289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93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8"/>
          <p:cNvSpPr txBox="1"/>
          <p:nvPr/>
        </p:nvSpPr>
        <p:spPr>
          <a:xfrm>
            <a:off x="4990972" y="6462371"/>
            <a:ext cx="1827621" cy="294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mhsr</a:t>
            </a: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</a:t>
            </a:r>
            <a:endParaRPr lang="en-US" sz="10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3" descr="C:\Users\skalicka\AppData\Local\Temp\7zO087AD72F\logo OPII_EF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3" y="6418166"/>
            <a:ext cx="1319122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 descr="T:\PO2014-2020\Prierezove_Procesy\Informovanie_Komunikacia\Logá a grafika\MHSR\Nové logo\Ministerstvo hospodarstva S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t="16116" r="7001" b="26299"/>
          <a:stretch>
            <a:fillRect/>
          </a:stretch>
        </p:blipFill>
        <p:spPr bwMode="auto">
          <a:xfrm>
            <a:off x="9846921" y="6418166"/>
            <a:ext cx="157513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: Rounded Corners 48">
            <a:extLst>
              <a:ext uri="{FF2B5EF4-FFF2-40B4-BE49-F238E27FC236}">
                <a16:creationId xmlns:a16="http://schemas.microsoft.com/office/drawing/2014/main" id="{3AD99CAE-2047-C940-B181-5BC07E4EF140}"/>
              </a:ext>
            </a:extLst>
          </p:cNvPr>
          <p:cNvSpPr/>
          <p:nvPr/>
        </p:nvSpPr>
        <p:spPr>
          <a:xfrm>
            <a:off x="550708" y="1268361"/>
            <a:ext cx="11207986" cy="5087044"/>
          </a:xfrm>
          <a:prstGeom prst="roundRect">
            <a:avLst>
              <a:gd name="adj" fmla="val 97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217"/>
            <a:endParaRPr lang="en-ID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7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56127" y="340813"/>
            <a:ext cx="4477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2800" b="1" dirty="0">
                <a:solidFill>
                  <a:srgbClr val="494949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Vysvetlenie problematiky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1680202" y="1484574"/>
            <a:ext cx="95267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Voucherová</a:t>
            </a:r>
            <a:r>
              <a:rPr lang="sk-SK" sz="2000" b="1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podpora SBA „grantové odborné poradenstvo“  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– spustenie v 06/2025</a:t>
            </a:r>
          </a:p>
          <a:p>
            <a:endParaRPr lang="sk-SK" sz="20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Zdroj financovania: P-SK, opatrenie 1.1.3, Národný projekt Horizontálna podpora MSP</a:t>
            </a: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Poskytovateľ: SBA</a:t>
            </a: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Celková disponibilná alokácia: 74 747 €</a:t>
            </a:r>
          </a:p>
          <a:p>
            <a:endParaRPr lang="sk-SK" sz="20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Účelom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voucherovej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výzvy je poskytnúť MSP pomoc na grantové odborné poradenstvo, ktorého výsledkom bude príprava projektovej žiadosti a prípadných príloh do vybraných priamo riadených programov v rámci programu Horizont Európa.</a:t>
            </a:r>
          </a:p>
          <a:p>
            <a:endParaRPr lang="sk-SK" sz="20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Výška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voucheru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je rôzna v závislosti od vybraného nástroja:</a:t>
            </a:r>
          </a:p>
          <a:p>
            <a:pPr lvl="0"/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EIC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Accelerator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– krátky návrh: max. 4 800 €</a:t>
            </a:r>
          </a:p>
          <a:p>
            <a:pPr lvl="0"/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Pre-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Accelerator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: max. 9 600 €</a:t>
            </a:r>
          </a:p>
          <a:p>
            <a:pPr lvl="0"/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Kaskádové projekty: max. 4 800 €</a:t>
            </a: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Intenzita pomoci 85%. </a:t>
            </a:r>
          </a:p>
        </p:txBody>
      </p:sp>
      <p:cxnSp>
        <p:nvCxnSpPr>
          <p:cNvPr id="8" name="Rovná spojnica 7"/>
          <p:cNvCxnSpPr/>
          <p:nvPr/>
        </p:nvCxnSpPr>
        <p:spPr>
          <a:xfrm>
            <a:off x="1337187" y="1907458"/>
            <a:ext cx="29497" cy="3775587"/>
          </a:xfrm>
          <a:prstGeom prst="line">
            <a:avLst/>
          </a:prstGeom>
          <a:ln w="76200">
            <a:solidFill>
              <a:srgbClr val="0289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03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8"/>
          <p:cNvSpPr txBox="1"/>
          <p:nvPr/>
        </p:nvSpPr>
        <p:spPr>
          <a:xfrm>
            <a:off x="4990972" y="6462371"/>
            <a:ext cx="1827621" cy="294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mhsr</a:t>
            </a: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</a:t>
            </a:r>
            <a:endParaRPr lang="en-US" sz="10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3" descr="C:\Users\skalicka\AppData\Local\Temp\7zO087AD72F\logo OPII_EF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3" y="6418166"/>
            <a:ext cx="1319122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 descr="T:\PO2014-2020\Prierezove_Procesy\Informovanie_Komunikacia\Logá a grafika\MHSR\Nové logo\Ministerstvo hospodarstva S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t="16116" r="7001" b="26299"/>
          <a:stretch>
            <a:fillRect/>
          </a:stretch>
        </p:blipFill>
        <p:spPr bwMode="auto">
          <a:xfrm>
            <a:off x="9846921" y="6418166"/>
            <a:ext cx="157513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: Rounded Corners 48">
            <a:extLst>
              <a:ext uri="{FF2B5EF4-FFF2-40B4-BE49-F238E27FC236}">
                <a16:creationId xmlns:a16="http://schemas.microsoft.com/office/drawing/2014/main" id="{3AD99CAE-2047-C940-B181-5BC07E4EF140}"/>
              </a:ext>
            </a:extLst>
          </p:cNvPr>
          <p:cNvSpPr/>
          <p:nvPr/>
        </p:nvSpPr>
        <p:spPr>
          <a:xfrm>
            <a:off x="550708" y="1268361"/>
            <a:ext cx="11207986" cy="5087044"/>
          </a:xfrm>
          <a:prstGeom prst="roundRect">
            <a:avLst>
              <a:gd name="adj" fmla="val 97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217"/>
            <a:endParaRPr lang="en-ID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7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56127" y="340813"/>
            <a:ext cx="4477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2800" b="1" dirty="0">
                <a:solidFill>
                  <a:srgbClr val="494949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Vysvetlenie problematiky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1680202" y="1484574"/>
            <a:ext cx="95267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Voucherová</a:t>
            </a:r>
            <a:r>
              <a:rPr lang="sk-SK" sz="2000" b="1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podpora SIEA „Odborné poradenstvo pre EIC Akcelerátor“  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– spustenie v 3.Q/2025</a:t>
            </a:r>
          </a:p>
          <a:p>
            <a:endParaRPr lang="sk-SK" sz="20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Zdroj financovania: P-SK, opatrenie 1.1.3, Národný projekt Zvyšovanie inovačnej výkonnosti slovenskej ekonomiky 2</a:t>
            </a: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Poskytovateľ: SIEA</a:t>
            </a: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Celková disponibilná alokácia: 292 925 €</a:t>
            </a:r>
          </a:p>
          <a:p>
            <a:endParaRPr lang="sk-SK" sz="20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Účelom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voucherovej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výzvy je podporiť inovatívne MSP, ktoré získali pozitívne hodnotenie v krátkom návrhu schémy EIC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Accelerator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(tzv.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short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proposal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), pri príprave ich úplnej žiadosti (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full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proposal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) a/alebo príprave na interview. Cieľom je zvýšiť ich šance na získanie grantového a/alebo investičného financovania alebo získanie štatútu „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Seal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of Excellence“ v rámci tohto významného európskeho nástroja na podporu prelomových inovácií.</a:t>
            </a: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EIC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Accelerator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–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full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</a:t>
            </a:r>
            <a:r>
              <a:rPr lang="sk-SK" sz="20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proposal</a:t>
            </a:r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: max. 20 000 €</a:t>
            </a:r>
          </a:p>
          <a:p>
            <a:r>
              <a:rPr lang="sk-SK" sz="20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Intenzita pomoci 85%. </a:t>
            </a:r>
          </a:p>
        </p:txBody>
      </p:sp>
      <p:cxnSp>
        <p:nvCxnSpPr>
          <p:cNvPr id="8" name="Rovná spojnica 7"/>
          <p:cNvCxnSpPr/>
          <p:nvPr/>
        </p:nvCxnSpPr>
        <p:spPr>
          <a:xfrm>
            <a:off x="1303084" y="1838632"/>
            <a:ext cx="0" cy="3913239"/>
          </a:xfrm>
          <a:prstGeom prst="line">
            <a:avLst/>
          </a:prstGeom>
          <a:ln w="76200">
            <a:solidFill>
              <a:srgbClr val="0289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16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8"/>
          <p:cNvSpPr txBox="1"/>
          <p:nvPr/>
        </p:nvSpPr>
        <p:spPr>
          <a:xfrm>
            <a:off x="4990972" y="6462371"/>
            <a:ext cx="1827621" cy="294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mhsr</a:t>
            </a: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</a:t>
            </a:r>
            <a:endParaRPr lang="en-US" sz="10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3" descr="C:\Users\skalicka\AppData\Local\Temp\7zO087AD72F\logo OPII_EF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3" y="6418166"/>
            <a:ext cx="1319122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 descr="T:\PO2014-2020\Prierezove_Procesy\Informovanie_Komunikacia\Logá a grafika\MHSR\Nové logo\Ministerstvo hospodarstva S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t="16116" r="7001" b="26299"/>
          <a:stretch>
            <a:fillRect/>
          </a:stretch>
        </p:blipFill>
        <p:spPr bwMode="auto">
          <a:xfrm>
            <a:off x="9846921" y="6418166"/>
            <a:ext cx="157513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o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228" y="416836"/>
            <a:ext cx="11339543" cy="574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7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8"/>
          <p:cNvSpPr txBox="1"/>
          <p:nvPr/>
        </p:nvSpPr>
        <p:spPr>
          <a:xfrm>
            <a:off x="4990972" y="6462371"/>
            <a:ext cx="1827621" cy="294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mhsr</a:t>
            </a: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</a:t>
            </a:r>
            <a:endParaRPr lang="en-US" sz="10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3" descr="C:\Users\skalicka\AppData\Local\Temp\7zO087AD72F\logo OPII_EF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3" y="6418166"/>
            <a:ext cx="1319122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 descr="T:\PO2014-2020\Prierezove_Procesy\Informovanie_Komunikacia\Logá a grafika\MHSR\Nové logo\Ministerstvo hospodarstva S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t="16116" r="7001" b="26299"/>
          <a:stretch>
            <a:fillRect/>
          </a:stretch>
        </p:blipFill>
        <p:spPr bwMode="auto">
          <a:xfrm>
            <a:off x="9846921" y="6418166"/>
            <a:ext cx="157513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523" y="441909"/>
            <a:ext cx="11004234" cy="571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3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8"/>
          <p:cNvSpPr txBox="1"/>
          <p:nvPr/>
        </p:nvSpPr>
        <p:spPr>
          <a:xfrm>
            <a:off x="4990972" y="6462371"/>
            <a:ext cx="1827621" cy="294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mhsr</a:t>
            </a: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</a:t>
            </a:r>
            <a:endParaRPr lang="en-US" sz="10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3" descr="C:\Users\skalicka\AppData\Local\Temp\7zO087AD72F\logo OPII_EF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3" y="6418166"/>
            <a:ext cx="1319122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 descr="T:\PO2014-2020\Prierezove_Procesy\Informovanie_Komunikacia\Logá a grafika\MHSR\Nové logo\Ministerstvo hospodarstva S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t="16116" r="7001" b="26299"/>
          <a:stretch>
            <a:fillRect/>
          </a:stretch>
        </p:blipFill>
        <p:spPr bwMode="auto">
          <a:xfrm>
            <a:off x="9846921" y="6418166"/>
            <a:ext cx="157513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: Rounded Corners 48">
            <a:extLst>
              <a:ext uri="{FF2B5EF4-FFF2-40B4-BE49-F238E27FC236}">
                <a16:creationId xmlns:a16="http://schemas.microsoft.com/office/drawing/2014/main" id="{3AD99CAE-2047-C940-B181-5BC07E4EF140}"/>
              </a:ext>
            </a:extLst>
          </p:cNvPr>
          <p:cNvSpPr/>
          <p:nvPr/>
        </p:nvSpPr>
        <p:spPr>
          <a:xfrm>
            <a:off x="550708" y="1268361"/>
            <a:ext cx="11207986" cy="5087044"/>
          </a:xfrm>
          <a:prstGeom prst="roundRect">
            <a:avLst>
              <a:gd name="adj" fmla="val 97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217"/>
            <a:endParaRPr lang="en-ID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7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56127" y="340813"/>
            <a:ext cx="3966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914217">
              <a:defRPr/>
            </a:pPr>
            <a:r>
              <a:rPr lang="sk-SK" sz="2800" b="1" dirty="0">
                <a:solidFill>
                  <a:srgbClr val="494949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Téma na prerokovanie</a:t>
            </a:r>
            <a:endParaRPr lang="en-US" sz="2800" b="1" dirty="0">
              <a:solidFill>
                <a:srgbClr val="494949"/>
              </a:solidFill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1660537" y="1366587"/>
            <a:ext cx="952672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RVVTI v zmysle čl.2 štatútu riadi stratégiu inteligentnej špecializácie</a:t>
            </a:r>
          </a:p>
          <a:p>
            <a:endParaRPr lang="sk-SK" sz="24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Vyššie uvedené </a:t>
            </a:r>
            <a:r>
              <a:rPr lang="sk-SK" sz="24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voucherové</a:t>
            </a: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podpory sa poskytujú zo zdrojov opatrenia 1.1.3 P-SK, pre ktoré platí povinnosť súladu so stratégiu inteligentnej špecializácie SK RIS3 2021+.</a:t>
            </a:r>
          </a:p>
          <a:p>
            <a:endParaRPr lang="sk-SK" sz="24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r>
              <a:rPr lang="sk-SK" sz="24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Voucherová</a:t>
            </a: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podpora predstavuje </a:t>
            </a:r>
            <a:r>
              <a:rPr lang="sk-SK" sz="24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nízkoobjemovú</a:t>
            </a: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podporu inovatívnych </a:t>
            </a:r>
            <a:r>
              <a:rPr lang="sk-SK" sz="24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deep-tech</a:t>
            </a: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</a:t>
            </a:r>
            <a:r>
              <a:rPr lang="sk-SK" sz="24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startupov</a:t>
            </a: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, ktoré majú ambíciu a potenciál žiadať o zdroje z priamo riadených programov EÚ, súťažiť o podporu na celoeurópskej úrovni.</a:t>
            </a:r>
          </a:p>
          <a:p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Celková vyčlenená alokácia zdrojov na túto aktivitu predstavuje 367,7 tis. €. </a:t>
            </a:r>
          </a:p>
        </p:txBody>
      </p:sp>
      <p:cxnSp>
        <p:nvCxnSpPr>
          <p:cNvPr id="8" name="Rovná spojnica 7"/>
          <p:cNvCxnSpPr/>
          <p:nvPr/>
        </p:nvCxnSpPr>
        <p:spPr>
          <a:xfrm>
            <a:off x="1317523" y="1858297"/>
            <a:ext cx="3266" cy="3462597"/>
          </a:xfrm>
          <a:prstGeom prst="line">
            <a:avLst/>
          </a:prstGeom>
          <a:ln w="76200">
            <a:solidFill>
              <a:srgbClr val="0289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14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8"/>
          <p:cNvSpPr txBox="1"/>
          <p:nvPr/>
        </p:nvSpPr>
        <p:spPr>
          <a:xfrm>
            <a:off x="4990972" y="6462371"/>
            <a:ext cx="1827621" cy="294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mhsr</a:t>
            </a:r>
            <a:r>
              <a:rPr lang="id-ID" sz="10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k-SK" sz="10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</a:t>
            </a:r>
            <a:endParaRPr lang="en-US" sz="10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3" descr="C:\Users\skalicka\AppData\Local\Temp\7zO087AD72F\logo OPII_EF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3" y="6418166"/>
            <a:ext cx="1319122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 descr="T:\PO2014-2020\Prierezove_Procesy\Informovanie_Komunikacia\Logá a grafika\MHSR\Nové logo\Ministerstvo hospodarstva S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t="16116" r="7001" b="26299"/>
          <a:stretch>
            <a:fillRect/>
          </a:stretch>
        </p:blipFill>
        <p:spPr bwMode="auto">
          <a:xfrm>
            <a:off x="9846921" y="6418166"/>
            <a:ext cx="157513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: Rounded Corners 48">
            <a:extLst>
              <a:ext uri="{FF2B5EF4-FFF2-40B4-BE49-F238E27FC236}">
                <a16:creationId xmlns:a16="http://schemas.microsoft.com/office/drawing/2014/main" id="{3AD99CAE-2047-C940-B181-5BC07E4EF140}"/>
              </a:ext>
            </a:extLst>
          </p:cNvPr>
          <p:cNvSpPr/>
          <p:nvPr/>
        </p:nvSpPr>
        <p:spPr>
          <a:xfrm>
            <a:off x="456127" y="1331122"/>
            <a:ext cx="11207986" cy="5087044"/>
          </a:xfrm>
          <a:prstGeom prst="roundRect">
            <a:avLst>
              <a:gd name="adj" fmla="val 97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217"/>
            <a:endParaRPr lang="en-ID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7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56127" y="340813"/>
            <a:ext cx="6909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914217">
              <a:defRPr/>
            </a:pPr>
            <a:r>
              <a:rPr lang="sk-SK" sz="2800" b="1" dirty="0">
                <a:solidFill>
                  <a:srgbClr val="494949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Téma na prerokovanie – návrhy riešenia</a:t>
            </a:r>
            <a:endParaRPr lang="en-US" sz="2800" b="1" dirty="0">
              <a:solidFill>
                <a:srgbClr val="494949"/>
              </a:solidFill>
              <a:latin typeface="Poppins" pitchFamily="2" charset="77"/>
              <a:ea typeface="Lato Heavy" charset="0"/>
              <a:cs typeface="Poppins" pitchFamily="2" charset="77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1568069" y="1764214"/>
            <a:ext cx="95267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MH SR vzhľadom na charakter a účel pomoci navrhuje po diskusii s VAIA nasledovné (variantné) riešenia vo vzťahu k súladu </a:t>
            </a:r>
            <a:r>
              <a:rPr lang="sk-SK" sz="2400" dirty="0" err="1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voucherovej</a:t>
            </a: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 podpory so stratégiou inteligentnej špecializácie:</a:t>
            </a:r>
          </a:p>
          <a:p>
            <a:endParaRPr lang="sk-SK" sz="24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neuplatňovať na tieto projekty povinnosť súladu s SK RIS3 2021+ (keďže ide o projekty, ktoré sú v súlade so zameraním priamo riadených programov EÚ)</a:t>
            </a:r>
          </a:p>
          <a:p>
            <a:pPr lvl="0"/>
            <a:endParaRPr lang="sk-SK" sz="2400" dirty="0">
              <a:solidFill>
                <a:srgbClr val="0289BD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289BD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uplatňovať zjednodušené postupy kontroly súladu s SK RIS3 2021+ iba na úrovni cieľov jednotlivých domén inteligentnej špecializácie</a:t>
            </a:r>
          </a:p>
        </p:txBody>
      </p:sp>
      <p:cxnSp>
        <p:nvCxnSpPr>
          <p:cNvPr id="8" name="Rovná spojnica 7"/>
          <p:cNvCxnSpPr/>
          <p:nvPr/>
        </p:nvCxnSpPr>
        <p:spPr>
          <a:xfrm>
            <a:off x="1303084" y="1993187"/>
            <a:ext cx="17705" cy="3327707"/>
          </a:xfrm>
          <a:prstGeom prst="line">
            <a:avLst/>
          </a:prstGeom>
          <a:ln w="76200">
            <a:solidFill>
              <a:srgbClr val="0289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24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29" y="2871216"/>
            <a:ext cx="52888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>
                <a:solidFill>
                  <a:srgbClr val="0289BD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ĎAKUJEM ZA POZORNOSŤ</a:t>
            </a:r>
          </a:p>
          <a:p>
            <a:pPr algn="ctr"/>
            <a:endParaRPr lang="sk-SK" sz="2800" b="1" dirty="0">
              <a:solidFill>
                <a:srgbClr val="0289BD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  <a:p>
            <a:pPr algn="ctr"/>
            <a:endParaRPr lang="sk-SK" sz="2800" b="1" dirty="0">
              <a:solidFill>
                <a:srgbClr val="0289BD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44330" y="6046006"/>
            <a:ext cx="2129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6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sk-SK" sz="16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mhsr</a:t>
            </a:r>
            <a:r>
              <a:rPr lang="id-ID" sz="1600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sk-SK" sz="1600" spc="3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</a:t>
            </a:r>
            <a:endParaRPr lang="en-US" sz="1600" spc="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Picture 3" descr="C:\Users\skalicka\AppData\Local\Temp\7zO087AD72F\logo OPII_EF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65" y="5686380"/>
            <a:ext cx="3009395" cy="82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T:\PO2014-2020\Prierezove_Procesy\Informovanie_Komunikacia\Logá a grafika\MHSR\Nové logo\Ministerstvo hospodarstva S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" t="16116" r="7001" b="26299"/>
          <a:stretch>
            <a:fillRect/>
          </a:stretch>
        </p:blipFill>
        <p:spPr bwMode="auto">
          <a:xfrm>
            <a:off x="8711852" y="5869577"/>
            <a:ext cx="2374159" cy="54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6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rporate">
      <a:majorFont>
        <a:latin typeface="Lato Black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4E935AE76EEF24AA10FB5D99CAF32AC" ma:contentTypeVersion="23" ma:contentTypeDescription="Umožňuje vytvoriť nový dokument." ma:contentTypeScope="" ma:versionID="bf05429bca1bfab458e07d3ff529a2c3">
  <xsd:schema xmlns:xsd="http://www.w3.org/2001/XMLSchema" xmlns:xs="http://www.w3.org/2001/XMLSchema" xmlns:p="http://schemas.microsoft.com/office/2006/metadata/properties" xmlns:ns2="cc5c8e5f-d5cf-48c3-9b5f-7b6134728260" xmlns:ns3="421375f5-370a-4650-8fe9-f6faac8af305" targetNamespace="http://schemas.microsoft.com/office/2006/metadata/properties" ma:root="true" ma:fieldsID="1d01e7b6a1f56ffdefd6da54d7e9d504" ns2:_="" ns3:_="">
    <xsd:import namespace="cc5c8e5f-d5cf-48c3-9b5f-7b6134728260"/>
    <xsd:import namespace="421375f5-370a-4650-8fe9-f6faac8af3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priority" minOccurs="0"/>
                <xsd:element ref="ns2:najdolezitejsiefotk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5c8e5f-d5cf-48c3-9b5f-7b61347282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Značky obrázka" ma:readOnly="false" ma:fieldId="{5cf76f15-5ced-4ddc-b409-7134ff3c332f}" ma:taxonomyMulti="true" ma:sspId="53470ff6-1c61-4f9e-8c6f-d6853ea728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riority" ma:index="27" nillable="true" ma:displayName="priority" ma:format="Dropdown" ma:internalName="priority">
      <xsd:simpleType>
        <xsd:restriction base="dms:Choice">
          <xsd:enumeration value="Urcite zahrnut"/>
          <xsd:enumeration value="odporucam"/>
        </xsd:restriction>
      </xsd:simpleType>
    </xsd:element>
    <xsd:element name="najdolezitejsiefotky" ma:index="28" nillable="true" ma:displayName="najdolezitejsie fotky" ma:default="0" ma:description="vybrane najdolezitejsie momenty vaia" ma:format="Dropdown" ma:internalName="najdolezitejsiefotky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375f5-370a-4650-8fe9-f6faac8af30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f71b4cb-9b21-4841-b525-444442b2f5e8}" ma:internalName="TaxCatchAll" ma:showField="CatchAllData" ma:web="421375f5-370a-4650-8fe9-f6faac8af3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cc5c8e5f-d5cf-48c3-9b5f-7b6134728260" xsi:nil="true"/>
    <priority xmlns="cc5c8e5f-d5cf-48c3-9b5f-7b6134728260" xsi:nil="true"/>
    <najdolezitejsiefotky xmlns="cc5c8e5f-d5cf-48c3-9b5f-7b6134728260">false</najdolezitejsiefotky>
    <TaxCatchAll xmlns="421375f5-370a-4650-8fe9-f6faac8af305" xsi:nil="true"/>
    <lcf76f155ced4ddcb4097134ff3c332f xmlns="cc5c8e5f-d5cf-48c3-9b5f-7b613472826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FEC46A1-06C2-47D4-83BD-C2DEA5D79C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F60B3C-5D4F-40F4-A47F-69216459B4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5c8e5f-d5cf-48c3-9b5f-7b6134728260"/>
    <ds:schemaRef ds:uri="421375f5-370a-4650-8fe9-f6faac8af3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9C82DA-C917-47A4-8AA2-12A10676ABA1}">
  <ds:schemaRefs>
    <ds:schemaRef ds:uri="8edd2207-c41c-489a-954f-7918b928ca3a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df365d8-110c-4411-ac2f-fc844b73463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cc5c8e5f-d5cf-48c3-9b5f-7b6134728260"/>
    <ds:schemaRef ds:uri="421375f5-370a-4650-8fe9-f6faac8af3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12643</TotalTime>
  <Words>549</Words>
  <Application>Microsoft Office PowerPoint</Application>
  <PresentationFormat>Širokouhlá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4" baseType="lpstr">
      <vt:lpstr>Arial</vt:lpstr>
      <vt:lpstr>Calibri</vt:lpstr>
      <vt:lpstr>Lato Black</vt:lpstr>
      <vt:lpstr>Poppins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O</dc:creator>
  <cp:lastModifiedBy>Dömösová Katarína</cp:lastModifiedBy>
  <cp:revision>536</cp:revision>
  <cp:lastPrinted>2023-04-24T10:21:24Z</cp:lastPrinted>
  <dcterms:created xsi:type="dcterms:W3CDTF">2017-08-11T01:27:19Z</dcterms:created>
  <dcterms:modified xsi:type="dcterms:W3CDTF">2025-06-25T11:56:05Z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0x01010084E935AE76EEF24AA10FB5D99CAF32AC</vt:lpwstr>
  </property>
</Properties>
</file>