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4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bookmarkIdSeed="2">
  <p:sldMasterIdLst>
    <p:sldMasterId id="2147483648" r:id="rId4"/>
    <p:sldMasterId id="2147483652" r:id="rId5"/>
    <p:sldMasterId id="2147483690" r:id="rId6"/>
    <p:sldMasterId id="2147483694" r:id="rId7"/>
    <p:sldMasterId id="2147483701" r:id="rId8"/>
  </p:sldMasterIdLst>
  <p:notesMasterIdLst>
    <p:notesMasterId r:id="rId75"/>
  </p:notesMasterIdLst>
  <p:handoutMasterIdLst>
    <p:handoutMasterId r:id="rId76"/>
  </p:handoutMasterIdLst>
  <p:sldIdLst>
    <p:sldId id="256" r:id="rId9"/>
    <p:sldId id="431" r:id="rId10"/>
    <p:sldId id="463" r:id="rId11"/>
    <p:sldId id="467" r:id="rId12"/>
    <p:sldId id="469" r:id="rId13"/>
    <p:sldId id="470" r:id="rId14"/>
    <p:sldId id="481" r:id="rId15"/>
    <p:sldId id="477" r:id="rId16"/>
    <p:sldId id="478" r:id="rId17"/>
    <p:sldId id="479" r:id="rId18"/>
    <p:sldId id="480" r:id="rId19"/>
    <p:sldId id="483" r:id="rId20"/>
    <p:sldId id="471" r:id="rId21"/>
    <p:sldId id="521" r:id="rId22"/>
    <p:sldId id="522" r:id="rId23"/>
    <p:sldId id="541" r:id="rId24"/>
    <p:sldId id="524" r:id="rId25"/>
    <p:sldId id="526" r:id="rId26"/>
    <p:sldId id="527" r:id="rId27"/>
    <p:sldId id="501" r:id="rId28"/>
    <p:sldId id="528" r:id="rId29"/>
    <p:sldId id="529" r:id="rId30"/>
    <p:sldId id="530" r:id="rId31"/>
    <p:sldId id="531" r:id="rId32"/>
    <p:sldId id="532" r:id="rId33"/>
    <p:sldId id="533" r:id="rId34"/>
    <p:sldId id="534" r:id="rId35"/>
    <p:sldId id="535" r:id="rId36"/>
    <p:sldId id="536" r:id="rId37"/>
    <p:sldId id="537" r:id="rId38"/>
    <p:sldId id="538" r:id="rId39"/>
    <p:sldId id="539" r:id="rId40"/>
    <p:sldId id="540" r:id="rId41"/>
    <p:sldId id="518" r:id="rId42"/>
    <p:sldId id="296" r:id="rId43"/>
    <p:sldId id="474" r:id="rId44"/>
    <p:sldId id="275" r:id="rId45"/>
    <p:sldId id="288" r:id="rId46"/>
    <p:sldId id="274" r:id="rId47"/>
    <p:sldId id="280" r:id="rId48"/>
    <p:sldId id="276" r:id="rId49"/>
    <p:sldId id="277" r:id="rId50"/>
    <p:sldId id="278" r:id="rId51"/>
    <p:sldId id="281" r:id="rId52"/>
    <p:sldId id="282" r:id="rId53"/>
    <p:sldId id="283" r:id="rId54"/>
    <p:sldId id="284" r:id="rId55"/>
    <p:sldId id="289" r:id="rId56"/>
    <p:sldId id="290" r:id="rId57"/>
    <p:sldId id="279" r:id="rId58"/>
    <p:sldId id="285" r:id="rId59"/>
    <p:sldId id="287" r:id="rId60"/>
    <p:sldId id="286" r:id="rId61"/>
    <p:sldId id="268" r:id="rId62"/>
    <p:sldId id="267" r:id="rId63"/>
    <p:sldId id="259" r:id="rId64"/>
    <p:sldId id="260" r:id="rId65"/>
    <p:sldId id="261" r:id="rId66"/>
    <p:sldId id="262" r:id="rId67"/>
    <p:sldId id="263" r:id="rId68"/>
    <p:sldId id="265" r:id="rId69"/>
    <p:sldId id="264" r:id="rId70"/>
    <p:sldId id="269" r:id="rId71"/>
    <p:sldId id="266" r:id="rId72"/>
    <p:sldId id="519" r:id="rId73"/>
    <p:sldId id="520" r:id="rId74"/>
  </p:sldIdLst>
  <p:sldSz cx="12192000" cy="6858000"/>
  <p:notesSz cx="6858000" cy="9144000"/>
  <p:embeddedFontLst>
    <p:embeddedFont>
      <p:font typeface="Aptos Narrow" panose="020B0004020202020204" pitchFamily="34" charset="0"/>
      <p:regular r:id="rId77"/>
      <p:bold r:id="rId78"/>
      <p:italic r:id="rId79"/>
      <p:boldItalic r:id="rId80"/>
    </p:embeddedFont>
    <p:embeddedFont>
      <p:font typeface="Century Gothic" panose="020B0502020202020204" pitchFamily="34" charset="0"/>
      <p:regular r:id="rId81"/>
      <p:bold r:id="rId82"/>
      <p:italic r:id="rId83"/>
      <p:boldItalic r:id="rId84"/>
    </p:embeddedFont>
    <p:embeddedFont>
      <p:font typeface="Georgia" panose="02040502050405020303" pitchFamily="18" charset="0"/>
      <p:regular r:id="rId85"/>
      <p:bold r:id="rId86"/>
      <p:italic r:id="rId87"/>
      <p:boldItalic r:id="rId88"/>
    </p:embeddedFont>
    <p:embeddedFont>
      <p:font typeface="Source Sans Pro" panose="020B0503030403020204" pitchFamily="34" charset="0"/>
      <p:regular r:id="rId89"/>
      <p:bold r:id="rId90"/>
      <p:italic r:id="rId91"/>
      <p:boldItalic r:id="rId92"/>
    </p:embeddedFont>
    <p:embeddedFont>
      <p:font typeface="Source Sans Pro Black" panose="020B0803030403020204" pitchFamily="34" charset="0"/>
      <p:bold r:id="rId93"/>
      <p:boldItalic r:id="rId94"/>
    </p:embeddedFont>
    <p:embeddedFont>
      <p:font typeface="Verdana" panose="020B0604030504040204" pitchFamily="34" charset="0"/>
      <p:regular r:id="rId95"/>
      <p:bold r:id="rId96"/>
      <p:italic r:id="rId97"/>
      <p:boldItalic r:id="rId98"/>
    </p:embeddedFont>
    <p:embeddedFont>
      <p:font typeface="Wingdings 3" panose="05040102010807070707" pitchFamily="18" charset="2"/>
      <p:regular r:id="rId99"/>
    </p:embeddedFont>
  </p:embeddedFontLst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6BC4D2E-73D2-8BE2-9438-753F1BE035A5}" name="Gašparovič Adam" initials="AG" userId="S::adam.gasparovic@vlada.gov.sk::e582b30a-35e5-440e-978d-7e8313f055af" providerId="AD"/>
  <p188:author id="{E056BB79-7902-9374-609F-764288DFADBF}" name="Polák Martin" initials="MP" userId="S::martin.polak@vlada.gov.sk::b253732e-9324-4a17-a8cc-16bdc9993027" providerId="AD"/>
  <p188:author id="{593EA786-7D7E-D31D-2E11-5252EA6C127C}" name="Procházka Martin" initials="PM" userId="S::martin.prochazka@vlada.gov.sk::b3966125-bb7d-4bc8-94e0-97141c15a556" providerId="AD"/>
  <p188:author id="{3F5ED09F-9D02-64C1-9E7D-8F642462F63E}" name="Páleniková Veronika" initials="PV" userId="S::veronika.palenikova@vlada.gov.sk::64563ab2-28c9-447a-a271-7a5af406c29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7B20"/>
    <a:srgbClr val="E10600"/>
    <a:srgbClr val="EEFBFC"/>
    <a:srgbClr val="1E22AA"/>
    <a:srgbClr val="00C5DB"/>
    <a:srgbClr val="E60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06B33C-62BC-5677-6976-0A7E8177E148}" v="33" dt="2025-10-07T12:27:11.943"/>
    <p1510:client id="{FA131827-4E74-9C57-98FE-5EEA1F49D455}" v="487" dt="2025-10-09T07:28:09.6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redný štýl 2 - zvýrazneni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Bez štýlu, bez mrie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8.xml"/><Relationship Id="rId21" Type="http://schemas.openxmlformats.org/officeDocument/2006/relationships/slide" Target="slides/slide13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63" Type="http://schemas.openxmlformats.org/officeDocument/2006/relationships/slide" Target="slides/slide55.xml"/><Relationship Id="rId68" Type="http://schemas.openxmlformats.org/officeDocument/2006/relationships/slide" Target="slides/slide60.xml"/><Relationship Id="rId84" Type="http://schemas.openxmlformats.org/officeDocument/2006/relationships/font" Target="fonts/font8.fntdata"/><Relationship Id="rId89" Type="http://schemas.openxmlformats.org/officeDocument/2006/relationships/font" Target="fonts/font13.fntdata"/><Relationship Id="rId16" Type="http://schemas.openxmlformats.org/officeDocument/2006/relationships/slide" Target="slides/slide8.xml"/><Relationship Id="rId11" Type="http://schemas.openxmlformats.org/officeDocument/2006/relationships/slide" Target="slides/slide3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74" Type="http://schemas.openxmlformats.org/officeDocument/2006/relationships/slide" Target="slides/slide66.xml"/><Relationship Id="rId79" Type="http://schemas.openxmlformats.org/officeDocument/2006/relationships/font" Target="fonts/font3.fntdata"/><Relationship Id="rId10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90" Type="http://schemas.openxmlformats.org/officeDocument/2006/relationships/font" Target="fonts/font14.fntdata"/><Relationship Id="rId95" Type="http://schemas.openxmlformats.org/officeDocument/2006/relationships/font" Target="fonts/font19.fntdata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64" Type="http://schemas.openxmlformats.org/officeDocument/2006/relationships/slide" Target="slides/slide56.xml"/><Relationship Id="rId69" Type="http://schemas.openxmlformats.org/officeDocument/2006/relationships/slide" Target="slides/slide61.xml"/><Relationship Id="rId80" Type="http://schemas.openxmlformats.org/officeDocument/2006/relationships/font" Target="fonts/font4.fntdata"/><Relationship Id="rId85" Type="http://schemas.openxmlformats.org/officeDocument/2006/relationships/font" Target="fonts/font9.fntdata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59" Type="http://schemas.openxmlformats.org/officeDocument/2006/relationships/slide" Target="slides/slide51.xml"/><Relationship Id="rId103" Type="http://schemas.openxmlformats.org/officeDocument/2006/relationships/tableStyles" Target="tableStyles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slide" Target="slides/slide54.xml"/><Relationship Id="rId70" Type="http://schemas.openxmlformats.org/officeDocument/2006/relationships/slide" Target="slides/slide62.xml"/><Relationship Id="rId75" Type="http://schemas.openxmlformats.org/officeDocument/2006/relationships/notesMaster" Target="notesMasters/notesMaster1.xml"/><Relationship Id="rId83" Type="http://schemas.openxmlformats.org/officeDocument/2006/relationships/font" Target="fonts/font7.fntdata"/><Relationship Id="rId88" Type="http://schemas.openxmlformats.org/officeDocument/2006/relationships/font" Target="fonts/font12.fntdata"/><Relationship Id="rId91" Type="http://schemas.openxmlformats.org/officeDocument/2006/relationships/font" Target="fonts/font15.fntdata"/><Relationship Id="rId96" Type="http://schemas.openxmlformats.org/officeDocument/2006/relationships/font" Target="fonts/font20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Relationship Id="rId106" Type="http://schemas.microsoft.com/office/2018/10/relationships/authors" Target="authors.xml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slide" Target="slides/slide52.xml"/><Relationship Id="rId65" Type="http://schemas.openxmlformats.org/officeDocument/2006/relationships/slide" Target="slides/slide57.xml"/><Relationship Id="rId73" Type="http://schemas.openxmlformats.org/officeDocument/2006/relationships/slide" Target="slides/slide65.xml"/><Relationship Id="rId78" Type="http://schemas.openxmlformats.org/officeDocument/2006/relationships/font" Target="fonts/font2.fntdata"/><Relationship Id="rId81" Type="http://schemas.openxmlformats.org/officeDocument/2006/relationships/font" Target="fonts/font5.fntdata"/><Relationship Id="rId86" Type="http://schemas.openxmlformats.org/officeDocument/2006/relationships/font" Target="fonts/font10.fntdata"/><Relationship Id="rId94" Type="http://schemas.openxmlformats.org/officeDocument/2006/relationships/font" Target="fonts/font18.fntdata"/><Relationship Id="rId99" Type="http://schemas.openxmlformats.org/officeDocument/2006/relationships/font" Target="fonts/font23.fntdata"/><Relationship Id="rId10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9" Type="http://schemas.openxmlformats.org/officeDocument/2006/relationships/slide" Target="slides/slide31.xml"/><Relationship Id="rId34" Type="http://schemas.openxmlformats.org/officeDocument/2006/relationships/slide" Target="slides/slide26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76" Type="http://schemas.openxmlformats.org/officeDocument/2006/relationships/handoutMaster" Target="handoutMasters/handoutMaster1.xml"/><Relationship Id="rId97" Type="http://schemas.openxmlformats.org/officeDocument/2006/relationships/font" Target="fonts/font21.fntdata"/><Relationship Id="rId104" Type="http://schemas.microsoft.com/office/2016/11/relationships/changesInfo" Target="changesInfos/changesInfo1.xml"/><Relationship Id="rId7" Type="http://schemas.openxmlformats.org/officeDocument/2006/relationships/slideMaster" Target="slideMasters/slideMaster4.xml"/><Relationship Id="rId71" Type="http://schemas.openxmlformats.org/officeDocument/2006/relationships/slide" Target="slides/slide63.xml"/><Relationship Id="rId92" Type="http://schemas.openxmlformats.org/officeDocument/2006/relationships/font" Target="fonts/font16.fntdata"/><Relationship Id="rId2" Type="http://schemas.openxmlformats.org/officeDocument/2006/relationships/customXml" Target="../customXml/item2.xml"/><Relationship Id="rId29" Type="http://schemas.openxmlformats.org/officeDocument/2006/relationships/slide" Target="slides/slide21.xml"/><Relationship Id="rId24" Type="http://schemas.openxmlformats.org/officeDocument/2006/relationships/slide" Target="slides/slide16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66" Type="http://schemas.openxmlformats.org/officeDocument/2006/relationships/slide" Target="slides/slide58.xml"/><Relationship Id="rId87" Type="http://schemas.openxmlformats.org/officeDocument/2006/relationships/font" Target="fonts/font11.fntdata"/><Relationship Id="rId61" Type="http://schemas.openxmlformats.org/officeDocument/2006/relationships/slide" Target="slides/slide53.xml"/><Relationship Id="rId82" Type="http://schemas.openxmlformats.org/officeDocument/2006/relationships/font" Target="fonts/font6.fntdata"/><Relationship Id="rId19" Type="http://schemas.openxmlformats.org/officeDocument/2006/relationships/slide" Target="slides/slide11.xml"/><Relationship Id="rId14" Type="http://schemas.openxmlformats.org/officeDocument/2006/relationships/slide" Target="slides/slide6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56" Type="http://schemas.openxmlformats.org/officeDocument/2006/relationships/slide" Target="slides/slide48.xml"/><Relationship Id="rId77" Type="http://schemas.openxmlformats.org/officeDocument/2006/relationships/font" Target="fonts/font1.fntdata"/><Relationship Id="rId100" Type="http://schemas.openxmlformats.org/officeDocument/2006/relationships/presProps" Target="presProps.xml"/><Relationship Id="rId105" Type="http://schemas.microsoft.com/office/2015/10/relationships/revisionInfo" Target="revisionInfo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43.xml"/><Relationship Id="rId72" Type="http://schemas.openxmlformats.org/officeDocument/2006/relationships/slide" Target="slides/slide64.xml"/><Relationship Id="rId93" Type="http://schemas.openxmlformats.org/officeDocument/2006/relationships/font" Target="fonts/font17.fntdata"/><Relationship Id="rId98" Type="http://schemas.openxmlformats.org/officeDocument/2006/relationships/font" Target="fonts/font22.fntdata"/><Relationship Id="rId3" Type="http://schemas.openxmlformats.org/officeDocument/2006/relationships/customXml" Target="../customXml/item3.xml"/><Relationship Id="rId25" Type="http://schemas.openxmlformats.org/officeDocument/2006/relationships/slide" Target="slides/slide17.xml"/><Relationship Id="rId46" Type="http://schemas.openxmlformats.org/officeDocument/2006/relationships/slide" Target="slides/slide38.xml"/><Relationship Id="rId67" Type="http://schemas.openxmlformats.org/officeDocument/2006/relationships/slide" Target="slides/slide59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olák Martin" userId="S::martin.polak@vlada.gov.sk::b253732e-9324-4a17-a8cc-16bdc9993027" providerId="AD" clId="Web-{00217A77-1027-E70B-E6CB-0DC58AB28CD2}"/>
    <pc:docChg chg="addSld">
      <pc:chgData name="Polák Martin" userId="S::martin.polak@vlada.gov.sk::b253732e-9324-4a17-a8cc-16bdc9993027" providerId="AD" clId="Web-{00217A77-1027-E70B-E6CB-0DC58AB28CD2}" dt="2025-09-19T11:39:56.322" v="0"/>
      <pc:docMkLst>
        <pc:docMk/>
      </pc:docMkLst>
    </pc:docChg>
  </pc:docChgLst>
  <pc:docChgLst>
    <pc:chgData name="Dömösová Katarína" userId="S::katarina.domosova@vlada.gov.sk::3e2bcd48-5ac5-4910-8164-0e2cbff989e2" providerId="AD" clId="Web-{4E64CD24-9930-4F7E-593E-5A7666DA2912}"/>
    <pc:docChg chg="addSld modSld sldOrd">
      <pc:chgData name="Dömösová Katarína" userId="S::katarina.domosova@vlada.gov.sk::3e2bcd48-5ac5-4910-8164-0e2cbff989e2" providerId="AD" clId="Web-{4E64CD24-9930-4F7E-593E-5A7666DA2912}" dt="2025-09-19T08:47:51.010" v="171"/>
      <pc:docMkLst>
        <pc:docMk/>
      </pc:docMkLst>
      <pc:sldChg chg="modSp">
        <pc:chgData name="Dömösová Katarína" userId="S::katarina.domosova@vlada.gov.sk::3e2bcd48-5ac5-4910-8164-0e2cbff989e2" providerId="AD" clId="Web-{4E64CD24-9930-4F7E-593E-5A7666DA2912}" dt="2025-09-19T08:42:51.085" v="15" actId="20577"/>
        <pc:sldMkLst>
          <pc:docMk/>
          <pc:sldMk cId="0" sldId="256"/>
        </pc:sldMkLst>
        <pc:spChg chg="mod">
          <ac:chgData name="Dömösová Katarína" userId="S::katarina.domosova@vlada.gov.sk::3e2bcd48-5ac5-4910-8164-0e2cbff989e2" providerId="AD" clId="Web-{4E64CD24-9930-4F7E-593E-5A7666DA2912}" dt="2025-09-19T08:42:43.350" v="13" actId="20577"/>
          <ac:spMkLst>
            <pc:docMk/>
            <pc:sldMk cId="0" sldId="256"/>
            <ac:spMk id="2" creationId="{0C783F28-8DA3-42DC-A90F-2AF4818E1AE3}"/>
          </ac:spMkLst>
        </pc:spChg>
        <pc:spChg chg="mod">
          <ac:chgData name="Dömösová Katarína" userId="S::katarina.domosova@vlada.gov.sk::3e2bcd48-5ac5-4910-8164-0e2cbff989e2" providerId="AD" clId="Web-{4E64CD24-9930-4F7E-593E-5A7666DA2912}" dt="2025-09-19T08:42:51.085" v="15" actId="20577"/>
          <ac:spMkLst>
            <pc:docMk/>
            <pc:sldMk cId="0" sldId="256"/>
            <ac:spMk id="5" creationId="{8AB0C805-EADA-1D6C-7D18-4BFC3FF2BE0F}"/>
          </ac:spMkLst>
        </pc:spChg>
      </pc:sldChg>
      <pc:sldChg chg="modSp">
        <pc:chgData name="Dömösová Katarína" userId="S::katarina.domosova@vlada.gov.sk::3e2bcd48-5ac5-4910-8164-0e2cbff989e2" providerId="AD" clId="Web-{4E64CD24-9930-4F7E-593E-5A7666DA2912}" dt="2025-09-19T08:44:21.249" v="66" actId="20577"/>
        <pc:sldMkLst>
          <pc:docMk/>
          <pc:sldMk cId="2511836653" sldId="463"/>
        </pc:sldMkLst>
        <pc:spChg chg="mod">
          <ac:chgData name="Dömösová Katarína" userId="S::katarina.domosova@vlada.gov.sk::3e2bcd48-5ac5-4910-8164-0e2cbff989e2" providerId="AD" clId="Web-{4E64CD24-9930-4F7E-593E-5A7666DA2912}" dt="2025-09-19T08:44:21.249" v="66" actId="20577"/>
          <ac:spMkLst>
            <pc:docMk/>
            <pc:sldMk cId="2511836653" sldId="463"/>
            <ac:spMk id="5" creationId="{395C9D37-5DF0-48F6-A4A9-FE5607C1A477}"/>
          </ac:spMkLst>
        </pc:spChg>
      </pc:sldChg>
      <pc:sldChg chg="modSp new">
        <pc:chgData name="Dömösová Katarína" userId="S::katarina.domosova@vlada.gov.sk::3e2bcd48-5ac5-4910-8164-0e2cbff989e2" providerId="AD" clId="Web-{4E64CD24-9930-4F7E-593E-5A7666DA2912}" dt="2025-09-19T08:45:30.800" v="114" actId="20577"/>
        <pc:sldMkLst>
          <pc:docMk/>
          <pc:sldMk cId="3259429129" sldId="467"/>
        </pc:sldMkLst>
        <pc:spChg chg="mod">
          <ac:chgData name="Dömösová Katarína" userId="S::katarina.domosova@vlada.gov.sk::3e2bcd48-5ac5-4910-8164-0e2cbff989e2" providerId="AD" clId="Web-{4E64CD24-9930-4F7E-593E-5A7666DA2912}" dt="2025-09-19T08:45:30.800" v="114" actId="20577"/>
          <ac:spMkLst>
            <pc:docMk/>
            <pc:sldMk cId="3259429129" sldId="467"/>
            <ac:spMk id="2" creationId="{71CCDF2E-1331-31C3-9A2C-6B0121987E16}"/>
          </ac:spMkLst>
        </pc:spChg>
      </pc:sldChg>
      <pc:sldChg chg="modSp add ord replId">
        <pc:chgData name="Dömösová Katarína" userId="S::katarina.domosova@vlada.gov.sk::3e2bcd48-5ac5-4910-8164-0e2cbff989e2" providerId="AD" clId="Web-{4E64CD24-9930-4F7E-593E-5A7666DA2912}" dt="2025-09-19T08:47:23.540" v="160" actId="20577"/>
        <pc:sldMkLst>
          <pc:docMk/>
          <pc:sldMk cId="34291396" sldId="469"/>
        </pc:sldMkLst>
        <pc:spChg chg="mod">
          <ac:chgData name="Dömösová Katarína" userId="S::katarina.domosova@vlada.gov.sk::3e2bcd48-5ac5-4910-8164-0e2cbff989e2" providerId="AD" clId="Web-{4E64CD24-9930-4F7E-593E-5A7666DA2912}" dt="2025-09-19T08:47:23.540" v="160" actId="20577"/>
          <ac:spMkLst>
            <pc:docMk/>
            <pc:sldMk cId="34291396" sldId="469"/>
            <ac:spMk id="2" creationId="{F2E650AC-B68E-D1A5-4312-CEFF4AF18466}"/>
          </ac:spMkLst>
        </pc:spChg>
      </pc:sldChg>
      <pc:sldChg chg="add ord replId">
        <pc:chgData name="Dömösová Katarína" userId="S::katarina.domosova@vlada.gov.sk::3e2bcd48-5ac5-4910-8164-0e2cbff989e2" providerId="AD" clId="Web-{4E64CD24-9930-4F7E-593E-5A7666DA2912}" dt="2025-09-19T08:47:06.742" v="155"/>
        <pc:sldMkLst>
          <pc:docMk/>
          <pc:sldMk cId="566467205" sldId="470"/>
        </pc:sldMkLst>
      </pc:sldChg>
      <pc:sldChg chg="modSp add ord replId">
        <pc:chgData name="Dömösová Katarína" userId="S::katarina.domosova@vlada.gov.sk::3e2bcd48-5ac5-4910-8164-0e2cbff989e2" providerId="AD" clId="Web-{4E64CD24-9930-4F7E-593E-5A7666DA2912}" dt="2025-09-19T08:47:45.931" v="169" actId="20577"/>
        <pc:sldMkLst>
          <pc:docMk/>
          <pc:sldMk cId="2584393115" sldId="471"/>
        </pc:sldMkLst>
        <pc:spChg chg="mod">
          <ac:chgData name="Dömösová Katarína" userId="S::katarina.domosova@vlada.gov.sk::3e2bcd48-5ac5-4910-8164-0e2cbff989e2" providerId="AD" clId="Web-{4E64CD24-9930-4F7E-593E-5A7666DA2912}" dt="2025-09-19T08:47:45.931" v="169" actId="20577"/>
          <ac:spMkLst>
            <pc:docMk/>
            <pc:sldMk cId="2584393115" sldId="471"/>
            <ac:spMk id="2" creationId="{93AF1625-44B2-E2F9-2EA9-06CD0958C90B}"/>
          </ac:spMkLst>
        </pc:spChg>
      </pc:sldChg>
    </pc:docChg>
  </pc:docChgLst>
  <pc:docChgLst>
    <pc:chgData name="Hrozenská Barbora" userId="S::barbora.hrozenska@vlada.gov.sk::27cd310f-6dc2-4ea3-8b55-bdf14499a5ef" providerId="AD" clId="Web-{14304030-2F6C-4F38-2A24-5C5B261043CE}"/>
    <pc:docChg chg="modSld">
      <pc:chgData name="Hrozenská Barbora" userId="S::barbora.hrozenska@vlada.gov.sk::27cd310f-6dc2-4ea3-8b55-bdf14499a5ef" providerId="AD" clId="Web-{14304030-2F6C-4F38-2A24-5C5B261043CE}" dt="2025-09-23T06:05:12.310" v="78"/>
      <pc:docMkLst>
        <pc:docMk/>
      </pc:docMkLst>
      <pc:sldChg chg="modSp">
        <pc:chgData name="Hrozenská Barbora" userId="S::barbora.hrozenska@vlada.gov.sk::27cd310f-6dc2-4ea3-8b55-bdf14499a5ef" providerId="AD" clId="Web-{14304030-2F6C-4F38-2A24-5C5B261043CE}" dt="2025-09-23T06:04:30.731" v="69"/>
        <pc:sldMkLst>
          <pc:docMk/>
          <pc:sldMk cId="2552020127" sldId="447"/>
        </pc:sldMkLst>
        <pc:spChg chg="mod">
          <ac:chgData name="Hrozenská Barbora" userId="S::barbora.hrozenska@vlada.gov.sk::27cd310f-6dc2-4ea3-8b55-bdf14499a5ef" providerId="AD" clId="Web-{14304030-2F6C-4F38-2A24-5C5B261043CE}" dt="2025-09-23T06:04:30.731" v="69"/>
          <ac:spMkLst>
            <pc:docMk/>
            <pc:sldMk cId="2552020127" sldId="447"/>
            <ac:spMk id="17" creationId="{267CE3A8-09A5-359B-EDF2-648C2084A7EF}"/>
          </ac:spMkLst>
        </pc:spChg>
      </pc:sldChg>
      <pc:sldChg chg="modSp">
        <pc:chgData name="Hrozenská Barbora" userId="S::barbora.hrozenska@vlada.gov.sk::27cd310f-6dc2-4ea3-8b55-bdf14499a5ef" providerId="AD" clId="Web-{14304030-2F6C-4F38-2A24-5C5B261043CE}" dt="2025-09-23T06:01:41.491" v="15" actId="1076"/>
        <pc:sldMkLst>
          <pc:docMk/>
          <pc:sldMk cId="566467205" sldId="470"/>
        </pc:sldMkLst>
        <pc:spChg chg="mod">
          <ac:chgData name="Hrozenská Barbora" userId="S::barbora.hrozenska@vlada.gov.sk::27cd310f-6dc2-4ea3-8b55-bdf14499a5ef" providerId="AD" clId="Web-{14304030-2F6C-4F38-2A24-5C5B261043CE}" dt="2025-09-23T06:01:13.208" v="8" actId="14100"/>
          <ac:spMkLst>
            <pc:docMk/>
            <pc:sldMk cId="566467205" sldId="470"/>
            <ac:spMk id="3" creationId="{3AED3DCC-1E45-84F7-2E67-ECA433D6E62B}"/>
          </ac:spMkLst>
        </pc:spChg>
        <pc:spChg chg="mod">
          <ac:chgData name="Hrozenská Barbora" userId="S::barbora.hrozenska@vlada.gov.sk::27cd310f-6dc2-4ea3-8b55-bdf14499a5ef" providerId="AD" clId="Web-{14304030-2F6C-4F38-2A24-5C5B261043CE}" dt="2025-09-23T06:01:41.491" v="15" actId="1076"/>
          <ac:spMkLst>
            <pc:docMk/>
            <pc:sldMk cId="566467205" sldId="470"/>
            <ac:spMk id="8" creationId="{78BB8A8F-944E-964D-AAE5-82D4119C4F55}"/>
          </ac:spMkLst>
        </pc:spChg>
        <pc:spChg chg="mod">
          <ac:chgData name="Hrozenská Barbora" userId="S::barbora.hrozenska@vlada.gov.sk::27cd310f-6dc2-4ea3-8b55-bdf14499a5ef" providerId="AD" clId="Web-{14304030-2F6C-4F38-2A24-5C5B261043CE}" dt="2025-09-23T06:01:26.490" v="12" actId="1076"/>
          <ac:spMkLst>
            <pc:docMk/>
            <pc:sldMk cId="566467205" sldId="470"/>
            <ac:spMk id="12" creationId="{602FC1FB-8F76-9646-AD6F-836BF6613992}"/>
          </ac:spMkLst>
        </pc:spChg>
        <pc:picChg chg="mod">
          <ac:chgData name="Hrozenská Barbora" userId="S::barbora.hrozenska@vlada.gov.sk::27cd310f-6dc2-4ea3-8b55-bdf14499a5ef" providerId="AD" clId="Web-{14304030-2F6C-4F38-2A24-5C5B261043CE}" dt="2025-09-23T06:00:45.566" v="5"/>
          <ac:picMkLst>
            <pc:docMk/>
            <pc:sldMk cId="566467205" sldId="470"/>
            <ac:picMk id="5" creationId="{4B72B040-D620-56D9-9FFA-19439AA869C8}"/>
          </ac:picMkLst>
        </pc:picChg>
        <pc:picChg chg="mod">
          <ac:chgData name="Hrozenská Barbora" userId="S::barbora.hrozenska@vlada.gov.sk::27cd310f-6dc2-4ea3-8b55-bdf14499a5ef" providerId="AD" clId="Web-{14304030-2F6C-4F38-2A24-5C5B261043CE}" dt="2025-09-23T06:01:30.803" v="13" actId="14100"/>
          <ac:picMkLst>
            <pc:docMk/>
            <pc:sldMk cId="566467205" sldId="470"/>
            <ac:picMk id="6" creationId="{9E8D5088-46BB-34E9-2A2B-D864597D026E}"/>
          </ac:picMkLst>
        </pc:picChg>
        <pc:picChg chg="mod">
          <ac:chgData name="Hrozenská Barbora" userId="S::barbora.hrozenska@vlada.gov.sk::27cd310f-6dc2-4ea3-8b55-bdf14499a5ef" providerId="AD" clId="Web-{14304030-2F6C-4F38-2A24-5C5B261043CE}" dt="2025-09-23T06:01:02.973" v="7" actId="1076"/>
          <ac:picMkLst>
            <pc:docMk/>
            <pc:sldMk cId="566467205" sldId="470"/>
            <ac:picMk id="9" creationId="{DCBC15BD-1060-5922-9B6F-8DDF809FCAF0}"/>
          </ac:picMkLst>
        </pc:picChg>
        <pc:picChg chg="mod">
          <ac:chgData name="Hrozenská Barbora" userId="S::barbora.hrozenska@vlada.gov.sk::27cd310f-6dc2-4ea3-8b55-bdf14499a5ef" providerId="AD" clId="Web-{14304030-2F6C-4F38-2A24-5C5B261043CE}" dt="2025-09-23T06:01:35.443" v="14" actId="1076"/>
          <ac:picMkLst>
            <pc:docMk/>
            <pc:sldMk cId="566467205" sldId="470"/>
            <ac:picMk id="10" creationId="{8541C33B-3285-7740-3D15-20662259C96C}"/>
          </ac:picMkLst>
        </pc:picChg>
      </pc:sldChg>
      <pc:sldChg chg="modSp">
        <pc:chgData name="Hrozenská Barbora" userId="S::barbora.hrozenska@vlada.gov.sk::27cd310f-6dc2-4ea3-8b55-bdf14499a5ef" providerId="AD" clId="Web-{14304030-2F6C-4F38-2A24-5C5B261043CE}" dt="2025-09-23T06:02:50.993" v="58" actId="20577"/>
        <pc:sldMkLst>
          <pc:docMk/>
          <pc:sldMk cId="1095108763" sldId="477"/>
        </pc:sldMkLst>
        <pc:spChg chg="mod">
          <ac:chgData name="Hrozenská Barbora" userId="S::barbora.hrozenska@vlada.gov.sk::27cd310f-6dc2-4ea3-8b55-bdf14499a5ef" providerId="AD" clId="Web-{14304030-2F6C-4F38-2A24-5C5B261043CE}" dt="2025-09-23T06:02:50.993" v="58" actId="20577"/>
          <ac:spMkLst>
            <pc:docMk/>
            <pc:sldMk cId="1095108763" sldId="477"/>
            <ac:spMk id="5" creationId="{AEBDD08E-505F-5C81-8DA1-2EFA8EA9A4AF}"/>
          </ac:spMkLst>
        </pc:spChg>
      </pc:sldChg>
      <pc:sldChg chg="modSp">
        <pc:chgData name="Hrozenská Barbora" userId="S::barbora.hrozenska@vlada.gov.sk::27cd310f-6dc2-4ea3-8b55-bdf14499a5ef" providerId="AD" clId="Web-{14304030-2F6C-4F38-2A24-5C5B261043CE}" dt="2025-09-23T06:02:06.304" v="51"/>
        <pc:sldMkLst>
          <pc:docMk/>
          <pc:sldMk cId="597204649" sldId="481"/>
        </pc:sldMkLst>
        <pc:graphicFrameChg chg="mod modGraphic">
          <ac:chgData name="Hrozenská Barbora" userId="S::barbora.hrozenska@vlada.gov.sk::27cd310f-6dc2-4ea3-8b55-bdf14499a5ef" providerId="AD" clId="Web-{14304030-2F6C-4F38-2A24-5C5B261043CE}" dt="2025-09-23T06:02:06.304" v="51"/>
          <ac:graphicFrameMkLst>
            <pc:docMk/>
            <pc:sldMk cId="597204649" sldId="481"/>
            <ac:graphicFrameMk id="13" creationId="{4435061D-A0F9-72EC-2339-B11447322BDC}"/>
          </ac:graphicFrameMkLst>
        </pc:graphicFrameChg>
      </pc:sldChg>
      <pc:sldChg chg="addSp modSp">
        <pc:chgData name="Hrozenská Barbora" userId="S::barbora.hrozenska@vlada.gov.sk::27cd310f-6dc2-4ea3-8b55-bdf14499a5ef" providerId="AD" clId="Web-{14304030-2F6C-4F38-2A24-5C5B261043CE}" dt="2025-09-23T06:03:32.260" v="63"/>
        <pc:sldMkLst>
          <pc:docMk/>
          <pc:sldMk cId="1844714664" sldId="483"/>
        </pc:sldMkLst>
        <pc:spChg chg="add mod ord">
          <ac:chgData name="Hrozenská Barbora" userId="S::barbora.hrozenska@vlada.gov.sk::27cd310f-6dc2-4ea3-8b55-bdf14499a5ef" providerId="AD" clId="Web-{14304030-2F6C-4F38-2A24-5C5B261043CE}" dt="2025-09-23T06:03:32.260" v="63"/>
          <ac:spMkLst>
            <pc:docMk/>
            <pc:sldMk cId="1844714664" sldId="483"/>
            <ac:spMk id="2" creationId="{C90A931C-D013-16FD-EE03-FF7108984532}"/>
          </ac:spMkLst>
        </pc:spChg>
      </pc:sldChg>
      <pc:sldChg chg="modSp">
        <pc:chgData name="Hrozenská Barbora" userId="S::barbora.hrozenska@vlada.gov.sk::27cd310f-6dc2-4ea3-8b55-bdf14499a5ef" providerId="AD" clId="Web-{14304030-2F6C-4F38-2A24-5C5B261043CE}" dt="2025-09-23T06:03:56.948" v="66" actId="1076"/>
        <pc:sldMkLst>
          <pc:docMk/>
          <pc:sldMk cId="3497568152" sldId="505"/>
        </pc:sldMkLst>
        <pc:spChg chg="mod">
          <ac:chgData name="Hrozenská Barbora" userId="S::barbora.hrozenska@vlada.gov.sk::27cd310f-6dc2-4ea3-8b55-bdf14499a5ef" providerId="AD" clId="Web-{14304030-2F6C-4F38-2A24-5C5B261043CE}" dt="2025-09-23T06:03:49.870" v="65" actId="1076"/>
          <ac:spMkLst>
            <pc:docMk/>
            <pc:sldMk cId="3497568152" sldId="505"/>
            <ac:spMk id="3" creationId="{6AC49FA9-2523-68E4-533E-717CDE91F072}"/>
          </ac:spMkLst>
        </pc:spChg>
        <pc:spChg chg="mod">
          <ac:chgData name="Hrozenská Barbora" userId="S::barbora.hrozenska@vlada.gov.sk::27cd310f-6dc2-4ea3-8b55-bdf14499a5ef" providerId="AD" clId="Web-{14304030-2F6C-4F38-2A24-5C5B261043CE}" dt="2025-09-23T05:59:04.467" v="2"/>
          <ac:spMkLst>
            <pc:docMk/>
            <pc:sldMk cId="3497568152" sldId="505"/>
            <ac:spMk id="9" creationId="{F63ADD02-A870-7E37-AD12-708B70BF479F}"/>
          </ac:spMkLst>
        </pc:spChg>
        <pc:spChg chg="mod">
          <ac:chgData name="Hrozenská Barbora" userId="S::barbora.hrozenska@vlada.gov.sk::27cd310f-6dc2-4ea3-8b55-bdf14499a5ef" providerId="AD" clId="Web-{14304030-2F6C-4F38-2A24-5C5B261043CE}" dt="2025-09-23T06:03:47.245" v="64" actId="1076"/>
          <ac:spMkLst>
            <pc:docMk/>
            <pc:sldMk cId="3497568152" sldId="505"/>
            <ac:spMk id="11" creationId="{AA2D6829-2E88-DE84-214B-18F6C594CC86}"/>
          </ac:spMkLst>
        </pc:spChg>
        <pc:spChg chg="mod">
          <ac:chgData name="Hrozenská Barbora" userId="S::barbora.hrozenska@vlada.gov.sk::27cd310f-6dc2-4ea3-8b55-bdf14499a5ef" providerId="AD" clId="Web-{14304030-2F6C-4F38-2A24-5C5B261043CE}" dt="2025-09-23T05:58:59.388" v="1"/>
          <ac:spMkLst>
            <pc:docMk/>
            <pc:sldMk cId="3497568152" sldId="505"/>
            <ac:spMk id="17" creationId="{D1594668-AE68-E5D3-DD77-7514AF2A152E}"/>
          </ac:spMkLst>
        </pc:spChg>
        <pc:spChg chg="mod">
          <ac:chgData name="Hrozenská Barbora" userId="S::barbora.hrozenska@vlada.gov.sk::27cd310f-6dc2-4ea3-8b55-bdf14499a5ef" providerId="AD" clId="Web-{14304030-2F6C-4F38-2A24-5C5B261043CE}" dt="2025-09-23T06:03:56.948" v="66" actId="1076"/>
          <ac:spMkLst>
            <pc:docMk/>
            <pc:sldMk cId="3497568152" sldId="505"/>
            <ac:spMk id="33" creationId="{A241BD01-BF2D-8304-FE6A-FFC485C20C45}"/>
          </ac:spMkLst>
        </pc:spChg>
        <pc:spChg chg="mod">
          <ac:chgData name="Hrozenská Barbora" userId="S::barbora.hrozenska@vlada.gov.sk::27cd310f-6dc2-4ea3-8b55-bdf14499a5ef" providerId="AD" clId="Web-{14304030-2F6C-4F38-2A24-5C5B261043CE}" dt="2025-09-23T05:59:24.593" v="4"/>
          <ac:spMkLst>
            <pc:docMk/>
            <pc:sldMk cId="3497568152" sldId="505"/>
            <ac:spMk id="36" creationId="{2BEF3118-8893-4703-2292-417C49B8EDDB}"/>
          </ac:spMkLst>
        </pc:spChg>
      </pc:sldChg>
      <pc:sldChg chg="modSp">
        <pc:chgData name="Hrozenská Barbora" userId="S::barbora.hrozenska@vlada.gov.sk::27cd310f-6dc2-4ea3-8b55-bdf14499a5ef" providerId="AD" clId="Web-{14304030-2F6C-4F38-2A24-5C5B261043CE}" dt="2025-09-23T06:04:24.699" v="68"/>
        <pc:sldMkLst>
          <pc:docMk/>
          <pc:sldMk cId="984379274" sldId="506"/>
        </pc:sldMkLst>
        <pc:spChg chg="mod">
          <ac:chgData name="Hrozenská Barbora" userId="S::barbora.hrozenska@vlada.gov.sk::27cd310f-6dc2-4ea3-8b55-bdf14499a5ef" providerId="AD" clId="Web-{14304030-2F6C-4F38-2A24-5C5B261043CE}" dt="2025-09-23T06:04:24.699" v="68"/>
          <ac:spMkLst>
            <pc:docMk/>
            <pc:sldMk cId="984379274" sldId="506"/>
            <ac:spMk id="21" creationId="{F663B70E-4759-7DD3-0032-E6167BD72777}"/>
          </ac:spMkLst>
        </pc:spChg>
        <pc:spChg chg="mod">
          <ac:chgData name="Hrozenská Barbora" userId="S::barbora.hrozenska@vlada.gov.sk::27cd310f-6dc2-4ea3-8b55-bdf14499a5ef" providerId="AD" clId="Web-{14304030-2F6C-4F38-2A24-5C5B261043CE}" dt="2025-09-23T06:04:21.371" v="67"/>
          <ac:spMkLst>
            <pc:docMk/>
            <pc:sldMk cId="984379274" sldId="506"/>
            <ac:spMk id="26" creationId="{6BFCB688-AB72-F68C-F161-30C0390AE6A0}"/>
          </ac:spMkLst>
        </pc:spChg>
      </pc:sldChg>
      <pc:sldChg chg="modSp">
        <pc:chgData name="Hrozenská Barbora" userId="S::barbora.hrozenska@vlada.gov.sk::27cd310f-6dc2-4ea3-8b55-bdf14499a5ef" providerId="AD" clId="Web-{14304030-2F6C-4F38-2A24-5C5B261043CE}" dt="2025-09-23T06:04:39.387" v="71"/>
        <pc:sldMkLst>
          <pc:docMk/>
          <pc:sldMk cId="1428437665" sldId="508"/>
        </pc:sldMkLst>
        <pc:spChg chg="mod">
          <ac:chgData name="Hrozenská Barbora" userId="S::barbora.hrozenska@vlada.gov.sk::27cd310f-6dc2-4ea3-8b55-bdf14499a5ef" providerId="AD" clId="Web-{14304030-2F6C-4F38-2A24-5C5B261043CE}" dt="2025-09-23T06:04:39.387" v="71"/>
          <ac:spMkLst>
            <pc:docMk/>
            <pc:sldMk cId="1428437665" sldId="508"/>
            <ac:spMk id="6" creationId="{5B48B91F-F1CE-C27F-DA4B-EC1890DB67D3}"/>
          </ac:spMkLst>
        </pc:spChg>
      </pc:sldChg>
      <pc:sldChg chg="modSp">
        <pc:chgData name="Hrozenská Barbora" userId="S::barbora.hrozenska@vlada.gov.sk::27cd310f-6dc2-4ea3-8b55-bdf14499a5ef" providerId="AD" clId="Web-{14304030-2F6C-4F38-2A24-5C5B261043CE}" dt="2025-09-23T06:04:35.481" v="70"/>
        <pc:sldMkLst>
          <pc:docMk/>
          <pc:sldMk cId="1502269393" sldId="509"/>
        </pc:sldMkLst>
        <pc:spChg chg="mod">
          <ac:chgData name="Hrozenská Barbora" userId="S::barbora.hrozenska@vlada.gov.sk::27cd310f-6dc2-4ea3-8b55-bdf14499a5ef" providerId="AD" clId="Web-{14304030-2F6C-4F38-2A24-5C5B261043CE}" dt="2025-09-23T06:04:35.481" v="70"/>
          <ac:spMkLst>
            <pc:docMk/>
            <pc:sldMk cId="1502269393" sldId="509"/>
            <ac:spMk id="6" creationId="{A1D75ED6-5346-CD02-5E11-BF69680EE544}"/>
          </ac:spMkLst>
        </pc:spChg>
      </pc:sldChg>
      <pc:sldChg chg="modSp">
        <pc:chgData name="Hrozenská Barbora" userId="S::barbora.hrozenska@vlada.gov.sk::27cd310f-6dc2-4ea3-8b55-bdf14499a5ef" providerId="AD" clId="Web-{14304030-2F6C-4F38-2A24-5C5B261043CE}" dt="2025-09-23T06:05:07.903" v="77"/>
        <pc:sldMkLst>
          <pc:docMk/>
          <pc:sldMk cId="564511817" sldId="510"/>
        </pc:sldMkLst>
        <pc:spChg chg="mod">
          <ac:chgData name="Hrozenská Barbora" userId="S::barbora.hrozenska@vlada.gov.sk::27cd310f-6dc2-4ea3-8b55-bdf14499a5ef" providerId="AD" clId="Web-{14304030-2F6C-4F38-2A24-5C5B261043CE}" dt="2025-09-23T06:05:07.903" v="77"/>
          <ac:spMkLst>
            <pc:docMk/>
            <pc:sldMk cId="564511817" sldId="510"/>
            <ac:spMk id="6" creationId="{AA5AE607-5ABD-0107-8E61-D06712CA164F}"/>
          </ac:spMkLst>
        </pc:spChg>
      </pc:sldChg>
      <pc:sldChg chg="modSp">
        <pc:chgData name="Hrozenská Barbora" userId="S::barbora.hrozenska@vlada.gov.sk::27cd310f-6dc2-4ea3-8b55-bdf14499a5ef" providerId="AD" clId="Web-{14304030-2F6C-4F38-2A24-5C5B261043CE}" dt="2025-09-23T06:04:43.137" v="72"/>
        <pc:sldMkLst>
          <pc:docMk/>
          <pc:sldMk cId="3264622947" sldId="511"/>
        </pc:sldMkLst>
        <pc:spChg chg="mod">
          <ac:chgData name="Hrozenská Barbora" userId="S::barbora.hrozenska@vlada.gov.sk::27cd310f-6dc2-4ea3-8b55-bdf14499a5ef" providerId="AD" clId="Web-{14304030-2F6C-4F38-2A24-5C5B261043CE}" dt="2025-09-23T06:04:43.137" v="72"/>
          <ac:spMkLst>
            <pc:docMk/>
            <pc:sldMk cId="3264622947" sldId="511"/>
            <ac:spMk id="6" creationId="{59559273-5EA2-BD60-4724-E5271D15C83C}"/>
          </ac:spMkLst>
        </pc:spChg>
      </pc:sldChg>
      <pc:sldChg chg="modSp">
        <pc:chgData name="Hrozenská Barbora" userId="S::barbora.hrozenska@vlada.gov.sk::27cd310f-6dc2-4ea3-8b55-bdf14499a5ef" providerId="AD" clId="Web-{14304030-2F6C-4F38-2A24-5C5B261043CE}" dt="2025-09-23T06:04:54.262" v="74"/>
        <pc:sldMkLst>
          <pc:docMk/>
          <pc:sldMk cId="1393342049" sldId="512"/>
        </pc:sldMkLst>
        <pc:spChg chg="mod">
          <ac:chgData name="Hrozenská Barbora" userId="S::barbora.hrozenska@vlada.gov.sk::27cd310f-6dc2-4ea3-8b55-bdf14499a5ef" providerId="AD" clId="Web-{14304030-2F6C-4F38-2A24-5C5B261043CE}" dt="2025-09-23T06:04:54.262" v="74"/>
          <ac:spMkLst>
            <pc:docMk/>
            <pc:sldMk cId="1393342049" sldId="512"/>
            <ac:spMk id="6" creationId="{EC72898B-4F97-BC83-4251-15CFC022DA14}"/>
          </ac:spMkLst>
        </pc:spChg>
      </pc:sldChg>
      <pc:sldChg chg="modSp">
        <pc:chgData name="Hrozenská Barbora" userId="S::barbora.hrozenska@vlada.gov.sk::27cd310f-6dc2-4ea3-8b55-bdf14499a5ef" providerId="AD" clId="Web-{14304030-2F6C-4F38-2A24-5C5B261043CE}" dt="2025-09-23T06:04:49.309" v="73"/>
        <pc:sldMkLst>
          <pc:docMk/>
          <pc:sldMk cId="3390755786" sldId="513"/>
        </pc:sldMkLst>
        <pc:spChg chg="mod">
          <ac:chgData name="Hrozenská Barbora" userId="S::barbora.hrozenska@vlada.gov.sk::27cd310f-6dc2-4ea3-8b55-bdf14499a5ef" providerId="AD" clId="Web-{14304030-2F6C-4F38-2A24-5C5B261043CE}" dt="2025-09-23T06:04:49.309" v="73"/>
          <ac:spMkLst>
            <pc:docMk/>
            <pc:sldMk cId="3390755786" sldId="513"/>
            <ac:spMk id="6" creationId="{FDCA9ACB-5D40-2B49-F69C-2C6FAED8880C}"/>
          </ac:spMkLst>
        </pc:spChg>
      </pc:sldChg>
      <pc:sldChg chg="modSp">
        <pc:chgData name="Hrozenská Barbora" userId="S::barbora.hrozenska@vlada.gov.sk::27cd310f-6dc2-4ea3-8b55-bdf14499a5ef" providerId="AD" clId="Web-{14304030-2F6C-4F38-2A24-5C5B261043CE}" dt="2025-09-23T06:04:58.372" v="75"/>
        <pc:sldMkLst>
          <pc:docMk/>
          <pc:sldMk cId="3860814442" sldId="514"/>
        </pc:sldMkLst>
        <pc:spChg chg="mod">
          <ac:chgData name="Hrozenská Barbora" userId="S::barbora.hrozenska@vlada.gov.sk::27cd310f-6dc2-4ea3-8b55-bdf14499a5ef" providerId="AD" clId="Web-{14304030-2F6C-4F38-2A24-5C5B261043CE}" dt="2025-09-23T06:04:58.372" v="75"/>
          <ac:spMkLst>
            <pc:docMk/>
            <pc:sldMk cId="3860814442" sldId="514"/>
            <ac:spMk id="6" creationId="{D95FA234-19D3-C9E0-DB54-D513A1F24747}"/>
          </ac:spMkLst>
        </pc:spChg>
      </pc:sldChg>
      <pc:sldChg chg="modSp">
        <pc:chgData name="Hrozenská Barbora" userId="S::barbora.hrozenska@vlada.gov.sk::27cd310f-6dc2-4ea3-8b55-bdf14499a5ef" providerId="AD" clId="Web-{14304030-2F6C-4F38-2A24-5C5B261043CE}" dt="2025-09-23T06:05:03.372" v="76"/>
        <pc:sldMkLst>
          <pc:docMk/>
          <pc:sldMk cId="3567652599" sldId="515"/>
        </pc:sldMkLst>
        <pc:spChg chg="mod">
          <ac:chgData name="Hrozenská Barbora" userId="S::barbora.hrozenska@vlada.gov.sk::27cd310f-6dc2-4ea3-8b55-bdf14499a5ef" providerId="AD" clId="Web-{14304030-2F6C-4F38-2A24-5C5B261043CE}" dt="2025-09-23T06:05:03.372" v="76"/>
          <ac:spMkLst>
            <pc:docMk/>
            <pc:sldMk cId="3567652599" sldId="515"/>
            <ac:spMk id="6" creationId="{1C5447B8-B4F5-CFB9-F618-9D582F673623}"/>
          </ac:spMkLst>
        </pc:spChg>
      </pc:sldChg>
      <pc:sldChg chg="modSp">
        <pc:chgData name="Hrozenská Barbora" userId="S::barbora.hrozenska@vlada.gov.sk::27cd310f-6dc2-4ea3-8b55-bdf14499a5ef" providerId="AD" clId="Web-{14304030-2F6C-4F38-2A24-5C5B261043CE}" dt="2025-09-23T06:05:12.310" v="78"/>
        <pc:sldMkLst>
          <pc:docMk/>
          <pc:sldMk cId="2452232180" sldId="516"/>
        </pc:sldMkLst>
        <pc:spChg chg="mod">
          <ac:chgData name="Hrozenská Barbora" userId="S::barbora.hrozenska@vlada.gov.sk::27cd310f-6dc2-4ea3-8b55-bdf14499a5ef" providerId="AD" clId="Web-{14304030-2F6C-4F38-2A24-5C5B261043CE}" dt="2025-09-23T06:05:12.310" v="78"/>
          <ac:spMkLst>
            <pc:docMk/>
            <pc:sldMk cId="2452232180" sldId="516"/>
            <ac:spMk id="6" creationId="{67F6A819-9A69-78FD-67D8-F6D93FA51A94}"/>
          </ac:spMkLst>
        </pc:spChg>
      </pc:sldChg>
    </pc:docChg>
  </pc:docChgLst>
  <pc:docChgLst>
    <pc:chgData name="Dömösová Katarína" userId="S::katarina.domosova@vlada.gov.sk::3e2bcd48-5ac5-4910-8164-0e2cbff989e2" providerId="AD" clId="Web-{3E06B33C-62BC-5677-6976-0A7E8177E148}"/>
    <pc:docChg chg="modSld">
      <pc:chgData name="Dömösová Katarína" userId="S::katarina.domosova@vlada.gov.sk::3e2bcd48-5ac5-4910-8164-0e2cbff989e2" providerId="AD" clId="Web-{3E06B33C-62BC-5677-6976-0A7E8177E148}" dt="2025-10-07T12:27:10.615" v="31" actId="20577"/>
      <pc:docMkLst>
        <pc:docMk/>
      </pc:docMkLst>
      <pc:sldChg chg="modSp">
        <pc:chgData name="Dömösová Katarína" userId="S::katarina.domosova@vlada.gov.sk::3e2bcd48-5ac5-4910-8164-0e2cbff989e2" providerId="AD" clId="Web-{3E06B33C-62BC-5677-6976-0A7E8177E148}" dt="2025-10-07T12:27:10.615" v="31" actId="20577"/>
        <pc:sldMkLst>
          <pc:docMk/>
          <pc:sldMk cId="2035419318" sldId="519"/>
        </pc:sldMkLst>
        <pc:spChg chg="mod">
          <ac:chgData name="Dömösová Katarína" userId="S::katarina.domosova@vlada.gov.sk::3e2bcd48-5ac5-4910-8164-0e2cbff989e2" providerId="AD" clId="Web-{3E06B33C-62BC-5677-6976-0A7E8177E148}" dt="2025-10-07T12:27:10.615" v="31" actId="20577"/>
          <ac:spMkLst>
            <pc:docMk/>
            <pc:sldMk cId="2035419318" sldId="519"/>
            <ac:spMk id="2" creationId="{34E509AE-A6EA-178C-3F46-3F66D26AE398}"/>
          </ac:spMkLst>
        </pc:spChg>
      </pc:sldChg>
    </pc:docChg>
  </pc:docChgLst>
  <pc:docChgLst>
    <pc:chgData name="Straka Daniel" userId="S::daniel.straka@vlada.gov.sk::ddfae7e4-de35-4ade-9ca9-d9ac6f28956d" providerId="AD" clId="Web-{D054B473-A36B-434B-41CD-32788C9C7819}"/>
    <pc:docChg chg="delSld modSld">
      <pc:chgData name="Straka Daniel" userId="S::daniel.straka@vlada.gov.sk::ddfae7e4-de35-4ade-9ca9-d9ac6f28956d" providerId="AD" clId="Web-{D054B473-A36B-434B-41CD-32788C9C7819}" dt="2025-09-23T11:20:13.971" v="376"/>
      <pc:docMkLst>
        <pc:docMk/>
      </pc:docMkLst>
      <pc:sldChg chg="modSp">
        <pc:chgData name="Straka Daniel" userId="S::daniel.straka@vlada.gov.sk::ddfae7e4-de35-4ade-9ca9-d9ac6f28956d" providerId="AD" clId="Web-{D054B473-A36B-434B-41CD-32788C9C7819}" dt="2025-09-23T07:30:18.700" v="139" actId="20577"/>
        <pc:sldMkLst>
          <pc:docMk/>
          <pc:sldMk cId="2511836653" sldId="463"/>
        </pc:sldMkLst>
        <pc:spChg chg="mod">
          <ac:chgData name="Straka Daniel" userId="S::daniel.straka@vlada.gov.sk::ddfae7e4-de35-4ade-9ca9-d9ac6f28956d" providerId="AD" clId="Web-{D054B473-A36B-434B-41CD-32788C9C7819}" dt="2025-09-23T07:30:18.700" v="139" actId="20577"/>
          <ac:spMkLst>
            <pc:docMk/>
            <pc:sldMk cId="2511836653" sldId="463"/>
            <ac:spMk id="5" creationId="{395C9D37-5DF0-48F6-A4A9-FE5607C1A477}"/>
          </ac:spMkLst>
        </pc:spChg>
      </pc:sldChg>
      <pc:sldChg chg="modSp modNotes">
        <pc:chgData name="Straka Daniel" userId="S::daniel.straka@vlada.gov.sk::ddfae7e4-de35-4ade-9ca9-d9ac6f28956d" providerId="AD" clId="Web-{D054B473-A36B-434B-41CD-32788C9C7819}" dt="2025-09-23T11:20:13.971" v="376"/>
        <pc:sldMkLst>
          <pc:docMk/>
          <pc:sldMk cId="3259429129" sldId="467"/>
        </pc:sldMkLst>
        <pc:spChg chg="mod">
          <ac:chgData name="Straka Daniel" userId="S::daniel.straka@vlada.gov.sk::ddfae7e4-de35-4ade-9ca9-d9ac6f28956d" providerId="AD" clId="Web-{D054B473-A36B-434B-41CD-32788C9C7819}" dt="2025-09-23T07:29:59.810" v="93" actId="20577"/>
          <ac:spMkLst>
            <pc:docMk/>
            <pc:sldMk cId="3259429129" sldId="467"/>
            <ac:spMk id="2" creationId="{71CCDF2E-1331-31C3-9A2C-6B0121987E16}"/>
          </ac:spMkLst>
        </pc:spChg>
      </pc:sldChg>
    </pc:docChg>
  </pc:docChgLst>
  <pc:docChgLst>
    <pc:chgData name="Polák Martin" userId="S::martin.polak@vlada.gov.sk::b253732e-9324-4a17-a8cc-16bdc9993027" providerId="AD" clId="Web-{33D4936F-507D-D148-775D-B7DA01865024}"/>
    <pc:docChg chg="modSld">
      <pc:chgData name="Polák Martin" userId="S::martin.polak@vlada.gov.sk::b253732e-9324-4a17-a8cc-16bdc9993027" providerId="AD" clId="Web-{33D4936F-507D-D148-775D-B7DA01865024}" dt="2025-09-19T11:34:56.324" v="0"/>
      <pc:docMkLst>
        <pc:docMk/>
      </pc:docMkLst>
    </pc:docChg>
  </pc:docChgLst>
  <pc:docChgLst>
    <pc:chgData name="Dömösová Katarína" userId="S::katarina.domosova@vlada.gov.sk::3e2bcd48-5ac5-4910-8164-0e2cbff989e2" providerId="AD" clId="Web-{AA3453DC-06C7-505F-DF91-C7420AFF14D5}"/>
    <pc:docChg chg="addSld delSld modSld sldOrd">
      <pc:chgData name="Dömösová Katarína" userId="S::katarina.domosova@vlada.gov.sk::3e2bcd48-5ac5-4910-8164-0e2cbff989e2" providerId="AD" clId="Web-{AA3453DC-06C7-505F-DF91-C7420AFF14D5}" dt="2025-09-25T06:05:29.700" v="57"/>
      <pc:docMkLst>
        <pc:docMk/>
      </pc:docMkLst>
      <pc:sldChg chg="add replId">
        <pc:chgData name="Dömösová Katarína" userId="S::katarina.domosova@vlada.gov.sk::3e2bcd48-5ac5-4910-8164-0e2cbff989e2" providerId="AD" clId="Web-{AA3453DC-06C7-505F-DF91-C7420AFF14D5}" dt="2025-09-23T10:51:39.832" v="14"/>
        <pc:sldMkLst>
          <pc:docMk/>
          <pc:sldMk cId="2035419318" sldId="519"/>
        </pc:sldMkLst>
      </pc:sldChg>
      <pc:sldChg chg="modSp add ord replId">
        <pc:chgData name="Dömösová Katarína" userId="S::katarina.domosova@vlada.gov.sk::3e2bcd48-5ac5-4910-8164-0e2cbff989e2" providerId="AD" clId="Web-{AA3453DC-06C7-505F-DF91-C7420AFF14D5}" dt="2025-09-23T10:52:30.911" v="51" actId="20577"/>
        <pc:sldMkLst>
          <pc:docMk/>
          <pc:sldMk cId="3434593424" sldId="520"/>
        </pc:sldMkLst>
        <pc:spChg chg="mod">
          <ac:chgData name="Dömösová Katarína" userId="S::katarina.domosova@vlada.gov.sk::3e2bcd48-5ac5-4910-8164-0e2cbff989e2" providerId="AD" clId="Web-{AA3453DC-06C7-505F-DF91-C7420AFF14D5}" dt="2025-09-23T10:52:30.911" v="51" actId="20577"/>
          <ac:spMkLst>
            <pc:docMk/>
            <pc:sldMk cId="3434593424" sldId="520"/>
            <ac:spMk id="2" creationId="{14561EA3-B61B-F546-E6F9-83AD206AE7C1}"/>
          </ac:spMkLst>
        </pc:spChg>
      </pc:sldChg>
      <pc:sldMasterChg chg="addSldLayout delSldLayout">
        <pc:chgData name="Dömösová Katarína" userId="S::katarina.domosova@vlada.gov.sk::3e2bcd48-5ac5-4910-8164-0e2cbff989e2" providerId="AD" clId="Web-{AA3453DC-06C7-505F-DF91-C7420AFF14D5}" dt="2025-09-23T10:51:14.379" v="8"/>
        <pc:sldMasterMkLst>
          <pc:docMk/>
          <pc:sldMasterMk cId="3232502747" sldId="2147483701"/>
        </pc:sldMasterMkLst>
      </pc:sldMasterChg>
    </pc:docChg>
  </pc:docChgLst>
  <pc:docChgLst>
    <pc:chgData name="Jančeková Agáta" userId="S::agata.jancekova@vlada.gov.sk::dc8102c5-5526-415b-a472-89305ab4fe54" providerId="AD" clId="Web-{42BBDD65-915B-DB5B-B3E9-E6F9D5069804}"/>
    <pc:docChg chg="delSld">
      <pc:chgData name="Jančeková Agáta" userId="S::agata.jancekova@vlada.gov.sk::dc8102c5-5526-415b-a472-89305ab4fe54" providerId="AD" clId="Web-{42BBDD65-915B-DB5B-B3E9-E6F9D5069804}" dt="2025-09-23T10:23:43.966" v="0"/>
      <pc:docMkLst>
        <pc:docMk/>
      </pc:docMkLst>
    </pc:docChg>
  </pc:docChgLst>
  <pc:docChgLst>
    <pc:chgData name="Habrman Michal" userId="S::michal.habrman@vlada.gov.sk::b2629ed8-00f0-4877-bbd7-285b7c63322f" providerId="AD" clId="Web-{FA131827-4E74-9C57-98FE-5EEA1F49D455}"/>
    <pc:docChg chg="addSld delSld">
      <pc:chgData name="Habrman Michal" userId="S::michal.habrman@vlada.gov.sk::b2629ed8-00f0-4877-bbd7-285b7c63322f" providerId="AD" clId="Web-{FA131827-4E74-9C57-98FE-5EEA1F49D455}" dt="2025-10-09T07:28:09.655" v="124"/>
      <pc:docMkLst>
        <pc:docMk/>
      </pc:docMkLst>
      <pc:sldChg chg="add">
        <pc:chgData name="Habrman Michal" userId="S::michal.habrman@vlada.gov.sk::b2629ed8-00f0-4877-bbd7-285b7c63322f" providerId="AD" clId="Web-{FA131827-4E74-9C57-98FE-5EEA1F49D455}" dt="2025-10-09T07:28:09.655" v="124"/>
        <pc:sldMkLst>
          <pc:docMk/>
          <pc:sldMk cId="80840008" sldId="296"/>
        </pc:sldMkLst>
      </pc:sldChg>
      <pc:sldChg chg="add del">
        <pc:chgData name="Habrman Michal" userId="S::michal.habrman@vlada.gov.sk::b2629ed8-00f0-4877-bbd7-285b7c63322f" providerId="AD" clId="Web-{FA131827-4E74-9C57-98FE-5EEA1F49D455}" dt="2025-10-09T07:27:59.717" v="121"/>
        <pc:sldMkLst>
          <pc:docMk/>
          <pc:sldMk cId="4235016509" sldId="310"/>
        </pc:sldMkLst>
      </pc:sldChg>
      <pc:sldChg chg="add del">
        <pc:chgData name="Habrman Michal" userId="S::michal.habrman@vlada.gov.sk::b2629ed8-00f0-4877-bbd7-285b7c63322f" providerId="AD" clId="Web-{FA131827-4E74-9C57-98FE-5EEA1F49D455}" dt="2025-10-09T07:27:38.467" v="106"/>
        <pc:sldMkLst>
          <pc:docMk/>
          <pc:sldMk cId="2405001251" sldId="444"/>
        </pc:sldMkLst>
      </pc:sldChg>
      <pc:sldChg chg="add del">
        <pc:chgData name="Habrman Michal" userId="S::michal.habrman@vlada.gov.sk::b2629ed8-00f0-4877-bbd7-285b7c63322f" providerId="AD" clId="Web-{FA131827-4E74-9C57-98FE-5EEA1F49D455}" dt="2025-10-09T07:27:59.733" v="123"/>
        <pc:sldMkLst>
          <pc:docMk/>
          <pc:sldMk cId="1386480591" sldId="445"/>
        </pc:sldMkLst>
      </pc:sldChg>
      <pc:sldChg chg="add del">
        <pc:chgData name="Habrman Michal" userId="S::michal.habrman@vlada.gov.sk::b2629ed8-00f0-4877-bbd7-285b7c63322f" providerId="AD" clId="Web-{FA131827-4E74-9C57-98FE-5EEA1F49D455}" dt="2025-10-09T07:27:59.717" v="117"/>
        <pc:sldMkLst>
          <pc:docMk/>
          <pc:sldMk cId="2552020127" sldId="447"/>
        </pc:sldMkLst>
      </pc:sldChg>
      <pc:sldChg chg="add del">
        <pc:chgData name="Habrman Michal" userId="S::michal.habrman@vlada.gov.sk::b2629ed8-00f0-4877-bbd7-285b7c63322f" providerId="AD" clId="Web-{FA131827-4E74-9C57-98FE-5EEA1F49D455}" dt="2025-10-09T07:27:40.373" v="107"/>
        <pc:sldMkLst>
          <pc:docMk/>
          <pc:sldMk cId="1662526159" sldId="498"/>
        </pc:sldMkLst>
      </pc:sldChg>
      <pc:sldChg chg="add del">
        <pc:chgData name="Habrman Michal" userId="S::michal.habrman@vlada.gov.sk::b2629ed8-00f0-4877-bbd7-285b7c63322f" providerId="AD" clId="Web-{FA131827-4E74-9C57-98FE-5EEA1F49D455}" dt="2025-10-09T07:25:39.196" v="54"/>
        <pc:sldMkLst>
          <pc:docMk/>
          <pc:sldMk cId="1740200680" sldId="501"/>
        </pc:sldMkLst>
      </pc:sldChg>
      <pc:sldChg chg="add del">
        <pc:chgData name="Habrman Michal" userId="S::michal.habrman@vlada.gov.sk::b2629ed8-00f0-4877-bbd7-285b7c63322f" providerId="AD" clId="Web-{FA131827-4E74-9C57-98FE-5EEA1F49D455}" dt="2025-10-09T07:27:59.717" v="119"/>
        <pc:sldMkLst>
          <pc:docMk/>
          <pc:sldMk cId="1718609391" sldId="502"/>
        </pc:sldMkLst>
      </pc:sldChg>
      <pc:sldChg chg="add del">
        <pc:chgData name="Habrman Michal" userId="S::michal.habrman@vlada.gov.sk::b2629ed8-00f0-4877-bbd7-285b7c63322f" providerId="AD" clId="Web-{FA131827-4E74-9C57-98FE-5EEA1F49D455}" dt="2025-10-09T07:27:59.717" v="120"/>
        <pc:sldMkLst>
          <pc:docMk/>
          <pc:sldMk cId="559108434" sldId="504"/>
        </pc:sldMkLst>
      </pc:sldChg>
      <pc:sldChg chg="add del">
        <pc:chgData name="Habrman Michal" userId="S::michal.habrman@vlada.gov.sk::b2629ed8-00f0-4877-bbd7-285b7c63322f" providerId="AD" clId="Web-{FA131827-4E74-9C57-98FE-5EEA1F49D455}" dt="2025-10-09T07:27:59.733" v="122"/>
        <pc:sldMkLst>
          <pc:docMk/>
          <pc:sldMk cId="3497568152" sldId="505"/>
        </pc:sldMkLst>
      </pc:sldChg>
      <pc:sldChg chg="add del">
        <pc:chgData name="Habrman Michal" userId="S::michal.habrman@vlada.gov.sk::b2629ed8-00f0-4877-bbd7-285b7c63322f" providerId="AD" clId="Web-{FA131827-4E74-9C57-98FE-5EEA1F49D455}" dt="2025-10-09T07:27:59.717" v="118"/>
        <pc:sldMkLst>
          <pc:docMk/>
          <pc:sldMk cId="984379274" sldId="506"/>
        </pc:sldMkLst>
      </pc:sldChg>
      <pc:sldChg chg="add del">
        <pc:chgData name="Habrman Michal" userId="S::michal.habrman@vlada.gov.sk::b2629ed8-00f0-4877-bbd7-285b7c63322f" providerId="AD" clId="Web-{FA131827-4E74-9C57-98FE-5EEA1F49D455}" dt="2025-10-09T07:27:59.702" v="115"/>
        <pc:sldMkLst>
          <pc:docMk/>
          <pc:sldMk cId="1428437665" sldId="508"/>
        </pc:sldMkLst>
      </pc:sldChg>
      <pc:sldChg chg="add del">
        <pc:chgData name="Habrman Michal" userId="S::michal.habrman@vlada.gov.sk::b2629ed8-00f0-4877-bbd7-285b7c63322f" providerId="AD" clId="Web-{FA131827-4E74-9C57-98FE-5EEA1F49D455}" dt="2025-10-09T07:27:59.702" v="116"/>
        <pc:sldMkLst>
          <pc:docMk/>
          <pc:sldMk cId="1502269393" sldId="509"/>
        </pc:sldMkLst>
      </pc:sldChg>
      <pc:sldChg chg="add del">
        <pc:chgData name="Habrman Michal" userId="S::michal.habrman@vlada.gov.sk::b2629ed8-00f0-4877-bbd7-285b7c63322f" providerId="AD" clId="Web-{FA131827-4E74-9C57-98FE-5EEA1F49D455}" dt="2025-10-09T07:27:59.686" v="109"/>
        <pc:sldMkLst>
          <pc:docMk/>
          <pc:sldMk cId="564511817" sldId="510"/>
        </pc:sldMkLst>
      </pc:sldChg>
      <pc:sldChg chg="add del">
        <pc:chgData name="Habrman Michal" userId="S::michal.habrman@vlada.gov.sk::b2629ed8-00f0-4877-bbd7-285b7c63322f" providerId="AD" clId="Web-{FA131827-4E74-9C57-98FE-5EEA1F49D455}" dt="2025-10-09T07:27:59.702" v="114"/>
        <pc:sldMkLst>
          <pc:docMk/>
          <pc:sldMk cId="3264622947" sldId="511"/>
        </pc:sldMkLst>
      </pc:sldChg>
      <pc:sldChg chg="add del">
        <pc:chgData name="Habrman Michal" userId="S::michal.habrman@vlada.gov.sk::b2629ed8-00f0-4877-bbd7-285b7c63322f" providerId="AD" clId="Web-{FA131827-4E74-9C57-98FE-5EEA1F49D455}" dt="2025-10-09T07:27:59.702" v="112"/>
        <pc:sldMkLst>
          <pc:docMk/>
          <pc:sldMk cId="1393342049" sldId="512"/>
        </pc:sldMkLst>
      </pc:sldChg>
      <pc:sldChg chg="add del">
        <pc:chgData name="Habrman Michal" userId="S::michal.habrman@vlada.gov.sk::b2629ed8-00f0-4877-bbd7-285b7c63322f" providerId="AD" clId="Web-{FA131827-4E74-9C57-98FE-5EEA1F49D455}" dt="2025-10-09T07:27:59.702" v="113"/>
        <pc:sldMkLst>
          <pc:docMk/>
          <pc:sldMk cId="3390755786" sldId="513"/>
        </pc:sldMkLst>
      </pc:sldChg>
      <pc:sldChg chg="add del">
        <pc:chgData name="Habrman Michal" userId="S::michal.habrman@vlada.gov.sk::b2629ed8-00f0-4877-bbd7-285b7c63322f" providerId="AD" clId="Web-{FA131827-4E74-9C57-98FE-5EEA1F49D455}" dt="2025-10-09T07:27:59.702" v="111"/>
        <pc:sldMkLst>
          <pc:docMk/>
          <pc:sldMk cId="3860814442" sldId="514"/>
        </pc:sldMkLst>
      </pc:sldChg>
      <pc:sldChg chg="add del">
        <pc:chgData name="Habrman Michal" userId="S::michal.habrman@vlada.gov.sk::b2629ed8-00f0-4877-bbd7-285b7c63322f" providerId="AD" clId="Web-{FA131827-4E74-9C57-98FE-5EEA1F49D455}" dt="2025-10-09T07:27:59.702" v="110"/>
        <pc:sldMkLst>
          <pc:docMk/>
          <pc:sldMk cId="3567652599" sldId="515"/>
        </pc:sldMkLst>
      </pc:sldChg>
      <pc:sldChg chg="add del">
        <pc:chgData name="Habrman Michal" userId="S::michal.habrman@vlada.gov.sk::b2629ed8-00f0-4877-bbd7-285b7c63322f" providerId="AD" clId="Web-{FA131827-4E74-9C57-98FE-5EEA1F49D455}" dt="2025-10-09T07:27:59.686" v="108"/>
        <pc:sldMkLst>
          <pc:docMk/>
          <pc:sldMk cId="2452232180" sldId="516"/>
        </pc:sldMkLst>
      </pc:sldChg>
      <pc:sldChg chg="add del">
        <pc:chgData name="Habrman Michal" userId="S::michal.habrman@vlada.gov.sk::b2629ed8-00f0-4877-bbd7-285b7c63322f" providerId="AD" clId="Web-{FA131827-4E74-9C57-98FE-5EEA1F49D455}" dt="2025-10-09T07:25:40.446" v="68"/>
        <pc:sldMkLst>
          <pc:docMk/>
          <pc:sldMk cId="2460141462" sldId="518"/>
        </pc:sldMkLst>
      </pc:sldChg>
      <pc:sldChg chg="add">
        <pc:chgData name="Habrman Michal" userId="S::michal.habrman@vlada.gov.sk::b2629ed8-00f0-4877-bbd7-285b7c63322f" providerId="AD" clId="Web-{FA131827-4E74-9C57-98FE-5EEA1F49D455}" dt="2025-10-09T07:25:38.180" v="46"/>
        <pc:sldMkLst>
          <pc:docMk/>
          <pc:sldMk cId="758273825" sldId="521"/>
        </pc:sldMkLst>
      </pc:sldChg>
      <pc:sldChg chg="add del">
        <pc:chgData name="Habrman Michal" userId="S::michal.habrman@vlada.gov.sk::b2629ed8-00f0-4877-bbd7-285b7c63322f" providerId="AD" clId="Web-{FA131827-4E74-9C57-98FE-5EEA1F49D455}" dt="2025-10-09T07:25:30.633" v="45"/>
        <pc:sldMkLst>
          <pc:docMk/>
          <pc:sldMk cId="2042102916" sldId="521"/>
        </pc:sldMkLst>
      </pc:sldChg>
      <pc:sldChg chg="add del">
        <pc:chgData name="Habrman Michal" userId="S::michal.habrman@vlada.gov.sk::b2629ed8-00f0-4877-bbd7-285b7c63322f" providerId="AD" clId="Web-{FA131827-4E74-9C57-98FE-5EEA1F49D455}" dt="2025-10-09T07:25:30.617" v="43"/>
        <pc:sldMkLst>
          <pc:docMk/>
          <pc:sldMk cId="614946102" sldId="522"/>
        </pc:sldMkLst>
      </pc:sldChg>
      <pc:sldChg chg="add">
        <pc:chgData name="Habrman Michal" userId="S::michal.habrman@vlada.gov.sk::b2629ed8-00f0-4877-bbd7-285b7c63322f" providerId="AD" clId="Web-{FA131827-4E74-9C57-98FE-5EEA1F49D455}" dt="2025-10-09T07:25:38.415" v="48"/>
        <pc:sldMkLst>
          <pc:docMk/>
          <pc:sldMk cId="1339426170" sldId="522"/>
        </pc:sldMkLst>
      </pc:sldChg>
      <pc:sldChg chg="add del">
        <pc:chgData name="Habrman Michal" userId="S::michal.habrman@vlada.gov.sk::b2629ed8-00f0-4877-bbd7-285b7c63322f" providerId="AD" clId="Web-{FA131827-4E74-9C57-98FE-5EEA1F49D455}" dt="2025-10-09T07:25:30.617" v="42"/>
        <pc:sldMkLst>
          <pc:docMk/>
          <pc:sldMk cId="859650634" sldId="523"/>
        </pc:sldMkLst>
      </pc:sldChg>
      <pc:sldChg chg="add del">
        <pc:chgData name="Habrman Michal" userId="S::michal.habrman@vlada.gov.sk::b2629ed8-00f0-4877-bbd7-285b7c63322f" providerId="AD" clId="Web-{FA131827-4E74-9C57-98FE-5EEA1F49D455}" dt="2025-10-09T07:27:31.685" v="105"/>
        <pc:sldMkLst>
          <pc:docMk/>
          <pc:sldMk cId="3813397471" sldId="523"/>
        </pc:sldMkLst>
      </pc:sldChg>
      <pc:sldChg chg="add del">
        <pc:chgData name="Habrman Michal" userId="S::michal.habrman@vlada.gov.sk::b2629ed8-00f0-4877-bbd7-285b7c63322f" providerId="AD" clId="Web-{FA131827-4E74-9C57-98FE-5EEA1F49D455}" dt="2025-10-09T07:25:38.805" v="50"/>
        <pc:sldMkLst>
          <pc:docMk/>
          <pc:sldMk cId="3914729268" sldId="524"/>
        </pc:sldMkLst>
      </pc:sldChg>
      <pc:sldChg chg="add del">
        <pc:chgData name="Habrman Michal" userId="S::michal.habrman@vlada.gov.sk::b2629ed8-00f0-4877-bbd7-285b7c63322f" providerId="AD" clId="Web-{FA131827-4E74-9C57-98FE-5EEA1F49D455}" dt="2025-10-09T07:27:14.903" v="103"/>
        <pc:sldMkLst>
          <pc:docMk/>
          <pc:sldMk cId="1052905197" sldId="525"/>
        </pc:sldMkLst>
      </pc:sldChg>
      <pc:sldChg chg="add del">
        <pc:chgData name="Habrman Michal" userId="S::michal.habrman@vlada.gov.sk::b2629ed8-00f0-4877-bbd7-285b7c63322f" providerId="AD" clId="Web-{FA131827-4E74-9C57-98FE-5EEA1F49D455}" dt="2025-10-09T07:25:30.602" v="40"/>
        <pc:sldMkLst>
          <pc:docMk/>
          <pc:sldMk cId="2797808660" sldId="525"/>
        </pc:sldMkLst>
      </pc:sldChg>
      <pc:sldChg chg="add del">
        <pc:chgData name="Habrman Michal" userId="S::michal.habrman@vlada.gov.sk::b2629ed8-00f0-4877-bbd7-285b7c63322f" providerId="AD" clId="Web-{FA131827-4E74-9C57-98FE-5EEA1F49D455}" dt="2025-10-09T07:25:30.602" v="39"/>
        <pc:sldMkLst>
          <pc:docMk/>
          <pc:sldMk cId="2563462078" sldId="526"/>
        </pc:sldMkLst>
      </pc:sldChg>
      <pc:sldChg chg="add">
        <pc:chgData name="Habrman Michal" userId="S::michal.habrman@vlada.gov.sk::b2629ed8-00f0-4877-bbd7-285b7c63322f" providerId="AD" clId="Web-{FA131827-4E74-9C57-98FE-5EEA1F49D455}" dt="2025-10-09T07:25:39.008" v="52"/>
        <pc:sldMkLst>
          <pc:docMk/>
          <pc:sldMk cId="3235413646" sldId="526"/>
        </pc:sldMkLst>
      </pc:sldChg>
      <pc:sldChg chg="add">
        <pc:chgData name="Habrman Michal" userId="S::michal.habrman@vlada.gov.sk::b2629ed8-00f0-4877-bbd7-285b7c63322f" providerId="AD" clId="Web-{FA131827-4E74-9C57-98FE-5EEA1F49D455}" dt="2025-10-09T07:25:39.165" v="53"/>
        <pc:sldMkLst>
          <pc:docMk/>
          <pc:sldMk cId="1011686926" sldId="527"/>
        </pc:sldMkLst>
      </pc:sldChg>
      <pc:sldChg chg="add del">
        <pc:chgData name="Habrman Michal" userId="S::michal.habrman@vlada.gov.sk::b2629ed8-00f0-4877-bbd7-285b7c63322f" providerId="AD" clId="Web-{FA131827-4E74-9C57-98FE-5EEA1F49D455}" dt="2025-10-09T07:25:30.602" v="38"/>
        <pc:sldMkLst>
          <pc:docMk/>
          <pc:sldMk cId="2413078283" sldId="527"/>
        </pc:sldMkLst>
      </pc:sldChg>
      <pc:sldChg chg="add del">
        <pc:chgData name="Habrman Michal" userId="S::michal.habrman@vlada.gov.sk::b2629ed8-00f0-4877-bbd7-285b7c63322f" providerId="AD" clId="Web-{FA131827-4E74-9C57-98FE-5EEA1F49D455}" dt="2025-10-09T07:25:39.258" v="55"/>
        <pc:sldMkLst>
          <pc:docMk/>
          <pc:sldMk cId="3095587564" sldId="528"/>
        </pc:sldMkLst>
      </pc:sldChg>
      <pc:sldChg chg="add del">
        <pc:chgData name="Habrman Michal" userId="S::michal.habrman@vlada.gov.sk::b2629ed8-00f0-4877-bbd7-285b7c63322f" providerId="AD" clId="Web-{FA131827-4E74-9C57-98FE-5EEA1F49D455}" dt="2025-10-09T07:25:39.321" v="56"/>
        <pc:sldMkLst>
          <pc:docMk/>
          <pc:sldMk cId="1468627262" sldId="529"/>
        </pc:sldMkLst>
      </pc:sldChg>
      <pc:sldChg chg="add del">
        <pc:chgData name="Habrman Michal" userId="S::michal.habrman@vlada.gov.sk::b2629ed8-00f0-4877-bbd7-285b7c63322f" providerId="AD" clId="Web-{FA131827-4E74-9C57-98FE-5EEA1F49D455}" dt="2025-10-09T07:25:30.586" v="34"/>
        <pc:sldMkLst>
          <pc:docMk/>
          <pc:sldMk cId="3934118327" sldId="530"/>
        </pc:sldMkLst>
      </pc:sldChg>
      <pc:sldChg chg="add">
        <pc:chgData name="Habrman Michal" userId="S::michal.habrman@vlada.gov.sk::b2629ed8-00f0-4877-bbd7-285b7c63322f" providerId="AD" clId="Web-{FA131827-4E74-9C57-98FE-5EEA1F49D455}" dt="2025-10-09T07:25:39.415" v="57"/>
        <pc:sldMkLst>
          <pc:docMk/>
          <pc:sldMk cId="3978230373" sldId="530"/>
        </pc:sldMkLst>
      </pc:sldChg>
      <pc:sldChg chg="add del">
        <pc:chgData name="Habrman Michal" userId="S::michal.habrman@vlada.gov.sk::b2629ed8-00f0-4877-bbd7-285b7c63322f" providerId="AD" clId="Web-{FA131827-4E74-9C57-98FE-5EEA1F49D455}" dt="2025-10-09T07:25:30.586" v="33"/>
        <pc:sldMkLst>
          <pc:docMk/>
          <pc:sldMk cId="1564850524" sldId="531"/>
        </pc:sldMkLst>
      </pc:sldChg>
      <pc:sldChg chg="add">
        <pc:chgData name="Habrman Michal" userId="S::michal.habrman@vlada.gov.sk::b2629ed8-00f0-4877-bbd7-285b7c63322f" providerId="AD" clId="Web-{FA131827-4E74-9C57-98FE-5EEA1F49D455}" dt="2025-10-09T07:25:39.493" v="58"/>
        <pc:sldMkLst>
          <pc:docMk/>
          <pc:sldMk cId="2136021253" sldId="531"/>
        </pc:sldMkLst>
      </pc:sldChg>
      <pc:sldChg chg="add del">
        <pc:chgData name="Habrman Michal" userId="S::michal.habrman@vlada.gov.sk::b2629ed8-00f0-4877-bbd7-285b7c63322f" providerId="AD" clId="Web-{FA131827-4E74-9C57-98FE-5EEA1F49D455}" dt="2025-10-09T07:25:30.586" v="32"/>
        <pc:sldMkLst>
          <pc:docMk/>
          <pc:sldMk cId="621506774" sldId="532"/>
        </pc:sldMkLst>
      </pc:sldChg>
      <pc:sldChg chg="add">
        <pc:chgData name="Habrman Michal" userId="S::michal.habrman@vlada.gov.sk::b2629ed8-00f0-4877-bbd7-285b7c63322f" providerId="AD" clId="Web-{FA131827-4E74-9C57-98FE-5EEA1F49D455}" dt="2025-10-09T07:25:39.571" v="59"/>
        <pc:sldMkLst>
          <pc:docMk/>
          <pc:sldMk cId="4113601180" sldId="532"/>
        </pc:sldMkLst>
      </pc:sldChg>
      <pc:sldChg chg="add">
        <pc:chgData name="Habrman Michal" userId="S::michal.habrman@vlada.gov.sk::b2629ed8-00f0-4877-bbd7-285b7c63322f" providerId="AD" clId="Web-{FA131827-4E74-9C57-98FE-5EEA1F49D455}" dt="2025-10-09T07:25:39.680" v="60"/>
        <pc:sldMkLst>
          <pc:docMk/>
          <pc:sldMk cId="86181635" sldId="533"/>
        </pc:sldMkLst>
      </pc:sldChg>
      <pc:sldChg chg="add del">
        <pc:chgData name="Habrman Michal" userId="S::michal.habrman@vlada.gov.sk::b2629ed8-00f0-4877-bbd7-285b7c63322f" providerId="AD" clId="Web-{FA131827-4E74-9C57-98FE-5EEA1F49D455}" dt="2025-10-09T07:25:30.586" v="31"/>
        <pc:sldMkLst>
          <pc:docMk/>
          <pc:sldMk cId="2006540867" sldId="533"/>
        </pc:sldMkLst>
      </pc:sldChg>
      <pc:sldChg chg="add">
        <pc:chgData name="Habrman Michal" userId="S::michal.habrman@vlada.gov.sk::b2629ed8-00f0-4877-bbd7-285b7c63322f" providerId="AD" clId="Web-{FA131827-4E74-9C57-98FE-5EEA1F49D455}" dt="2025-10-09T07:25:39.790" v="61"/>
        <pc:sldMkLst>
          <pc:docMk/>
          <pc:sldMk cId="3131683658" sldId="534"/>
        </pc:sldMkLst>
      </pc:sldChg>
      <pc:sldChg chg="add del">
        <pc:chgData name="Habrman Michal" userId="S::michal.habrman@vlada.gov.sk::b2629ed8-00f0-4877-bbd7-285b7c63322f" providerId="AD" clId="Web-{FA131827-4E74-9C57-98FE-5EEA1F49D455}" dt="2025-10-09T07:25:30.586" v="30"/>
        <pc:sldMkLst>
          <pc:docMk/>
          <pc:sldMk cId="3696845000" sldId="534"/>
        </pc:sldMkLst>
      </pc:sldChg>
      <pc:sldChg chg="add del">
        <pc:chgData name="Habrman Michal" userId="S::michal.habrman@vlada.gov.sk::b2629ed8-00f0-4877-bbd7-285b7c63322f" providerId="AD" clId="Web-{FA131827-4E74-9C57-98FE-5EEA1F49D455}" dt="2025-10-09T07:25:30.586" v="29"/>
        <pc:sldMkLst>
          <pc:docMk/>
          <pc:sldMk cId="385337522" sldId="535"/>
        </pc:sldMkLst>
      </pc:sldChg>
      <pc:sldChg chg="add">
        <pc:chgData name="Habrman Michal" userId="S::michal.habrman@vlada.gov.sk::b2629ed8-00f0-4877-bbd7-285b7c63322f" providerId="AD" clId="Web-{FA131827-4E74-9C57-98FE-5EEA1F49D455}" dt="2025-10-09T07:25:39.883" v="62"/>
        <pc:sldMkLst>
          <pc:docMk/>
          <pc:sldMk cId="4188272323" sldId="535"/>
        </pc:sldMkLst>
      </pc:sldChg>
      <pc:sldChg chg="add">
        <pc:chgData name="Habrman Michal" userId="S::michal.habrman@vlada.gov.sk::b2629ed8-00f0-4877-bbd7-285b7c63322f" providerId="AD" clId="Web-{FA131827-4E74-9C57-98FE-5EEA1F49D455}" dt="2025-10-09T07:25:39.962" v="63"/>
        <pc:sldMkLst>
          <pc:docMk/>
          <pc:sldMk cId="126176247" sldId="536"/>
        </pc:sldMkLst>
      </pc:sldChg>
      <pc:sldChg chg="add del">
        <pc:chgData name="Habrman Michal" userId="S::michal.habrman@vlada.gov.sk::b2629ed8-00f0-4877-bbd7-285b7c63322f" providerId="AD" clId="Web-{FA131827-4E74-9C57-98FE-5EEA1F49D455}" dt="2025-10-09T07:25:30.571" v="28"/>
        <pc:sldMkLst>
          <pc:docMk/>
          <pc:sldMk cId="3338657298" sldId="536"/>
        </pc:sldMkLst>
      </pc:sldChg>
      <pc:sldChg chg="add del">
        <pc:chgData name="Habrman Michal" userId="S::michal.habrman@vlada.gov.sk::b2629ed8-00f0-4877-bbd7-285b7c63322f" providerId="AD" clId="Web-{FA131827-4E74-9C57-98FE-5EEA1F49D455}" dt="2025-10-09T07:25:30.571" v="27"/>
        <pc:sldMkLst>
          <pc:docMk/>
          <pc:sldMk cId="560261243" sldId="537"/>
        </pc:sldMkLst>
      </pc:sldChg>
      <pc:sldChg chg="add">
        <pc:chgData name="Habrman Michal" userId="S::michal.habrman@vlada.gov.sk::b2629ed8-00f0-4877-bbd7-285b7c63322f" providerId="AD" clId="Web-{FA131827-4E74-9C57-98FE-5EEA1F49D455}" dt="2025-10-09T07:25:40.040" v="64"/>
        <pc:sldMkLst>
          <pc:docMk/>
          <pc:sldMk cId="2432475958" sldId="537"/>
        </pc:sldMkLst>
      </pc:sldChg>
      <pc:sldChg chg="add">
        <pc:chgData name="Habrman Michal" userId="S::michal.habrman@vlada.gov.sk::b2629ed8-00f0-4877-bbd7-285b7c63322f" providerId="AD" clId="Web-{FA131827-4E74-9C57-98FE-5EEA1F49D455}" dt="2025-10-09T07:25:40.102" v="65"/>
        <pc:sldMkLst>
          <pc:docMk/>
          <pc:sldMk cId="490377683" sldId="538"/>
        </pc:sldMkLst>
      </pc:sldChg>
      <pc:sldChg chg="add del">
        <pc:chgData name="Habrman Michal" userId="S::michal.habrman@vlada.gov.sk::b2629ed8-00f0-4877-bbd7-285b7c63322f" providerId="AD" clId="Web-{FA131827-4E74-9C57-98FE-5EEA1F49D455}" dt="2025-10-09T07:25:30.571" v="26"/>
        <pc:sldMkLst>
          <pc:docMk/>
          <pc:sldMk cId="2603753002" sldId="538"/>
        </pc:sldMkLst>
      </pc:sldChg>
      <pc:sldChg chg="add">
        <pc:chgData name="Habrman Michal" userId="S::michal.habrman@vlada.gov.sk::b2629ed8-00f0-4877-bbd7-285b7c63322f" providerId="AD" clId="Web-{FA131827-4E74-9C57-98FE-5EEA1F49D455}" dt="2025-10-09T07:25:40.180" v="66"/>
        <pc:sldMkLst>
          <pc:docMk/>
          <pc:sldMk cId="377357166" sldId="539"/>
        </pc:sldMkLst>
      </pc:sldChg>
      <pc:sldChg chg="add del">
        <pc:chgData name="Habrman Michal" userId="S::michal.habrman@vlada.gov.sk::b2629ed8-00f0-4877-bbd7-285b7c63322f" providerId="AD" clId="Web-{FA131827-4E74-9C57-98FE-5EEA1F49D455}" dt="2025-10-09T07:25:30.571" v="25"/>
        <pc:sldMkLst>
          <pc:docMk/>
          <pc:sldMk cId="3737867027" sldId="539"/>
        </pc:sldMkLst>
      </pc:sldChg>
      <pc:sldChg chg="add del">
        <pc:chgData name="Habrman Michal" userId="S::michal.habrman@vlada.gov.sk::b2629ed8-00f0-4877-bbd7-285b7c63322f" providerId="AD" clId="Web-{FA131827-4E74-9C57-98FE-5EEA1F49D455}" dt="2025-10-09T07:25:30.571" v="24"/>
        <pc:sldMkLst>
          <pc:docMk/>
          <pc:sldMk cId="1841023438" sldId="540"/>
        </pc:sldMkLst>
      </pc:sldChg>
      <pc:sldChg chg="add">
        <pc:chgData name="Habrman Michal" userId="S::michal.habrman@vlada.gov.sk::b2629ed8-00f0-4877-bbd7-285b7c63322f" providerId="AD" clId="Web-{FA131827-4E74-9C57-98FE-5EEA1F49D455}" dt="2025-10-09T07:25:40.274" v="67"/>
        <pc:sldMkLst>
          <pc:docMk/>
          <pc:sldMk cId="2257774844" sldId="540"/>
        </pc:sldMkLst>
      </pc:sldChg>
      <pc:sldChg chg="add replId">
        <pc:chgData name="Habrman Michal" userId="S::michal.habrman@vlada.gov.sk::b2629ed8-00f0-4877-bbd7-285b7c63322f" providerId="AD" clId="Web-{FA131827-4E74-9C57-98FE-5EEA1F49D455}" dt="2025-10-09T07:27:29.857" v="104"/>
        <pc:sldMkLst>
          <pc:docMk/>
          <pc:sldMk cId="3435562410" sldId="541"/>
        </pc:sldMkLst>
      </pc:sldChg>
      <pc:sldMasterChg chg="addSldLayout delSldLayout">
        <pc:chgData name="Habrman Michal" userId="S::michal.habrman@vlada.gov.sk::b2629ed8-00f0-4877-bbd7-285b7c63322f" providerId="AD" clId="Web-{FA131827-4E74-9C57-98FE-5EEA1F49D455}" dt="2025-10-09T07:25:30.633" v="45"/>
        <pc:sldMasterMkLst>
          <pc:docMk/>
          <pc:sldMasterMk cId="0" sldId="2147483648"/>
        </pc:sldMasterMkLst>
        <pc:sldLayoutChg chg="add del replId">
          <pc:chgData name="Habrman Michal" userId="S::michal.habrman@vlada.gov.sk::b2629ed8-00f0-4877-bbd7-285b7c63322f" providerId="AD" clId="Web-{FA131827-4E74-9C57-98FE-5EEA1F49D455}" dt="2025-10-09T07:25:30.633" v="45"/>
          <pc:sldLayoutMkLst>
            <pc:docMk/>
            <pc:sldMasterMk cId="0" sldId="2147483648"/>
            <pc:sldLayoutMk cId="613918544" sldId="2147483721"/>
          </pc:sldLayoutMkLst>
        </pc:sldLayoutChg>
        <pc:sldLayoutChg chg="add del">
          <pc:chgData name="Habrman Michal" userId="S::michal.habrman@vlada.gov.sk::b2629ed8-00f0-4877-bbd7-285b7c63322f" providerId="AD" clId="Web-{FA131827-4E74-9C57-98FE-5EEA1F49D455}" dt="2025-10-09T07:25:30.617" v="44"/>
          <pc:sldLayoutMkLst>
            <pc:docMk/>
            <pc:sldMasterMk cId="0" sldId="2147483648"/>
            <pc:sldLayoutMk cId="1091580000" sldId="2147483722"/>
          </pc:sldLayoutMkLst>
        </pc:sldLayoutChg>
        <pc:sldLayoutChg chg="add del">
          <pc:chgData name="Habrman Michal" userId="S::michal.habrman@vlada.gov.sk::b2629ed8-00f0-4877-bbd7-285b7c63322f" providerId="AD" clId="Web-{FA131827-4E74-9C57-98FE-5EEA1F49D455}" dt="2025-10-09T07:25:30.602" v="40"/>
          <pc:sldLayoutMkLst>
            <pc:docMk/>
            <pc:sldMasterMk cId="0" sldId="2147483648"/>
            <pc:sldLayoutMk cId="1281217162" sldId="2147483723"/>
          </pc:sldLayoutMkLst>
        </pc:sldLayoutChg>
        <pc:sldLayoutChg chg="add del">
          <pc:chgData name="Habrman Michal" userId="S::michal.habrman@vlada.gov.sk::b2629ed8-00f0-4877-bbd7-285b7c63322f" providerId="AD" clId="Web-{FA131827-4E74-9C57-98FE-5EEA1F49D455}" dt="2025-10-09T07:25:30.602" v="36"/>
          <pc:sldLayoutMkLst>
            <pc:docMk/>
            <pc:sldMasterMk cId="0" sldId="2147483648"/>
            <pc:sldLayoutMk cId="3900269497" sldId="2147483724"/>
          </pc:sldLayoutMkLst>
        </pc:sldLayoutChg>
        <pc:sldLayoutChg chg="add del">
          <pc:chgData name="Habrman Michal" userId="S::michal.habrman@vlada.gov.sk::b2629ed8-00f0-4877-bbd7-285b7c63322f" providerId="AD" clId="Web-{FA131827-4E74-9C57-98FE-5EEA1F49D455}" dt="2025-10-09T07:25:30.586" v="35"/>
          <pc:sldLayoutMkLst>
            <pc:docMk/>
            <pc:sldMasterMk cId="0" sldId="2147483648"/>
            <pc:sldLayoutMk cId="2814118027" sldId="2147483725"/>
          </pc:sldLayoutMkLst>
        </pc:sldLayoutChg>
      </pc:sldMasterChg>
      <pc:sldMasterChg chg="addSldLayout">
        <pc:chgData name="Habrman Michal" userId="S::michal.habrman@vlada.gov.sk::b2629ed8-00f0-4877-bbd7-285b7c63322f" providerId="AD" clId="Web-{FA131827-4E74-9C57-98FE-5EEA1F49D455}" dt="2025-10-09T07:25:39.321" v="56"/>
        <pc:sldMasterMkLst>
          <pc:docMk/>
          <pc:sldMasterMk cId="0" sldId="2147483652"/>
        </pc:sldMasterMkLst>
        <pc:sldLayoutChg chg="add">
          <pc:chgData name="Habrman Michal" userId="S::michal.habrman@vlada.gov.sk::b2629ed8-00f0-4877-bbd7-285b7c63322f" providerId="AD" clId="Web-{FA131827-4E74-9C57-98FE-5EEA1F49D455}" dt="2025-10-09T07:25:39.258" v="55"/>
          <pc:sldLayoutMkLst>
            <pc:docMk/>
            <pc:sldMasterMk cId="0" sldId="2147483652"/>
            <pc:sldLayoutMk cId="449528056" sldId="2147483721"/>
          </pc:sldLayoutMkLst>
        </pc:sldLayoutChg>
        <pc:sldLayoutChg chg="add">
          <pc:chgData name="Habrman Michal" userId="S::michal.habrman@vlada.gov.sk::b2629ed8-00f0-4877-bbd7-285b7c63322f" providerId="AD" clId="Web-{FA131827-4E74-9C57-98FE-5EEA1F49D455}" dt="2025-10-09T07:25:39.321" v="56"/>
          <pc:sldLayoutMkLst>
            <pc:docMk/>
            <pc:sldMasterMk cId="0" sldId="2147483652"/>
            <pc:sldLayoutMk cId="2117673814" sldId="2147483722"/>
          </pc:sldLayoutMkLst>
        </pc:sldLayoutChg>
      </pc:sldMasterChg>
    </pc:docChg>
  </pc:docChgLst>
  <pc:docChgLst>
    <pc:chgData name="Polák Martin" userId="b253732e-9324-4a17-a8cc-16bdc9993027" providerId="ADAL" clId="{EE81291D-D0E9-4F5C-80BB-34AA3A545046}"/>
    <pc:docChg chg="undo custSel addSld delSld modSld delMainMaster">
      <pc:chgData name="Polák Martin" userId="b253732e-9324-4a17-a8cc-16bdc9993027" providerId="ADAL" clId="{EE81291D-D0E9-4F5C-80BB-34AA3A545046}" dt="2025-09-22T10:58:22.963" v="41"/>
      <pc:docMkLst>
        <pc:docMk/>
      </pc:docMkLst>
      <pc:sldChg chg="modSp add del mod">
        <pc:chgData name="Polák Martin" userId="b253732e-9324-4a17-a8cc-16bdc9993027" providerId="ADAL" clId="{EE81291D-D0E9-4F5C-80BB-34AA3A545046}" dt="2025-09-22T10:58:22.963" v="41"/>
        <pc:sldMkLst>
          <pc:docMk/>
          <pc:sldMk cId="3239383349" sldId="259"/>
        </pc:sldMkLst>
      </pc:sldChg>
      <pc:sldChg chg="modSp add del mod">
        <pc:chgData name="Polák Martin" userId="b253732e-9324-4a17-a8cc-16bdc9993027" providerId="ADAL" clId="{EE81291D-D0E9-4F5C-80BB-34AA3A545046}" dt="2025-09-22T10:58:22.963" v="41"/>
        <pc:sldMkLst>
          <pc:docMk/>
          <pc:sldMk cId="2286490139" sldId="260"/>
        </pc:sldMkLst>
      </pc:sldChg>
      <pc:sldChg chg="add del">
        <pc:chgData name="Polák Martin" userId="b253732e-9324-4a17-a8cc-16bdc9993027" providerId="ADAL" clId="{EE81291D-D0E9-4F5C-80BB-34AA3A545046}" dt="2025-09-22T10:58:22.963" v="41"/>
        <pc:sldMkLst>
          <pc:docMk/>
          <pc:sldMk cId="925419431" sldId="261"/>
        </pc:sldMkLst>
      </pc:sldChg>
      <pc:sldChg chg="modSp add del mod">
        <pc:chgData name="Polák Martin" userId="b253732e-9324-4a17-a8cc-16bdc9993027" providerId="ADAL" clId="{EE81291D-D0E9-4F5C-80BB-34AA3A545046}" dt="2025-09-22T10:58:22.963" v="41"/>
        <pc:sldMkLst>
          <pc:docMk/>
          <pc:sldMk cId="1512121033" sldId="262"/>
        </pc:sldMkLst>
      </pc:sldChg>
      <pc:sldChg chg="modSp add del mod">
        <pc:chgData name="Polák Martin" userId="b253732e-9324-4a17-a8cc-16bdc9993027" providerId="ADAL" clId="{EE81291D-D0E9-4F5C-80BB-34AA3A545046}" dt="2025-09-22T10:58:22.963" v="41"/>
        <pc:sldMkLst>
          <pc:docMk/>
          <pc:sldMk cId="421148976" sldId="263"/>
        </pc:sldMkLst>
      </pc:sldChg>
      <pc:sldChg chg="modSp add del mod">
        <pc:chgData name="Polák Martin" userId="b253732e-9324-4a17-a8cc-16bdc9993027" providerId="ADAL" clId="{EE81291D-D0E9-4F5C-80BB-34AA3A545046}" dt="2025-09-22T10:58:22.963" v="41"/>
        <pc:sldMkLst>
          <pc:docMk/>
          <pc:sldMk cId="1786643999" sldId="264"/>
        </pc:sldMkLst>
      </pc:sldChg>
      <pc:sldChg chg="modSp add del mod">
        <pc:chgData name="Polák Martin" userId="b253732e-9324-4a17-a8cc-16bdc9993027" providerId="ADAL" clId="{EE81291D-D0E9-4F5C-80BB-34AA3A545046}" dt="2025-09-22T10:58:22.963" v="41"/>
        <pc:sldMkLst>
          <pc:docMk/>
          <pc:sldMk cId="3997463312" sldId="265"/>
        </pc:sldMkLst>
      </pc:sldChg>
      <pc:sldChg chg="modSp add del mod">
        <pc:chgData name="Polák Martin" userId="b253732e-9324-4a17-a8cc-16bdc9993027" providerId="ADAL" clId="{EE81291D-D0E9-4F5C-80BB-34AA3A545046}" dt="2025-09-22T10:58:22.963" v="41"/>
        <pc:sldMkLst>
          <pc:docMk/>
          <pc:sldMk cId="503457829" sldId="266"/>
        </pc:sldMkLst>
      </pc:sldChg>
      <pc:sldChg chg="add del">
        <pc:chgData name="Polák Martin" userId="b253732e-9324-4a17-a8cc-16bdc9993027" providerId="ADAL" clId="{EE81291D-D0E9-4F5C-80BB-34AA3A545046}" dt="2025-09-22T10:58:22.963" v="41"/>
        <pc:sldMkLst>
          <pc:docMk/>
          <pc:sldMk cId="2963981303" sldId="267"/>
        </pc:sldMkLst>
      </pc:sldChg>
      <pc:sldChg chg="modSp add del mod">
        <pc:chgData name="Polák Martin" userId="b253732e-9324-4a17-a8cc-16bdc9993027" providerId="ADAL" clId="{EE81291D-D0E9-4F5C-80BB-34AA3A545046}" dt="2025-09-22T10:58:22.963" v="41"/>
        <pc:sldMkLst>
          <pc:docMk/>
          <pc:sldMk cId="2052638569" sldId="268"/>
        </pc:sldMkLst>
      </pc:sldChg>
      <pc:sldChg chg="modSp add del mod">
        <pc:chgData name="Polák Martin" userId="b253732e-9324-4a17-a8cc-16bdc9993027" providerId="ADAL" clId="{EE81291D-D0E9-4F5C-80BB-34AA3A545046}" dt="2025-09-22T10:58:22.963" v="41"/>
        <pc:sldMkLst>
          <pc:docMk/>
          <pc:sldMk cId="1901270446" sldId="269"/>
        </pc:sldMkLst>
      </pc:sldChg>
      <pc:sldChg chg="add del">
        <pc:chgData name="Polák Martin" userId="b253732e-9324-4a17-a8cc-16bdc9993027" providerId="ADAL" clId="{EE81291D-D0E9-4F5C-80BB-34AA3A545046}" dt="2025-09-22T10:58:22.963" v="41"/>
        <pc:sldMkLst>
          <pc:docMk/>
          <pc:sldMk cId="3486993525" sldId="274"/>
        </pc:sldMkLst>
      </pc:sldChg>
      <pc:sldChg chg="modSp add del mod">
        <pc:chgData name="Polák Martin" userId="b253732e-9324-4a17-a8cc-16bdc9993027" providerId="ADAL" clId="{EE81291D-D0E9-4F5C-80BB-34AA3A545046}" dt="2025-09-22T10:58:22.963" v="41"/>
        <pc:sldMkLst>
          <pc:docMk/>
          <pc:sldMk cId="908591729" sldId="275"/>
        </pc:sldMkLst>
      </pc:sldChg>
      <pc:sldChg chg="add del">
        <pc:chgData name="Polák Martin" userId="b253732e-9324-4a17-a8cc-16bdc9993027" providerId="ADAL" clId="{EE81291D-D0E9-4F5C-80BB-34AA3A545046}" dt="2025-09-22T10:58:22.963" v="41"/>
        <pc:sldMkLst>
          <pc:docMk/>
          <pc:sldMk cId="2873279840" sldId="276"/>
        </pc:sldMkLst>
      </pc:sldChg>
      <pc:sldChg chg="add del">
        <pc:chgData name="Polák Martin" userId="b253732e-9324-4a17-a8cc-16bdc9993027" providerId="ADAL" clId="{EE81291D-D0E9-4F5C-80BB-34AA3A545046}" dt="2025-09-22T10:58:22.963" v="41"/>
        <pc:sldMkLst>
          <pc:docMk/>
          <pc:sldMk cId="2033335802" sldId="277"/>
        </pc:sldMkLst>
      </pc:sldChg>
      <pc:sldChg chg="add del">
        <pc:chgData name="Polák Martin" userId="b253732e-9324-4a17-a8cc-16bdc9993027" providerId="ADAL" clId="{EE81291D-D0E9-4F5C-80BB-34AA3A545046}" dt="2025-09-22T10:58:22.963" v="41"/>
        <pc:sldMkLst>
          <pc:docMk/>
          <pc:sldMk cId="1827305543" sldId="278"/>
        </pc:sldMkLst>
      </pc:sldChg>
      <pc:sldChg chg="modSp add del mod">
        <pc:chgData name="Polák Martin" userId="b253732e-9324-4a17-a8cc-16bdc9993027" providerId="ADAL" clId="{EE81291D-D0E9-4F5C-80BB-34AA3A545046}" dt="2025-09-22T10:58:22.963" v="41"/>
        <pc:sldMkLst>
          <pc:docMk/>
          <pc:sldMk cId="2007862999" sldId="279"/>
        </pc:sldMkLst>
      </pc:sldChg>
      <pc:sldChg chg="add del">
        <pc:chgData name="Polák Martin" userId="b253732e-9324-4a17-a8cc-16bdc9993027" providerId="ADAL" clId="{EE81291D-D0E9-4F5C-80BB-34AA3A545046}" dt="2025-09-22T10:58:22.963" v="41"/>
        <pc:sldMkLst>
          <pc:docMk/>
          <pc:sldMk cId="532159286" sldId="280"/>
        </pc:sldMkLst>
      </pc:sldChg>
      <pc:sldChg chg="add del">
        <pc:chgData name="Polák Martin" userId="b253732e-9324-4a17-a8cc-16bdc9993027" providerId="ADAL" clId="{EE81291D-D0E9-4F5C-80BB-34AA3A545046}" dt="2025-09-22T10:58:22.963" v="41"/>
        <pc:sldMkLst>
          <pc:docMk/>
          <pc:sldMk cId="1624490858" sldId="281"/>
        </pc:sldMkLst>
      </pc:sldChg>
      <pc:sldChg chg="modSp add del mod">
        <pc:chgData name="Polák Martin" userId="b253732e-9324-4a17-a8cc-16bdc9993027" providerId="ADAL" clId="{EE81291D-D0E9-4F5C-80BB-34AA3A545046}" dt="2025-09-22T10:58:22.963" v="41"/>
        <pc:sldMkLst>
          <pc:docMk/>
          <pc:sldMk cId="2536973311" sldId="282"/>
        </pc:sldMkLst>
      </pc:sldChg>
      <pc:sldChg chg="add del">
        <pc:chgData name="Polák Martin" userId="b253732e-9324-4a17-a8cc-16bdc9993027" providerId="ADAL" clId="{EE81291D-D0E9-4F5C-80BB-34AA3A545046}" dt="2025-09-22T10:58:22.963" v="41"/>
        <pc:sldMkLst>
          <pc:docMk/>
          <pc:sldMk cId="413355141" sldId="283"/>
        </pc:sldMkLst>
      </pc:sldChg>
      <pc:sldChg chg="modSp add del mod">
        <pc:chgData name="Polák Martin" userId="b253732e-9324-4a17-a8cc-16bdc9993027" providerId="ADAL" clId="{EE81291D-D0E9-4F5C-80BB-34AA3A545046}" dt="2025-09-22T10:58:22.963" v="41"/>
        <pc:sldMkLst>
          <pc:docMk/>
          <pc:sldMk cId="1929871276" sldId="284"/>
        </pc:sldMkLst>
      </pc:sldChg>
      <pc:sldChg chg="add del">
        <pc:chgData name="Polák Martin" userId="b253732e-9324-4a17-a8cc-16bdc9993027" providerId="ADAL" clId="{EE81291D-D0E9-4F5C-80BB-34AA3A545046}" dt="2025-09-22T10:58:22.963" v="41"/>
        <pc:sldMkLst>
          <pc:docMk/>
          <pc:sldMk cId="921758473" sldId="285"/>
        </pc:sldMkLst>
      </pc:sldChg>
      <pc:sldChg chg="add del">
        <pc:chgData name="Polák Martin" userId="b253732e-9324-4a17-a8cc-16bdc9993027" providerId="ADAL" clId="{EE81291D-D0E9-4F5C-80BB-34AA3A545046}" dt="2025-09-22T10:58:22.963" v="41"/>
        <pc:sldMkLst>
          <pc:docMk/>
          <pc:sldMk cId="2826311343" sldId="286"/>
        </pc:sldMkLst>
      </pc:sldChg>
      <pc:sldChg chg="add del">
        <pc:chgData name="Polák Martin" userId="b253732e-9324-4a17-a8cc-16bdc9993027" providerId="ADAL" clId="{EE81291D-D0E9-4F5C-80BB-34AA3A545046}" dt="2025-09-22T10:58:22.963" v="41"/>
        <pc:sldMkLst>
          <pc:docMk/>
          <pc:sldMk cId="4046908276" sldId="287"/>
        </pc:sldMkLst>
      </pc:sldChg>
      <pc:sldChg chg="add">
        <pc:chgData name="Polák Martin" userId="b253732e-9324-4a17-a8cc-16bdc9993027" providerId="ADAL" clId="{EE81291D-D0E9-4F5C-80BB-34AA3A545046}" dt="2025-09-22T10:58:22.963" v="41"/>
        <pc:sldMkLst>
          <pc:docMk/>
          <pc:sldMk cId="753541960" sldId="288"/>
        </pc:sldMkLst>
      </pc:sldChg>
      <pc:sldChg chg="add">
        <pc:chgData name="Polák Martin" userId="b253732e-9324-4a17-a8cc-16bdc9993027" providerId="ADAL" clId="{EE81291D-D0E9-4F5C-80BB-34AA3A545046}" dt="2025-09-22T10:58:22.963" v="41"/>
        <pc:sldMkLst>
          <pc:docMk/>
          <pc:sldMk cId="3421473076" sldId="289"/>
        </pc:sldMkLst>
      </pc:sldChg>
      <pc:sldChg chg="add">
        <pc:chgData name="Polák Martin" userId="b253732e-9324-4a17-a8cc-16bdc9993027" providerId="ADAL" clId="{EE81291D-D0E9-4F5C-80BB-34AA3A545046}" dt="2025-09-22T10:58:22.963" v="41"/>
        <pc:sldMkLst>
          <pc:docMk/>
          <pc:sldMk cId="2780254571" sldId="290"/>
        </pc:sldMkLst>
      </pc:sldChg>
      <pc:sldChg chg="add del">
        <pc:chgData name="Polák Martin" userId="b253732e-9324-4a17-a8cc-16bdc9993027" providerId="ADAL" clId="{EE81291D-D0E9-4F5C-80BB-34AA3A545046}" dt="2025-09-22T10:58:22.963" v="41"/>
        <pc:sldMkLst>
          <pc:docMk/>
          <pc:sldMk cId="2322130883" sldId="474"/>
        </pc:sldMkLst>
      </pc:sldChg>
    </pc:docChg>
  </pc:docChgLst>
  <pc:docChgLst>
    <pc:chgData name="Gašparovič Adam" userId="S::adam.gasparovic@vlada.gov.sk::e582b30a-35e5-440e-978d-7e8313f055af" providerId="AD" clId="Web-{646B8A7B-C2C7-0E60-BBD2-074F96D0FC86}"/>
    <pc:docChg chg="modSld">
      <pc:chgData name="Gašparovič Adam" userId="S::adam.gasparovic@vlada.gov.sk::e582b30a-35e5-440e-978d-7e8313f055af" providerId="AD" clId="Web-{646B8A7B-C2C7-0E60-BBD2-074F96D0FC86}" dt="2025-09-12T11:38:17.501" v="116" actId="20577"/>
      <pc:docMkLst>
        <pc:docMk/>
      </pc:docMkLst>
    </pc:docChg>
  </pc:docChgLst>
  <pc:docChgLst>
    <pc:chgData name="Habrman Michal" userId="S::michal.habrman@vlada.gov.sk::b2629ed8-00f0-4877-bbd7-285b7c63322f" providerId="AD" clId="Web-{49E22C66-5299-37B2-59C6-E92E3C90E56D}"/>
    <pc:docChg chg="addSld delSld modSld">
      <pc:chgData name="Habrman Michal" userId="S::michal.habrman@vlada.gov.sk::b2629ed8-00f0-4877-bbd7-285b7c63322f" providerId="AD" clId="Web-{49E22C66-5299-37B2-59C6-E92E3C90E56D}" dt="2025-09-22T14:13:49.960" v="988"/>
      <pc:docMkLst>
        <pc:docMk/>
      </pc:docMkLst>
      <pc:sldChg chg="add">
        <pc:chgData name="Habrman Michal" userId="S::michal.habrman@vlada.gov.sk::b2629ed8-00f0-4877-bbd7-285b7c63322f" providerId="AD" clId="Web-{49E22C66-5299-37B2-59C6-E92E3C90E56D}" dt="2025-09-22T14:11:15.848" v="967"/>
        <pc:sldMkLst>
          <pc:docMk/>
          <pc:sldMk cId="4235016509" sldId="310"/>
        </pc:sldMkLst>
      </pc:sldChg>
      <pc:sldChg chg="add">
        <pc:chgData name="Habrman Michal" userId="S::michal.habrman@vlada.gov.sk::b2629ed8-00f0-4877-bbd7-285b7c63322f" providerId="AD" clId="Web-{49E22C66-5299-37B2-59C6-E92E3C90E56D}" dt="2025-09-22T14:11:15.160" v="963"/>
        <pc:sldMkLst>
          <pc:docMk/>
          <pc:sldMk cId="2405001251" sldId="444"/>
        </pc:sldMkLst>
      </pc:sldChg>
      <pc:sldChg chg="add">
        <pc:chgData name="Habrman Michal" userId="S::michal.habrman@vlada.gov.sk::b2629ed8-00f0-4877-bbd7-285b7c63322f" providerId="AD" clId="Web-{49E22C66-5299-37B2-59C6-E92E3C90E56D}" dt="2025-09-22T14:11:15.410" v="965"/>
        <pc:sldMkLst>
          <pc:docMk/>
          <pc:sldMk cId="1386480591" sldId="445"/>
        </pc:sldMkLst>
      </pc:sldChg>
      <pc:sldChg chg="add">
        <pc:chgData name="Habrman Michal" userId="S::michal.habrman@vlada.gov.sk::b2629ed8-00f0-4877-bbd7-285b7c63322f" providerId="AD" clId="Web-{49E22C66-5299-37B2-59C6-E92E3C90E56D}" dt="2025-09-22T14:11:16.395" v="972"/>
        <pc:sldMkLst>
          <pc:docMk/>
          <pc:sldMk cId="2552020127" sldId="447"/>
        </pc:sldMkLst>
      </pc:sldChg>
      <pc:sldChg chg="addSp delSp modSp">
        <pc:chgData name="Habrman Michal" userId="S::michal.habrman@vlada.gov.sk::b2629ed8-00f0-4877-bbd7-285b7c63322f" providerId="AD" clId="Web-{49E22C66-5299-37B2-59C6-E92E3C90E56D}" dt="2025-09-22T13:30:02.307" v="72" actId="1076"/>
        <pc:sldMkLst>
          <pc:docMk/>
          <pc:sldMk cId="566467205" sldId="470"/>
        </pc:sldMkLst>
        <pc:spChg chg="mod">
          <ac:chgData name="Habrman Michal" userId="S::michal.habrman@vlada.gov.sk::b2629ed8-00f0-4877-bbd7-285b7c63322f" providerId="AD" clId="Web-{49E22C66-5299-37B2-59C6-E92E3C90E56D}" dt="2025-09-22T13:26:20.370" v="11" actId="20577"/>
          <ac:spMkLst>
            <pc:docMk/>
            <pc:sldMk cId="566467205" sldId="470"/>
            <ac:spMk id="3" creationId="{3AED3DCC-1E45-84F7-2E67-ECA433D6E62B}"/>
          </ac:spMkLst>
        </pc:spChg>
        <pc:spChg chg="add mod">
          <ac:chgData name="Habrman Michal" userId="S::michal.habrman@vlada.gov.sk::b2629ed8-00f0-4877-bbd7-285b7c63322f" providerId="AD" clId="Web-{49E22C66-5299-37B2-59C6-E92E3C90E56D}" dt="2025-09-22T13:28:18.535" v="42" actId="1076"/>
          <ac:spMkLst>
            <pc:docMk/>
            <pc:sldMk cId="566467205" sldId="470"/>
            <ac:spMk id="7" creationId="{00AB79A4-6E51-23D4-0E6D-E0E5C34063B1}"/>
          </ac:spMkLst>
        </pc:spChg>
        <pc:spChg chg="add mod">
          <ac:chgData name="Habrman Michal" userId="S::michal.habrman@vlada.gov.sk::b2629ed8-00f0-4877-bbd7-285b7c63322f" providerId="AD" clId="Web-{49E22C66-5299-37B2-59C6-E92E3C90E56D}" dt="2025-09-22T13:28:41.084" v="48" actId="20577"/>
          <ac:spMkLst>
            <pc:docMk/>
            <pc:sldMk cId="566467205" sldId="470"/>
            <ac:spMk id="8" creationId="{78BB8A8F-944E-964D-AAE5-82D4119C4F55}"/>
          </ac:spMkLst>
        </pc:spChg>
        <pc:spChg chg="add mod">
          <ac:chgData name="Habrman Michal" userId="S::michal.habrman@vlada.gov.sk::b2629ed8-00f0-4877-bbd7-285b7c63322f" providerId="AD" clId="Web-{49E22C66-5299-37B2-59C6-E92E3C90E56D}" dt="2025-09-22T13:29:48.681" v="68" actId="20577"/>
          <ac:spMkLst>
            <pc:docMk/>
            <pc:sldMk cId="566467205" sldId="470"/>
            <ac:spMk id="11" creationId="{CC6B251E-2D01-B5C9-1FBA-B3BBAAA09D5D}"/>
          </ac:spMkLst>
        </pc:spChg>
        <pc:spChg chg="add mod">
          <ac:chgData name="Habrman Michal" userId="S::michal.habrman@vlada.gov.sk::b2629ed8-00f0-4877-bbd7-285b7c63322f" providerId="AD" clId="Web-{49E22C66-5299-37B2-59C6-E92E3C90E56D}" dt="2025-09-22T13:29:55.416" v="70" actId="1076"/>
          <ac:spMkLst>
            <pc:docMk/>
            <pc:sldMk cId="566467205" sldId="470"/>
            <ac:spMk id="12" creationId="{602FC1FB-8F76-9646-AD6F-836BF6613992}"/>
          </ac:spMkLst>
        </pc:spChg>
        <pc:picChg chg="add mod">
          <ac:chgData name="Habrman Michal" userId="S::michal.habrman@vlada.gov.sk::b2629ed8-00f0-4877-bbd7-285b7c63322f" providerId="AD" clId="Web-{49E22C66-5299-37B2-59C6-E92E3C90E56D}" dt="2025-09-22T13:29:33.008" v="60" actId="1076"/>
          <ac:picMkLst>
            <pc:docMk/>
            <pc:sldMk cId="566467205" sldId="470"/>
            <ac:picMk id="5" creationId="{4B72B040-D620-56D9-9FFA-19439AA869C8}"/>
          </ac:picMkLst>
        </pc:picChg>
        <pc:picChg chg="add mod">
          <ac:chgData name="Habrman Michal" userId="S::michal.habrman@vlada.gov.sk::b2629ed8-00f0-4877-bbd7-285b7c63322f" providerId="AD" clId="Web-{49E22C66-5299-37B2-59C6-E92E3C90E56D}" dt="2025-09-22T13:29:09.992" v="55" actId="14100"/>
          <ac:picMkLst>
            <pc:docMk/>
            <pc:sldMk cId="566467205" sldId="470"/>
            <ac:picMk id="6" creationId="{9E8D5088-46BB-34E9-2A2B-D864597D026E}"/>
          </ac:picMkLst>
        </pc:picChg>
        <pc:picChg chg="add mod">
          <ac:chgData name="Habrman Michal" userId="S::michal.habrman@vlada.gov.sk::b2629ed8-00f0-4877-bbd7-285b7c63322f" providerId="AD" clId="Web-{49E22C66-5299-37B2-59C6-E92E3C90E56D}" dt="2025-09-22T13:29:24.883" v="58" actId="1076"/>
          <ac:picMkLst>
            <pc:docMk/>
            <pc:sldMk cId="566467205" sldId="470"/>
            <ac:picMk id="9" creationId="{DCBC15BD-1060-5922-9B6F-8DDF809FCAF0}"/>
          </ac:picMkLst>
        </pc:picChg>
        <pc:picChg chg="add mod">
          <ac:chgData name="Habrman Michal" userId="S::michal.habrman@vlada.gov.sk::b2629ed8-00f0-4877-bbd7-285b7c63322f" providerId="AD" clId="Web-{49E22C66-5299-37B2-59C6-E92E3C90E56D}" dt="2025-09-22T13:30:02.307" v="72" actId="1076"/>
          <ac:picMkLst>
            <pc:docMk/>
            <pc:sldMk cId="566467205" sldId="470"/>
            <ac:picMk id="10" creationId="{8541C33B-3285-7740-3D15-20662259C96C}"/>
          </ac:picMkLst>
        </pc:picChg>
      </pc:sldChg>
      <pc:sldChg chg="modSp add replId">
        <pc:chgData name="Habrman Michal" userId="S::michal.habrman@vlada.gov.sk::b2629ed8-00f0-4877-bbd7-285b7c63322f" providerId="AD" clId="Web-{49E22C66-5299-37B2-59C6-E92E3C90E56D}" dt="2025-09-22T13:37:28.492" v="168"/>
        <pc:sldMkLst>
          <pc:docMk/>
          <pc:sldMk cId="1095108763" sldId="477"/>
        </pc:sldMkLst>
        <pc:spChg chg="mod">
          <ac:chgData name="Habrman Michal" userId="S::michal.habrman@vlada.gov.sk::b2629ed8-00f0-4877-bbd7-285b7c63322f" providerId="AD" clId="Web-{49E22C66-5299-37B2-59C6-E92E3C90E56D}" dt="2025-09-22T13:36:24.522" v="142" actId="20577"/>
          <ac:spMkLst>
            <pc:docMk/>
            <pc:sldMk cId="1095108763" sldId="477"/>
            <ac:spMk id="3" creationId="{65A5C6F8-C7A4-B760-29E3-FD0513C72BC9}"/>
          </ac:spMkLst>
        </pc:spChg>
        <pc:spChg chg="mod">
          <ac:chgData name="Habrman Michal" userId="S::michal.habrman@vlada.gov.sk::b2629ed8-00f0-4877-bbd7-285b7c63322f" providerId="AD" clId="Web-{49E22C66-5299-37B2-59C6-E92E3C90E56D}" dt="2025-09-22T13:37:28.492" v="168"/>
          <ac:spMkLst>
            <pc:docMk/>
            <pc:sldMk cId="1095108763" sldId="477"/>
            <ac:spMk id="5" creationId="{AEBDD08E-505F-5C81-8DA1-2EFA8EA9A4AF}"/>
          </ac:spMkLst>
        </pc:spChg>
      </pc:sldChg>
      <pc:sldChg chg="modSp add replId">
        <pc:chgData name="Habrman Michal" userId="S::michal.habrman@vlada.gov.sk::b2629ed8-00f0-4877-bbd7-285b7c63322f" providerId="AD" clId="Web-{49E22C66-5299-37B2-59C6-E92E3C90E56D}" dt="2025-09-22T13:47:26.128" v="248" actId="20577"/>
        <pc:sldMkLst>
          <pc:docMk/>
          <pc:sldMk cId="2054163134" sldId="478"/>
        </pc:sldMkLst>
        <pc:spChg chg="mod">
          <ac:chgData name="Habrman Michal" userId="S::michal.habrman@vlada.gov.sk::b2629ed8-00f0-4877-bbd7-285b7c63322f" providerId="AD" clId="Web-{49E22C66-5299-37B2-59C6-E92E3C90E56D}" dt="2025-09-22T13:47:26.128" v="248" actId="20577"/>
          <ac:spMkLst>
            <pc:docMk/>
            <pc:sldMk cId="2054163134" sldId="478"/>
            <ac:spMk id="3" creationId="{245D8B7D-29F9-CCF1-5684-C69236FE3B70}"/>
          </ac:spMkLst>
        </pc:spChg>
        <pc:spChg chg="mod">
          <ac:chgData name="Habrman Michal" userId="S::michal.habrman@vlada.gov.sk::b2629ed8-00f0-4877-bbd7-285b7c63322f" providerId="AD" clId="Web-{49E22C66-5299-37B2-59C6-E92E3C90E56D}" dt="2025-09-22T13:47:21.972" v="241" actId="20577"/>
          <ac:spMkLst>
            <pc:docMk/>
            <pc:sldMk cId="2054163134" sldId="478"/>
            <ac:spMk id="5" creationId="{67343036-4BB2-E6B8-4424-705A2DDDA6FE}"/>
          </ac:spMkLst>
        </pc:spChg>
      </pc:sldChg>
      <pc:sldChg chg="modSp add replId">
        <pc:chgData name="Habrman Michal" userId="S::michal.habrman@vlada.gov.sk::b2629ed8-00f0-4877-bbd7-285b7c63322f" providerId="AD" clId="Web-{49E22C66-5299-37B2-59C6-E92E3C90E56D}" dt="2025-09-22T13:49:42.199" v="298" actId="20577"/>
        <pc:sldMkLst>
          <pc:docMk/>
          <pc:sldMk cId="3512062188" sldId="479"/>
        </pc:sldMkLst>
        <pc:spChg chg="mod">
          <ac:chgData name="Habrman Michal" userId="S::michal.habrman@vlada.gov.sk::b2629ed8-00f0-4877-bbd7-285b7c63322f" providerId="AD" clId="Web-{49E22C66-5299-37B2-59C6-E92E3C90E56D}" dt="2025-09-22T13:48:44.821" v="266" actId="20577"/>
          <ac:spMkLst>
            <pc:docMk/>
            <pc:sldMk cId="3512062188" sldId="479"/>
            <ac:spMk id="3" creationId="{B24D9A96-B9C4-A47C-C24F-ED41CA08DCF1}"/>
          </ac:spMkLst>
        </pc:spChg>
        <pc:spChg chg="mod">
          <ac:chgData name="Habrman Michal" userId="S::michal.habrman@vlada.gov.sk::b2629ed8-00f0-4877-bbd7-285b7c63322f" providerId="AD" clId="Web-{49E22C66-5299-37B2-59C6-E92E3C90E56D}" dt="2025-09-22T13:49:42.199" v="298" actId="20577"/>
          <ac:spMkLst>
            <pc:docMk/>
            <pc:sldMk cId="3512062188" sldId="479"/>
            <ac:spMk id="5" creationId="{DA82A1A4-AA5B-E285-F7B3-BB3CDE320116}"/>
          </ac:spMkLst>
        </pc:spChg>
      </pc:sldChg>
      <pc:sldChg chg="addSp delSp modSp new mod modClrScheme chgLayout">
        <pc:chgData name="Habrman Michal" userId="S::michal.habrman@vlada.gov.sk::b2629ed8-00f0-4877-bbd7-285b7c63322f" providerId="AD" clId="Web-{49E22C66-5299-37B2-59C6-E92E3C90E56D}" dt="2025-09-22T14:06:44.230" v="913" actId="14100"/>
        <pc:sldMkLst>
          <pc:docMk/>
          <pc:sldMk cId="2066455212" sldId="480"/>
        </pc:sldMkLst>
        <pc:spChg chg="mod ord">
          <ac:chgData name="Habrman Michal" userId="S::michal.habrman@vlada.gov.sk::b2629ed8-00f0-4877-bbd7-285b7c63322f" providerId="AD" clId="Web-{49E22C66-5299-37B2-59C6-E92E3C90E56D}" dt="2025-09-22T13:59:00.440" v="631" actId="20577"/>
          <ac:spMkLst>
            <pc:docMk/>
            <pc:sldMk cId="2066455212" sldId="480"/>
            <ac:spMk id="3" creationId="{D2A60A10-5BB3-B6A9-5094-285953721152}"/>
          </ac:spMkLst>
        </pc:spChg>
        <pc:spChg chg="add mod">
          <ac:chgData name="Habrman Michal" userId="S::michal.habrman@vlada.gov.sk::b2629ed8-00f0-4877-bbd7-285b7c63322f" providerId="AD" clId="Web-{49E22C66-5299-37B2-59C6-E92E3C90E56D}" dt="2025-09-22T14:03:52.924" v="788"/>
          <ac:spMkLst>
            <pc:docMk/>
            <pc:sldMk cId="2066455212" sldId="480"/>
            <ac:spMk id="916" creationId="{14E7FB16-9518-8CF4-5851-6BB90AD3B5C3}"/>
          </ac:spMkLst>
        </pc:spChg>
        <pc:spChg chg="add mod">
          <ac:chgData name="Habrman Michal" userId="S::michal.habrman@vlada.gov.sk::b2629ed8-00f0-4877-bbd7-285b7c63322f" providerId="AD" clId="Web-{49E22C66-5299-37B2-59C6-E92E3C90E56D}" dt="2025-09-22T14:03:48.643" v="787" actId="20577"/>
          <ac:spMkLst>
            <pc:docMk/>
            <pc:sldMk cId="2066455212" sldId="480"/>
            <ac:spMk id="918" creationId="{0EA0A2DC-FFD4-261A-6514-550BA1CB5300}"/>
          </ac:spMkLst>
        </pc:spChg>
        <pc:spChg chg="add mod">
          <ac:chgData name="Habrman Michal" userId="S::michal.habrman@vlada.gov.sk::b2629ed8-00f0-4877-bbd7-285b7c63322f" providerId="AD" clId="Web-{49E22C66-5299-37B2-59C6-E92E3C90E56D}" dt="2025-09-22T14:06:44.230" v="913" actId="14100"/>
          <ac:spMkLst>
            <pc:docMk/>
            <pc:sldMk cId="2066455212" sldId="480"/>
            <ac:spMk id="920" creationId="{9B1B8330-8190-03BA-0EFE-332ACD5DE279}"/>
          </ac:spMkLst>
        </pc:spChg>
        <pc:graphicFrameChg chg="add mod modGraphic">
          <ac:chgData name="Habrman Michal" userId="S::michal.habrman@vlada.gov.sk::b2629ed8-00f0-4877-bbd7-285b7c63322f" providerId="AD" clId="Web-{49E22C66-5299-37B2-59C6-E92E3C90E56D}" dt="2025-09-22T14:02:32.168" v="764" actId="14100"/>
          <ac:graphicFrameMkLst>
            <pc:docMk/>
            <pc:sldMk cId="2066455212" sldId="480"/>
            <ac:graphicFrameMk id="5" creationId="{0D9D1C4A-D3D7-FA5B-A9B7-A9EC879FFCFD}"/>
          </ac:graphicFrameMkLst>
        </pc:graphicFrameChg>
      </pc:sldChg>
      <pc:sldChg chg="addSp delSp modSp new mod modClrScheme chgLayout">
        <pc:chgData name="Habrman Michal" userId="S::michal.habrman@vlada.gov.sk::b2629ed8-00f0-4877-bbd7-285b7c63322f" providerId="AD" clId="Web-{49E22C66-5299-37B2-59C6-E92E3C90E56D}" dt="2025-09-22T13:58:04.743" v="605" actId="1076"/>
        <pc:sldMkLst>
          <pc:docMk/>
          <pc:sldMk cId="597204649" sldId="481"/>
        </pc:sldMkLst>
        <pc:spChg chg="mod ord">
          <ac:chgData name="Habrman Michal" userId="S::michal.habrman@vlada.gov.sk::b2629ed8-00f0-4877-bbd7-285b7c63322f" providerId="AD" clId="Web-{49E22C66-5299-37B2-59C6-E92E3C90E56D}" dt="2025-09-22T13:55:42.929" v="500" actId="20577"/>
          <ac:spMkLst>
            <pc:docMk/>
            <pc:sldMk cId="597204649" sldId="481"/>
            <ac:spMk id="3" creationId="{5F11E408-406F-601A-B6C4-AF3C45446BAC}"/>
          </ac:spMkLst>
        </pc:spChg>
        <pc:spChg chg="add mod">
          <ac:chgData name="Habrman Michal" userId="S::michal.habrman@vlada.gov.sk::b2629ed8-00f0-4877-bbd7-285b7c63322f" providerId="AD" clId="Web-{49E22C66-5299-37B2-59C6-E92E3C90E56D}" dt="2025-09-22T13:58:04.743" v="605" actId="1076"/>
          <ac:spMkLst>
            <pc:docMk/>
            <pc:sldMk cId="597204649" sldId="481"/>
            <ac:spMk id="15" creationId="{2E7A72BD-DE71-DC27-FD54-C80D8AE28950}"/>
          </ac:spMkLst>
        </pc:spChg>
        <pc:graphicFrameChg chg="add mod modGraphic">
          <ac:chgData name="Habrman Michal" userId="S::michal.habrman@vlada.gov.sk::b2629ed8-00f0-4877-bbd7-285b7c63322f" providerId="AD" clId="Web-{49E22C66-5299-37B2-59C6-E92E3C90E56D}" dt="2025-09-22T13:55:22.178" v="477"/>
          <ac:graphicFrameMkLst>
            <pc:docMk/>
            <pc:sldMk cId="597204649" sldId="481"/>
            <ac:graphicFrameMk id="13" creationId="{4435061D-A0F9-72EC-2339-B11447322BDC}"/>
          </ac:graphicFrameMkLst>
        </pc:graphicFrameChg>
      </pc:sldChg>
      <pc:sldChg chg="addSp delSp modSp new mod modClrScheme chgLayout">
        <pc:chgData name="Habrman Michal" userId="S::michal.habrman@vlada.gov.sk::b2629ed8-00f0-4877-bbd7-285b7c63322f" providerId="AD" clId="Web-{49E22C66-5299-37B2-59C6-E92E3C90E56D}" dt="2025-09-22T14:10:00.627" v="962"/>
        <pc:sldMkLst>
          <pc:docMk/>
          <pc:sldMk cId="1844714664" sldId="483"/>
        </pc:sldMkLst>
        <pc:spChg chg="add mod ord">
          <ac:chgData name="Habrman Michal" userId="S::michal.habrman@vlada.gov.sk::b2629ed8-00f0-4877-bbd7-285b7c63322f" providerId="AD" clId="Web-{49E22C66-5299-37B2-59C6-E92E3C90E56D}" dt="2025-09-22T14:10:00.627" v="962"/>
          <ac:spMkLst>
            <pc:docMk/>
            <pc:sldMk cId="1844714664" sldId="483"/>
            <ac:spMk id="6" creationId="{8E1A163F-20D9-99BE-24CD-EB3B3A6C9F36}"/>
          </ac:spMkLst>
        </pc:spChg>
        <pc:picChg chg="add mod ord">
          <ac:chgData name="Habrman Michal" userId="S::michal.habrman@vlada.gov.sk::b2629ed8-00f0-4877-bbd7-285b7c63322f" providerId="AD" clId="Web-{49E22C66-5299-37B2-59C6-E92E3C90E56D}" dt="2025-09-22T14:09:13.079" v="923"/>
          <ac:picMkLst>
            <pc:docMk/>
            <pc:sldMk cId="1844714664" sldId="483"/>
            <ac:picMk id="4" creationId="{44855AAF-5113-A5DB-E035-A60DBDC7CB00}"/>
          </ac:picMkLst>
        </pc:picChg>
      </pc:sldChg>
      <pc:sldChg chg="add">
        <pc:chgData name="Habrman Michal" userId="S::michal.habrman@vlada.gov.sk::b2629ed8-00f0-4877-bbd7-285b7c63322f" providerId="AD" clId="Web-{49E22C66-5299-37B2-59C6-E92E3C90E56D}" dt="2025-09-22T14:11:16.145" v="969"/>
        <pc:sldMkLst>
          <pc:docMk/>
          <pc:sldMk cId="1718609391" sldId="502"/>
        </pc:sldMkLst>
      </pc:sldChg>
      <pc:sldChg chg="add">
        <pc:chgData name="Habrman Michal" userId="S::michal.habrman@vlada.gov.sk::b2629ed8-00f0-4877-bbd7-285b7c63322f" providerId="AD" clId="Web-{49E22C66-5299-37B2-59C6-E92E3C90E56D}" dt="2025-09-22T14:11:15.926" v="968"/>
        <pc:sldMkLst>
          <pc:docMk/>
          <pc:sldMk cId="559108434" sldId="504"/>
        </pc:sldMkLst>
      </pc:sldChg>
      <pc:sldChg chg="modSp add">
        <pc:chgData name="Habrman Michal" userId="S::michal.habrman@vlada.gov.sk::b2629ed8-00f0-4877-bbd7-285b7c63322f" providerId="AD" clId="Web-{49E22C66-5299-37B2-59C6-E92E3C90E56D}" dt="2025-09-22T14:13:21.382" v="986"/>
        <pc:sldMkLst>
          <pc:docMk/>
          <pc:sldMk cId="3497568152" sldId="505"/>
        </pc:sldMkLst>
        <pc:spChg chg="mod">
          <ac:chgData name="Habrman Michal" userId="S::michal.habrman@vlada.gov.sk::b2629ed8-00f0-4877-bbd7-285b7c63322f" providerId="AD" clId="Web-{49E22C66-5299-37B2-59C6-E92E3C90E56D}" dt="2025-09-22T14:13:04.694" v="985" actId="20577"/>
          <ac:spMkLst>
            <pc:docMk/>
            <pc:sldMk cId="3497568152" sldId="505"/>
            <ac:spMk id="10" creationId="{78E48FBE-7D5B-7BB8-2C34-32B668F6C3B8}"/>
          </ac:spMkLst>
        </pc:spChg>
        <pc:spChg chg="mod">
          <ac:chgData name="Habrman Michal" userId="S::michal.habrman@vlada.gov.sk::b2629ed8-00f0-4877-bbd7-285b7c63322f" providerId="AD" clId="Web-{49E22C66-5299-37B2-59C6-E92E3C90E56D}" dt="2025-09-22T14:13:21.382" v="986"/>
          <ac:spMkLst>
            <pc:docMk/>
            <pc:sldMk cId="3497568152" sldId="505"/>
            <ac:spMk id="36" creationId="{2BEF3118-8893-4703-2292-417C49B8EDDB}"/>
          </ac:spMkLst>
        </pc:spChg>
      </pc:sldChg>
      <pc:sldChg chg="add">
        <pc:chgData name="Habrman Michal" userId="S::michal.habrman@vlada.gov.sk::b2629ed8-00f0-4877-bbd7-285b7c63322f" providerId="AD" clId="Web-{49E22C66-5299-37B2-59C6-E92E3C90E56D}" dt="2025-09-22T14:11:16.301" v="971"/>
        <pc:sldMkLst>
          <pc:docMk/>
          <pc:sldMk cId="984379274" sldId="506"/>
        </pc:sldMkLst>
      </pc:sldChg>
      <pc:sldChg chg="add">
        <pc:chgData name="Habrman Michal" userId="S::michal.habrman@vlada.gov.sk::b2629ed8-00f0-4877-bbd7-285b7c63322f" providerId="AD" clId="Web-{49E22C66-5299-37B2-59C6-E92E3C90E56D}" dt="2025-09-22T14:11:16.613" v="974"/>
        <pc:sldMkLst>
          <pc:docMk/>
          <pc:sldMk cId="1428437665" sldId="508"/>
        </pc:sldMkLst>
      </pc:sldChg>
      <pc:sldChg chg="add">
        <pc:chgData name="Habrman Michal" userId="S::michal.habrman@vlada.gov.sk::b2629ed8-00f0-4877-bbd7-285b7c63322f" providerId="AD" clId="Web-{49E22C66-5299-37B2-59C6-E92E3C90E56D}" dt="2025-09-22T14:11:16.488" v="973"/>
        <pc:sldMkLst>
          <pc:docMk/>
          <pc:sldMk cId="1502269393" sldId="509"/>
        </pc:sldMkLst>
      </pc:sldChg>
      <pc:sldChg chg="add">
        <pc:chgData name="Habrman Michal" userId="S::michal.habrman@vlada.gov.sk::b2629ed8-00f0-4877-bbd7-285b7c63322f" providerId="AD" clId="Web-{49E22C66-5299-37B2-59C6-E92E3C90E56D}" dt="2025-09-22T14:11:17.191" v="980"/>
        <pc:sldMkLst>
          <pc:docMk/>
          <pc:sldMk cId="564511817" sldId="510"/>
        </pc:sldMkLst>
      </pc:sldChg>
      <pc:sldChg chg="add">
        <pc:chgData name="Habrman Michal" userId="S::michal.habrman@vlada.gov.sk::b2629ed8-00f0-4877-bbd7-285b7c63322f" providerId="AD" clId="Web-{49E22C66-5299-37B2-59C6-E92E3C90E56D}" dt="2025-09-22T14:11:16.723" v="975"/>
        <pc:sldMkLst>
          <pc:docMk/>
          <pc:sldMk cId="3264622947" sldId="511"/>
        </pc:sldMkLst>
      </pc:sldChg>
      <pc:sldChg chg="add">
        <pc:chgData name="Habrman Michal" userId="S::michal.habrman@vlada.gov.sk::b2629ed8-00f0-4877-bbd7-285b7c63322f" providerId="AD" clId="Web-{49E22C66-5299-37B2-59C6-E92E3C90E56D}" dt="2025-09-22T14:11:16.910" v="977"/>
        <pc:sldMkLst>
          <pc:docMk/>
          <pc:sldMk cId="1393342049" sldId="512"/>
        </pc:sldMkLst>
      </pc:sldChg>
      <pc:sldChg chg="add">
        <pc:chgData name="Habrman Michal" userId="S::michal.habrman@vlada.gov.sk::b2629ed8-00f0-4877-bbd7-285b7c63322f" providerId="AD" clId="Web-{49E22C66-5299-37B2-59C6-E92E3C90E56D}" dt="2025-09-22T14:11:16.832" v="976"/>
        <pc:sldMkLst>
          <pc:docMk/>
          <pc:sldMk cId="3390755786" sldId="513"/>
        </pc:sldMkLst>
      </pc:sldChg>
      <pc:sldChg chg="add">
        <pc:chgData name="Habrman Michal" userId="S::michal.habrman@vlada.gov.sk::b2629ed8-00f0-4877-bbd7-285b7c63322f" providerId="AD" clId="Web-{49E22C66-5299-37B2-59C6-E92E3C90E56D}" dt="2025-09-22T14:11:17.004" v="978"/>
        <pc:sldMkLst>
          <pc:docMk/>
          <pc:sldMk cId="3860814442" sldId="514"/>
        </pc:sldMkLst>
      </pc:sldChg>
      <pc:sldChg chg="add">
        <pc:chgData name="Habrman Michal" userId="S::michal.habrman@vlada.gov.sk::b2629ed8-00f0-4877-bbd7-285b7c63322f" providerId="AD" clId="Web-{49E22C66-5299-37B2-59C6-E92E3C90E56D}" dt="2025-09-22T14:11:17.082" v="979"/>
        <pc:sldMkLst>
          <pc:docMk/>
          <pc:sldMk cId="3567652599" sldId="515"/>
        </pc:sldMkLst>
      </pc:sldChg>
      <pc:sldChg chg="add">
        <pc:chgData name="Habrman Michal" userId="S::michal.habrman@vlada.gov.sk::b2629ed8-00f0-4877-bbd7-285b7c63322f" providerId="AD" clId="Web-{49E22C66-5299-37B2-59C6-E92E3C90E56D}" dt="2025-09-22T14:11:17.301" v="981"/>
        <pc:sldMkLst>
          <pc:docMk/>
          <pc:sldMk cId="2452232180" sldId="516"/>
        </pc:sldMkLst>
      </pc:sldChg>
      <pc:sldMasterChg chg="addSldLayout">
        <pc:chgData name="Habrman Michal" userId="S::michal.habrman@vlada.gov.sk::b2629ed8-00f0-4877-bbd7-285b7c63322f" providerId="AD" clId="Web-{49E22C66-5299-37B2-59C6-E92E3C90E56D}" dt="2025-09-22T14:11:15.207" v="964"/>
        <pc:sldMasterMkLst>
          <pc:docMk/>
          <pc:sldMasterMk cId="0" sldId="2147483652"/>
        </pc:sldMasterMkLst>
        <pc:sldLayoutChg chg="add replId">
          <pc:chgData name="Habrman Michal" userId="S::michal.habrman@vlada.gov.sk::b2629ed8-00f0-4877-bbd7-285b7c63322f" providerId="AD" clId="Web-{49E22C66-5299-37B2-59C6-E92E3C90E56D}" dt="2025-09-22T14:11:15.160" v="963"/>
          <pc:sldLayoutMkLst>
            <pc:docMk/>
            <pc:sldMasterMk cId="0" sldId="2147483652"/>
            <pc:sldLayoutMk cId="2918185897" sldId="2147483719"/>
          </pc:sldLayoutMkLst>
        </pc:sldLayoutChg>
        <pc:sldLayoutChg chg="add">
          <pc:chgData name="Habrman Michal" userId="S::michal.habrman@vlada.gov.sk::b2629ed8-00f0-4877-bbd7-285b7c63322f" providerId="AD" clId="Web-{49E22C66-5299-37B2-59C6-E92E3C90E56D}" dt="2025-09-22T14:11:15.207" v="964"/>
          <pc:sldLayoutMkLst>
            <pc:docMk/>
            <pc:sldMasterMk cId="0" sldId="2147483652"/>
            <pc:sldLayoutMk cId="956723344" sldId="2147483720"/>
          </pc:sldLayoutMkLst>
        </pc:sldLayoutChg>
      </pc:sldMasterChg>
    </pc:docChg>
  </pc:docChgLst>
  <pc:docChgLst>
    <pc:chgData name="Janáčová Katarína" userId="S::katarina.janacova@vlada.gov.sk::1e95e34a-a274-417d-968e-d60c6731f4dc" providerId="AD" clId="Web-{0963DA13-1406-F87D-47C6-F7F2EEBFB258}"/>
    <pc:docChg chg="addSld">
      <pc:chgData name="Janáčová Katarína" userId="S::katarina.janacova@vlada.gov.sk::1e95e34a-a274-417d-968e-d60c6731f4dc" providerId="AD" clId="Web-{0963DA13-1406-F87D-47C6-F7F2EEBFB258}" dt="2025-09-25T05:34:43.430" v="5"/>
      <pc:docMkLst>
        <pc:docMk/>
      </pc:docMkLst>
    </pc:docChg>
  </pc:docChgLst>
  <pc:docChgLst>
    <pc:chgData name="Dömösová Katarína" userId="S::katarina.domosova@vlada.gov.sk::3e2bcd48-5ac5-4910-8164-0e2cbff989e2" providerId="AD" clId="Web-{41FB0208-9720-B9B8-6D37-38E0A081C238}"/>
    <pc:docChg chg="delSld modSld">
      <pc:chgData name="Dömösová Katarína" userId="S::katarina.domosova@vlada.gov.sk::3e2bcd48-5ac5-4910-8164-0e2cbff989e2" providerId="AD" clId="Web-{41FB0208-9720-B9B8-6D37-38E0A081C238}" dt="2025-10-01T13:02:04.271" v="63"/>
      <pc:docMkLst>
        <pc:docMk/>
      </pc:docMkLst>
      <pc:sldChg chg="modSp">
        <pc:chgData name="Dömösová Katarína" userId="S::katarina.domosova@vlada.gov.sk::3e2bcd48-5ac5-4910-8164-0e2cbff989e2" providerId="AD" clId="Web-{41FB0208-9720-B9B8-6D37-38E0A081C238}" dt="2025-10-01T12:59:48.405" v="25" actId="20577"/>
        <pc:sldMkLst>
          <pc:docMk/>
          <pc:sldMk cId="0" sldId="256"/>
        </pc:sldMkLst>
        <pc:spChg chg="mod">
          <ac:chgData name="Dömösová Katarína" userId="S::katarina.domosova@vlada.gov.sk::3e2bcd48-5ac5-4910-8164-0e2cbff989e2" providerId="AD" clId="Web-{41FB0208-9720-B9B8-6D37-38E0A081C238}" dt="2025-10-01T12:59:42.139" v="21" actId="20577"/>
          <ac:spMkLst>
            <pc:docMk/>
            <pc:sldMk cId="0" sldId="256"/>
            <ac:spMk id="2" creationId="{0C783F28-8DA3-42DC-A90F-2AF4818E1AE3}"/>
          </ac:spMkLst>
        </pc:spChg>
        <pc:spChg chg="mod">
          <ac:chgData name="Dömösová Katarína" userId="S::katarina.domosova@vlada.gov.sk::3e2bcd48-5ac5-4910-8164-0e2cbff989e2" providerId="AD" clId="Web-{41FB0208-9720-B9B8-6D37-38E0A081C238}" dt="2025-10-01T12:59:48.405" v="25" actId="20577"/>
          <ac:spMkLst>
            <pc:docMk/>
            <pc:sldMk cId="0" sldId="256"/>
            <ac:spMk id="5" creationId="{8AB0C805-EADA-1D6C-7D18-4BFC3FF2BE0F}"/>
          </ac:spMkLst>
        </pc:spChg>
      </pc:sldChg>
      <pc:sldChg chg="modSp">
        <pc:chgData name="Dömösová Katarína" userId="S::katarina.domosova@vlada.gov.sk::3e2bcd48-5ac5-4910-8164-0e2cbff989e2" providerId="AD" clId="Web-{41FB0208-9720-B9B8-6D37-38E0A081C238}" dt="2025-10-01T13:01:22.004" v="60" actId="20577"/>
        <pc:sldMkLst>
          <pc:docMk/>
          <pc:sldMk cId="2511836653" sldId="463"/>
        </pc:sldMkLst>
        <pc:spChg chg="mod">
          <ac:chgData name="Dömösová Katarína" userId="S::katarina.domosova@vlada.gov.sk::3e2bcd48-5ac5-4910-8164-0e2cbff989e2" providerId="AD" clId="Web-{41FB0208-9720-B9B8-6D37-38E0A081C238}" dt="2025-10-01T13:01:22.004" v="60" actId="20577"/>
          <ac:spMkLst>
            <pc:docMk/>
            <pc:sldMk cId="2511836653" sldId="463"/>
            <ac:spMk id="5" creationId="{395C9D37-5DF0-48F6-A4A9-FE5607C1A477}"/>
          </ac:spMkLst>
        </pc:spChg>
      </pc:sldChg>
      <pc:sldChg chg="modSp">
        <pc:chgData name="Dömösová Katarína" userId="S::katarina.domosova@vlada.gov.sk::3e2bcd48-5ac5-4910-8164-0e2cbff989e2" providerId="AD" clId="Web-{41FB0208-9720-B9B8-6D37-38E0A081C238}" dt="2025-10-01T13:01:56.911" v="61" actId="20577"/>
        <pc:sldMkLst>
          <pc:docMk/>
          <pc:sldMk cId="2035419318" sldId="519"/>
        </pc:sldMkLst>
        <pc:spChg chg="mod">
          <ac:chgData name="Dömösová Katarína" userId="S::katarina.domosova@vlada.gov.sk::3e2bcd48-5ac5-4910-8164-0e2cbff989e2" providerId="AD" clId="Web-{41FB0208-9720-B9B8-6D37-38E0A081C238}" dt="2025-10-01T13:01:56.911" v="61" actId="20577"/>
          <ac:spMkLst>
            <pc:docMk/>
            <pc:sldMk cId="2035419318" sldId="519"/>
            <ac:spMk id="2" creationId="{34E509AE-A6EA-178C-3F46-3F66D26AE398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uradvlady.sharepoint.com/sites/SVVI_team/Shared%20Documents/General/SVVaI%20UV/01_N&#225;rodn&#225;%20strat&#233;gia/04_Odpo&#269;et%20NSVVI/Odpo&#269;et%20j&#250;n%202025/Odpo&#269;et%20opatren&#237;%20AP%20NSVVaI%20j&#250;n%202025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uradvlady.sharepoint.com/sites/SVVI_team/Shared%20Documents/General/SVVaI%20UV/01_N&#225;rodn&#225;%20strat&#233;gia/04_Odpo&#269;et%20NSVVI/Odpo&#269;et%20j&#250;n%202025/Odpo&#269;et%20opatren&#237;%20AP%20NSVVaI%20j&#250;n%202025%20zmena%20farieb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0634337534193787"/>
          <c:y val="6.2640571360928071E-2"/>
          <c:w val="0.53621663966656774"/>
          <c:h val="0.80525463369838546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A7E1C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A6C-492A-8C69-5AB06B6C8F11}"/>
              </c:ext>
            </c:extLst>
          </c:dPt>
          <c:dPt>
            <c:idx val="1"/>
            <c:invertIfNegative val="0"/>
            <c:bubble3D val="0"/>
            <c:spPr>
              <a:solidFill>
                <a:srgbClr val="C7E6A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A6C-492A-8C69-5AB06B6C8F11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A6C-492A-8C69-5AB06B6C8F11}"/>
              </c:ext>
            </c:extLst>
          </c:dPt>
          <c:dPt>
            <c:idx val="3"/>
            <c:invertIfNegative val="0"/>
            <c:bubble3D val="0"/>
            <c:spPr>
              <a:solidFill>
                <a:srgbClr val="FFE48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A6C-492A-8C69-5AB06B6C8F11}"/>
              </c:ext>
            </c:extLst>
          </c:dPt>
          <c:dLbls>
            <c:dLbl>
              <c:idx val="0"/>
              <c:layout>
                <c:manualLayout>
                  <c:x val="0.1616723689164634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A6C-492A-8C69-5AB06B6C8F11}"/>
                </c:ext>
              </c:extLst>
            </c:dLbl>
            <c:dLbl>
              <c:idx val="1"/>
              <c:layout>
                <c:manualLayout>
                  <c:x val="0.10990718156072486"/>
                  <c:y val="6.153846153846153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A6C-492A-8C69-5AB06B6C8F11}"/>
                </c:ext>
              </c:extLst>
            </c:dLbl>
            <c:dLbl>
              <c:idx val="2"/>
              <c:layout>
                <c:manualLayout>
                  <c:x val="0.21709332591222363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A6C-492A-8C69-5AB06B6C8F11}"/>
                </c:ext>
              </c:extLst>
            </c:dLbl>
            <c:dLbl>
              <c:idx val="3"/>
              <c:layout>
                <c:manualLayout>
                  <c:x val="9.5889141715913367E-2"/>
                  <c:y val="6.153846153846153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A6C-492A-8C69-5AB06B6C8F1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Grafy!$J$2:$J$5</c:f>
              <c:strCache>
                <c:ptCount val="4"/>
                <c:pt idx="0">
                  <c:v>Ukončené</c:v>
                </c:pt>
                <c:pt idx="1">
                  <c:v>Podľa plánu</c:v>
                </c:pt>
                <c:pt idx="2">
                  <c:v>Oneskorené</c:v>
                </c:pt>
                <c:pt idx="3">
                  <c:v>Rizikové</c:v>
                </c:pt>
              </c:strCache>
            </c:strRef>
          </c:cat>
          <c:val>
            <c:numRef>
              <c:f>Grafy!$K$2:$K$5</c:f>
              <c:numCache>
                <c:formatCode>0.0</c:formatCode>
                <c:ptCount val="4"/>
                <c:pt idx="0">
                  <c:v>30.76923076923077</c:v>
                </c:pt>
                <c:pt idx="1">
                  <c:v>17.582417582417584</c:v>
                </c:pt>
                <c:pt idx="2">
                  <c:v>42.857142857142854</c:v>
                </c:pt>
                <c:pt idx="3">
                  <c:v>8.791208791208792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A6C-492A-8C69-5AB06B6C8F11}"/>
            </c:ext>
          </c:extLst>
        </c:ser>
        <c:ser>
          <c:idx val="1"/>
          <c:order val="1"/>
          <c:spPr>
            <a:solidFill>
              <a:schemeClr val="bg1">
                <a:lumMod val="95000"/>
              </a:schemeClr>
            </a:solidFill>
            <a:ln>
              <a:noFill/>
            </a:ln>
            <a:effectLst/>
          </c:spPr>
          <c:invertIfNegative val="0"/>
          <c:cat>
            <c:strRef>
              <c:f>Grafy!$J$2:$J$5</c:f>
              <c:strCache>
                <c:ptCount val="4"/>
                <c:pt idx="0">
                  <c:v>Ukončené</c:v>
                </c:pt>
                <c:pt idx="1">
                  <c:v>Podľa plánu</c:v>
                </c:pt>
                <c:pt idx="2">
                  <c:v>Oneskorené</c:v>
                </c:pt>
                <c:pt idx="3">
                  <c:v>Rizikové</c:v>
                </c:pt>
              </c:strCache>
            </c:strRef>
          </c:cat>
          <c:val>
            <c:numRef>
              <c:f>Grafy!$L$2:$L$5</c:f>
              <c:numCache>
                <c:formatCode>0.0</c:formatCode>
                <c:ptCount val="4"/>
                <c:pt idx="0">
                  <c:v>69.230769230769226</c:v>
                </c:pt>
                <c:pt idx="1">
                  <c:v>82.417582417582423</c:v>
                </c:pt>
                <c:pt idx="2">
                  <c:v>57.142857142857146</c:v>
                </c:pt>
                <c:pt idx="3">
                  <c:v>91.208791208791212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A6C-492A-8C69-5AB06B6C8F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41660112"/>
        <c:axId val="641661072"/>
      </c:barChart>
      <c:catAx>
        <c:axId val="6416601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641661072"/>
        <c:crosses val="autoZero"/>
        <c:auto val="1"/>
        <c:lblAlgn val="ctr"/>
        <c:lblOffset val="100"/>
        <c:noMultiLvlLbl val="0"/>
      </c:catAx>
      <c:valAx>
        <c:axId val="641661072"/>
        <c:scaling>
          <c:orientation val="minMax"/>
          <c:max val="100"/>
        </c:scaling>
        <c:delete val="0"/>
        <c:axPos val="b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641660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6407630763773194"/>
          <c:y val="6.559332140727489E-2"/>
          <c:w val="0.48276616770449954"/>
          <c:h val="0.79655177270998545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027-45C9-9A15-579497E7DB0D}"/>
              </c:ext>
            </c:extLst>
          </c:dPt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027-45C9-9A15-579497E7DB0D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027-45C9-9A15-579497E7DB0D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027-45C9-9A15-579497E7DB0D}"/>
              </c:ext>
            </c:extLst>
          </c:dPt>
          <c:dLbls>
            <c:dLbl>
              <c:idx val="0"/>
              <c:layout>
                <c:manualLayout>
                  <c:x val="0.21167719516760011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027-45C9-9A15-579497E7DB0D}"/>
                </c:ext>
              </c:extLst>
            </c:dLbl>
            <c:dLbl>
              <c:idx val="1"/>
              <c:layout>
                <c:manualLayout>
                  <c:x val="9.4976132821428375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027-45C9-9A15-579497E7DB0D}"/>
                </c:ext>
              </c:extLst>
            </c:dLbl>
            <c:dLbl>
              <c:idx val="2"/>
              <c:layout>
                <c:manualLayout>
                  <c:x val="5.7781097724584937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027-45C9-9A15-579497E7DB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Grafy!$D$2:$D$5</c:f>
              <c:strCache>
                <c:ptCount val="4"/>
                <c:pt idx="0">
                  <c:v>Plní sa</c:v>
                </c:pt>
                <c:pt idx="1">
                  <c:v>Čiastočne sa plní</c:v>
                </c:pt>
                <c:pt idx="2">
                  <c:v>Neplní sa</c:v>
                </c:pt>
                <c:pt idx="3">
                  <c:v>Opatrenie sa v sledovanom období nevyhodnocuje</c:v>
                </c:pt>
              </c:strCache>
            </c:strRef>
          </c:cat>
          <c:val>
            <c:numRef>
              <c:f>Grafy!$E$2:$E$5</c:f>
              <c:numCache>
                <c:formatCode>0.0</c:formatCode>
                <c:ptCount val="4"/>
                <c:pt idx="0">
                  <c:v>70.149253731343293</c:v>
                </c:pt>
                <c:pt idx="1">
                  <c:v>20.8955223880597</c:v>
                </c:pt>
                <c:pt idx="2">
                  <c:v>5.9701492537313428</c:v>
                </c:pt>
                <c:pt idx="3">
                  <c:v>2.9850746268656714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027-45C9-9A15-579497E7DB0D}"/>
            </c:ext>
          </c:extLst>
        </c:ser>
        <c:ser>
          <c:idx val="1"/>
          <c:order val="1"/>
          <c:spPr>
            <a:solidFill>
              <a:schemeClr val="bg1">
                <a:lumMod val="95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Grafy!$D$2:$D$5</c:f>
              <c:strCache>
                <c:ptCount val="4"/>
                <c:pt idx="0">
                  <c:v>Plní sa</c:v>
                </c:pt>
                <c:pt idx="1">
                  <c:v>Čiastočne sa plní</c:v>
                </c:pt>
                <c:pt idx="2">
                  <c:v>Neplní sa</c:v>
                </c:pt>
                <c:pt idx="3">
                  <c:v>Opatrenie sa v sledovanom období nevyhodnocuje</c:v>
                </c:pt>
              </c:strCache>
            </c:strRef>
          </c:cat>
          <c:val>
            <c:numRef>
              <c:f>Grafy!$F$2:$F$5</c:f>
              <c:numCache>
                <c:formatCode>0.0</c:formatCode>
                <c:ptCount val="4"/>
                <c:pt idx="0">
                  <c:v>29.850746268656707</c:v>
                </c:pt>
                <c:pt idx="1">
                  <c:v>79.104477611940297</c:v>
                </c:pt>
                <c:pt idx="2">
                  <c:v>94.029850746268664</c:v>
                </c:pt>
                <c:pt idx="3">
                  <c:v>97.014925373134332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8027-45C9-9A15-579497E7DB0D}"/>
            </c:ext>
          </c:extLst>
        </c:ser>
        <c:dLbls>
          <c:dLblPos val="inBase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641648112"/>
        <c:axId val="641656752"/>
      </c:barChart>
      <c:catAx>
        <c:axId val="6416481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641656752"/>
        <c:crosses val="autoZero"/>
        <c:auto val="1"/>
        <c:lblAlgn val="ctr"/>
        <c:lblOffset val="100"/>
        <c:noMultiLvlLbl val="0"/>
      </c:catAx>
      <c:valAx>
        <c:axId val="641656752"/>
        <c:scaling>
          <c:orientation val="minMax"/>
          <c:max val="100"/>
        </c:scaling>
        <c:delete val="0"/>
        <c:axPos val="b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641648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C6AFEC-D78D-44F5-A922-8699AC020223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5BB66CB0-9CBF-4B20-9DDB-D3CC8AEB141B}">
      <dgm:prSet phldrT="[Text]" phldr="0"/>
      <dgm:spPr/>
      <dgm:t>
        <a:bodyPr/>
        <a:lstStyle/>
        <a:p>
          <a:pPr rtl="0"/>
          <a:r>
            <a:rPr lang="sk-SK">
              <a:latin typeface="Calibri Light" panose="020F0302020204030204"/>
            </a:rPr>
            <a:t>0,58 % HDP</a:t>
          </a:r>
          <a:endParaRPr lang="sk-SK"/>
        </a:p>
      </dgm:t>
    </dgm:pt>
    <dgm:pt modelId="{A354BD77-5AC3-42A0-96F3-BFC130BE7CB3}" type="parTrans" cxnId="{A0F1D5BB-2BE7-402E-A6F7-AA8B39D8DEBD}">
      <dgm:prSet/>
      <dgm:spPr/>
      <dgm:t>
        <a:bodyPr/>
        <a:lstStyle/>
        <a:p>
          <a:endParaRPr lang="sk-SK"/>
        </a:p>
      </dgm:t>
    </dgm:pt>
    <dgm:pt modelId="{484D61AC-B5A9-4D0F-8502-1F11B2100DB6}" type="sibTrans" cxnId="{A0F1D5BB-2BE7-402E-A6F7-AA8B39D8DEBD}">
      <dgm:prSet/>
      <dgm:spPr/>
      <dgm:t>
        <a:bodyPr/>
        <a:lstStyle/>
        <a:p>
          <a:endParaRPr lang="sk-SK"/>
        </a:p>
      </dgm:t>
    </dgm:pt>
    <dgm:pt modelId="{380E9F50-323F-4142-AFE3-185445035131}">
      <dgm:prSet phldrT="[Text]" phldr="0"/>
      <dgm:spPr/>
      <dgm:t>
        <a:bodyPr/>
        <a:lstStyle/>
        <a:p>
          <a:r>
            <a:rPr lang="sk-SK" sz="1800">
              <a:latin typeface="Calibri Light" panose="020F0302020204030204"/>
            </a:rPr>
            <a:t>(2023)</a:t>
          </a:r>
          <a:endParaRPr lang="sk-SK" sz="1800"/>
        </a:p>
      </dgm:t>
    </dgm:pt>
    <dgm:pt modelId="{88C9247E-2E65-449B-8540-9ED579CC29F9}" type="parTrans" cxnId="{F0ABDFC4-A4DB-41C8-9528-E57C716F7701}">
      <dgm:prSet/>
      <dgm:spPr/>
      <dgm:t>
        <a:bodyPr/>
        <a:lstStyle/>
        <a:p>
          <a:endParaRPr lang="sk-SK"/>
        </a:p>
      </dgm:t>
    </dgm:pt>
    <dgm:pt modelId="{ACC6B426-A226-42C9-8A87-D6C8A7D3D790}" type="sibTrans" cxnId="{F0ABDFC4-A4DB-41C8-9528-E57C716F7701}">
      <dgm:prSet/>
      <dgm:spPr/>
      <dgm:t>
        <a:bodyPr/>
        <a:lstStyle/>
        <a:p>
          <a:endParaRPr lang="sk-SK"/>
        </a:p>
      </dgm:t>
    </dgm:pt>
    <dgm:pt modelId="{81390560-5ACC-46A8-98CA-A1764C22CFC3}">
      <dgm:prSet phldrT="[Text]" phldr="0"/>
      <dgm:spPr/>
      <dgm:t>
        <a:bodyPr/>
        <a:lstStyle/>
        <a:p>
          <a:pPr rtl="0"/>
          <a:r>
            <a:rPr lang="sk-SK">
              <a:latin typeface="Calibri Light" panose="020F0302020204030204"/>
            </a:rPr>
            <a:t>+0,02 </a:t>
          </a:r>
          <a:r>
            <a:rPr lang="sk-SK" err="1">
              <a:latin typeface="Calibri Light" panose="020F0302020204030204"/>
            </a:rPr>
            <a:t>p.b</a:t>
          </a:r>
          <a:r>
            <a:rPr lang="sk-SK">
              <a:latin typeface="Calibri Light" panose="020F0302020204030204"/>
            </a:rPr>
            <a:t>. medziročne</a:t>
          </a:r>
          <a:endParaRPr lang="sk-SK"/>
        </a:p>
      </dgm:t>
    </dgm:pt>
    <dgm:pt modelId="{05B64AB7-C3ED-4915-8C1A-1B0524990406}" type="parTrans" cxnId="{EF0EFDCD-D850-4710-9605-DBEE89E752F8}">
      <dgm:prSet/>
      <dgm:spPr/>
      <dgm:t>
        <a:bodyPr/>
        <a:lstStyle/>
        <a:p>
          <a:endParaRPr lang="sk-SK"/>
        </a:p>
      </dgm:t>
    </dgm:pt>
    <dgm:pt modelId="{CCEB8073-CE48-4519-BD18-0C5121C20CEF}" type="sibTrans" cxnId="{EF0EFDCD-D850-4710-9605-DBEE89E752F8}">
      <dgm:prSet/>
      <dgm:spPr/>
      <dgm:t>
        <a:bodyPr/>
        <a:lstStyle/>
        <a:p>
          <a:endParaRPr lang="sk-SK"/>
        </a:p>
      </dgm:t>
    </dgm:pt>
    <dgm:pt modelId="{201C6D7C-CE6B-44AC-8DB0-17D63431FFB5}">
      <dgm:prSet phldrT="[Text]" phldr="0"/>
      <dgm:spPr/>
      <dgm:t>
        <a:bodyPr/>
        <a:lstStyle/>
        <a:p>
          <a:pPr rtl="0"/>
          <a:r>
            <a:rPr lang="sk-SK">
              <a:latin typeface="Calibri Light" panose="020F0302020204030204"/>
            </a:rPr>
            <a:t>1,03 % HDP</a:t>
          </a:r>
          <a:endParaRPr lang="sk-SK"/>
        </a:p>
      </dgm:t>
    </dgm:pt>
    <dgm:pt modelId="{FD549F2B-497A-458F-8DF5-EB043BF6EF41}" type="parTrans" cxnId="{257BFF98-F60F-4BBB-9E32-AF000CAA0C84}">
      <dgm:prSet/>
      <dgm:spPr/>
      <dgm:t>
        <a:bodyPr/>
        <a:lstStyle/>
        <a:p>
          <a:endParaRPr lang="sk-SK"/>
        </a:p>
      </dgm:t>
    </dgm:pt>
    <dgm:pt modelId="{CF96D5F1-B1C8-48F4-BD13-AF8E41844D60}" type="sibTrans" cxnId="{257BFF98-F60F-4BBB-9E32-AF000CAA0C84}">
      <dgm:prSet/>
      <dgm:spPr/>
      <dgm:t>
        <a:bodyPr/>
        <a:lstStyle/>
        <a:p>
          <a:endParaRPr lang="sk-SK"/>
        </a:p>
      </dgm:t>
    </dgm:pt>
    <dgm:pt modelId="{7A4A22DA-2A32-4F5B-9E4A-241B682EDB0D}">
      <dgm:prSet phldrT="[Text]" phldr="0"/>
      <dgm:spPr/>
      <dgm:t>
        <a:bodyPr/>
        <a:lstStyle/>
        <a:p>
          <a:r>
            <a:rPr lang="sk-SK">
              <a:latin typeface="Calibri Light" panose="020F0302020204030204"/>
            </a:rPr>
            <a:t>(2023)</a:t>
          </a:r>
          <a:endParaRPr lang="sk-SK"/>
        </a:p>
      </dgm:t>
    </dgm:pt>
    <dgm:pt modelId="{94B442ED-124F-4997-A45A-9B80F196DEEE}" type="parTrans" cxnId="{4DCD5ED8-72CB-4256-81CF-0E15945145A5}">
      <dgm:prSet/>
      <dgm:spPr/>
      <dgm:t>
        <a:bodyPr/>
        <a:lstStyle/>
        <a:p>
          <a:endParaRPr lang="sk-SK"/>
        </a:p>
      </dgm:t>
    </dgm:pt>
    <dgm:pt modelId="{4F514AAB-3A57-4F28-9754-AA57570FD73B}" type="sibTrans" cxnId="{4DCD5ED8-72CB-4256-81CF-0E15945145A5}">
      <dgm:prSet/>
      <dgm:spPr/>
      <dgm:t>
        <a:bodyPr/>
        <a:lstStyle/>
        <a:p>
          <a:endParaRPr lang="sk-SK"/>
        </a:p>
      </dgm:t>
    </dgm:pt>
    <dgm:pt modelId="{6E2B4007-732B-406F-85E8-693E17BFB46B}">
      <dgm:prSet phldrT="[Text]" phldr="0"/>
      <dgm:spPr/>
      <dgm:t>
        <a:bodyPr/>
        <a:lstStyle/>
        <a:p>
          <a:pPr rtl="0"/>
          <a:r>
            <a:rPr lang="sk-SK">
              <a:latin typeface="Calibri Light" panose="020F0302020204030204"/>
            </a:rPr>
            <a:t>+0,05 </a:t>
          </a:r>
          <a:r>
            <a:rPr lang="sk-SK" err="1">
              <a:latin typeface="Calibri Light" panose="020F0302020204030204"/>
            </a:rPr>
            <a:t>p.b</a:t>
          </a:r>
          <a:r>
            <a:rPr lang="sk-SK">
              <a:latin typeface="Calibri Light" panose="020F0302020204030204"/>
            </a:rPr>
            <a:t>. medziročne</a:t>
          </a:r>
          <a:endParaRPr lang="sk-SK"/>
        </a:p>
      </dgm:t>
    </dgm:pt>
    <dgm:pt modelId="{5D2D7AB2-0726-4302-9B79-33286214C463}" type="parTrans" cxnId="{B516C564-760E-43AF-BD14-759725DAF7AA}">
      <dgm:prSet/>
      <dgm:spPr/>
      <dgm:t>
        <a:bodyPr/>
        <a:lstStyle/>
        <a:p>
          <a:endParaRPr lang="sk-SK"/>
        </a:p>
      </dgm:t>
    </dgm:pt>
    <dgm:pt modelId="{C8BCB704-66CB-40B7-81DF-FD9DBBCC316F}" type="sibTrans" cxnId="{B516C564-760E-43AF-BD14-759725DAF7AA}">
      <dgm:prSet/>
      <dgm:spPr/>
      <dgm:t>
        <a:bodyPr/>
        <a:lstStyle/>
        <a:p>
          <a:endParaRPr lang="sk-SK"/>
        </a:p>
      </dgm:t>
    </dgm:pt>
    <dgm:pt modelId="{401B0D94-5517-4B07-96A2-55BFE48ECC28}">
      <dgm:prSet phldr="0"/>
      <dgm:spPr/>
      <dgm:t>
        <a:bodyPr/>
        <a:lstStyle/>
        <a:p>
          <a:pPr rtl="0"/>
          <a:r>
            <a:rPr lang="sk-SK" sz="2200">
              <a:latin typeface="Calibri Light" panose="020F0302020204030204"/>
            </a:rPr>
            <a:t>24. miesto</a:t>
          </a:r>
        </a:p>
      </dgm:t>
    </dgm:pt>
    <dgm:pt modelId="{4166F490-4AE0-48D5-A4A3-EBF3AD4453FE}" type="parTrans" cxnId="{4BF653A5-2068-4081-A9E7-67CBD41916A3}">
      <dgm:prSet/>
      <dgm:spPr/>
    </dgm:pt>
    <dgm:pt modelId="{82DE330C-705D-463B-968E-99DF8C8CDB16}" type="sibTrans" cxnId="{4BF653A5-2068-4081-A9E7-67CBD41916A3}">
      <dgm:prSet/>
      <dgm:spPr/>
    </dgm:pt>
    <dgm:pt modelId="{C76B3429-6915-4495-962F-6BEEEC36D27F}">
      <dgm:prSet phldr="0"/>
      <dgm:spPr/>
      <dgm:t>
        <a:bodyPr/>
        <a:lstStyle/>
        <a:p>
          <a:pPr rtl="0"/>
          <a:r>
            <a:rPr lang="sk-SK" sz="1800">
              <a:latin typeface="Calibri Light" panose="020F0302020204030204"/>
            </a:rPr>
            <a:t>EIS 2025 (dáta cca 2022-2023)</a:t>
          </a:r>
          <a:endParaRPr lang="sk-SK" sz="1800"/>
        </a:p>
      </dgm:t>
    </dgm:pt>
    <dgm:pt modelId="{EE5D5915-51D0-4653-AD0F-96B9F947E37B}" type="parTrans" cxnId="{A18D6113-833D-473F-9845-F1A7B48D6BBB}">
      <dgm:prSet/>
      <dgm:spPr/>
    </dgm:pt>
    <dgm:pt modelId="{2381D1F1-5BF3-4978-AE26-960AA6793138}" type="sibTrans" cxnId="{A18D6113-833D-473F-9845-F1A7B48D6BBB}">
      <dgm:prSet/>
      <dgm:spPr/>
    </dgm:pt>
    <dgm:pt modelId="{02410FDC-AECB-43B4-9D77-4991908D2D6B}">
      <dgm:prSet phldr="0"/>
      <dgm:spPr/>
      <dgm:t>
        <a:bodyPr/>
        <a:lstStyle/>
        <a:p>
          <a:r>
            <a:rPr lang="sk-SK" sz="1800">
              <a:latin typeface="Calibri Light" panose="020F0302020204030204"/>
            </a:rPr>
            <a:t>stagnácia</a:t>
          </a:r>
        </a:p>
      </dgm:t>
    </dgm:pt>
    <dgm:pt modelId="{D9D5F8AA-8BCD-4E1F-BC35-A670CD22777F}" type="parTrans" cxnId="{FD892D62-3DFC-4A4F-8A20-BC61279433EC}">
      <dgm:prSet/>
      <dgm:spPr/>
    </dgm:pt>
    <dgm:pt modelId="{54DF496B-3314-4EF1-AA81-982C5029A0C0}" type="sibTrans" cxnId="{FD892D62-3DFC-4A4F-8A20-BC61279433EC}">
      <dgm:prSet/>
      <dgm:spPr/>
    </dgm:pt>
    <dgm:pt modelId="{3EA2814F-277E-441C-B9DA-70336DDBE814}" type="pres">
      <dgm:prSet presAssocID="{0DC6AFEC-D78D-44F5-A922-8699AC020223}" presName="Name0" presStyleCnt="0">
        <dgm:presLayoutVars>
          <dgm:dir/>
          <dgm:animLvl val="lvl"/>
          <dgm:resizeHandles/>
        </dgm:presLayoutVars>
      </dgm:prSet>
      <dgm:spPr/>
    </dgm:pt>
    <dgm:pt modelId="{D904CAD0-1478-498D-AD82-923A984B88AB}" type="pres">
      <dgm:prSet presAssocID="{5BB66CB0-9CBF-4B20-9DDB-D3CC8AEB141B}" presName="linNode" presStyleCnt="0"/>
      <dgm:spPr/>
    </dgm:pt>
    <dgm:pt modelId="{2A782BDE-53FD-4893-A81A-DFB53D133682}" type="pres">
      <dgm:prSet presAssocID="{5BB66CB0-9CBF-4B20-9DDB-D3CC8AEB141B}" presName="parentShp" presStyleLbl="node1" presStyleIdx="0" presStyleCnt="3">
        <dgm:presLayoutVars>
          <dgm:bulletEnabled val="1"/>
        </dgm:presLayoutVars>
      </dgm:prSet>
      <dgm:spPr/>
    </dgm:pt>
    <dgm:pt modelId="{50601A89-4535-4704-A01B-72DC903F25B4}" type="pres">
      <dgm:prSet presAssocID="{5BB66CB0-9CBF-4B20-9DDB-D3CC8AEB141B}" presName="childShp" presStyleLbl="bgAccFollowNode1" presStyleIdx="0" presStyleCnt="3">
        <dgm:presLayoutVars>
          <dgm:bulletEnabled val="1"/>
        </dgm:presLayoutVars>
      </dgm:prSet>
      <dgm:spPr/>
    </dgm:pt>
    <dgm:pt modelId="{57B0DE84-DC92-4209-9B9C-760AA69DCDBE}" type="pres">
      <dgm:prSet presAssocID="{484D61AC-B5A9-4D0F-8502-1F11B2100DB6}" presName="spacing" presStyleCnt="0"/>
      <dgm:spPr/>
    </dgm:pt>
    <dgm:pt modelId="{A0E4CCA7-111D-493B-93F2-F650CE78DC28}" type="pres">
      <dgm:prSet presAssocID="{201C6D7C-CE6B-44AC-8DB0-17D63431FFB5}" presName="linNode" presStyleCnt="0"/>
      <dgm:spPr/>
    </dgm:pt>
    <dgm:pt modelId="{1298A007-2D9D-4D33-881C-5B70C7174F15}" type="pres">
      <dgm:prSet presAssocID="{201C6D7C-CE6B-44AC-8DB0-17D63431FFB5}" presName="parentShp" presStyleLbl="node1" presStyleIdx="1" presStyleCnt="3">
        <dgm:presLayoutVars>
          <dgm:bulletEnabled val="1"/>
        </dgm:presLayoutVars>
      </dgm:prSet>
      <dgm:spPr/>
    </dgm:pt>
    <dgm:pt modelId="{9DC78F3A-CCBC-4773-9EC3-17322AD99977}" type="pres">
      <dgm:prSet presAssocID="{201C6D7C-CE6B-44AC-8DB0-17D63431FFB5}" presName="childShp" presStyleLbl="bgAccFollowNode1" presStyleIdx="1" presStyleCnt="3">
        <dgm:presLayoutVars>
          <dgm:bulletEnabled val="1"/>
        </dgm:presLayoutVars>
      </dgm:prSet>
      <dgm:spPr/>
    </dgm:pt>
    <dgm:pt modelId="{58AAD4E7-6CCE-4583-A4B8-D70A416F7C97}" type="pres">
      <dgm:prSet presAssocID="{CF96D5F1-B1C8-48F4-BD13-AF8E41844D60}" presName="spacing" presStyleCnt="0"/>
      <dgm:spPr/>
    </dgm:pt>
    <dgm:pt modelId="{C4ECA3CC-DBC0-41F0-A5E6-5FB7875E9647}" type="pres">
      <dgm:prSet presAssocID="{401B0D94-5517-4B07-96A2-55BFE48ECC28}" presName="linNode" presStyleCnt="0"/>
      <dgm:spPr/>
    </dgm:pt>
    <dgm:pt modelId="{1BD96671-3F37-4102-911F-7AC9F4CDF81F}" type="pres">
      <dgm:prSet presAssocID="{401B0D94-5517-4B07-96A2-55BFE48ECC28}" presName="parentShp" presStyleLbl="node1" presStyleIdx="2" presStyleCnt="3">
        <dgm:presLayoutVars>
          <dgm:bulletEnabled val="1"/>
        </dgm:presLayoutVars>
      </dgm:prSet>
      <dgm:spPr/>
    </dgm:pt>
    <dgm:pt modelId="{AC6AEA2F-B251-4718-8A7B-739319976E4D}" type="pres">
      <dgm:prSet presAssocID="{401B0D94-5517-4B07-96A2-55BFE48ECC28}" presName="childShp" presStyleLbl="bgAccFollowNode1" presStyleIdx="2" presStyleCnt="3">
        <dgm:presLayoutVars>
          <dgm:bulletEnabled val="1"/>
        </dgm:presLayoutVars>
      </dgm:prSet>
      <dgm:spPr/>
    </dgm:pt>
  </dgm:ptLst>
  <dgm:cxnLst>
    <dgm:cxn modelId="{C5526C10-2B80-49A1-B706-C642D3FF1DEF}" type="presOf" srcId="{6E2B4007-732B-406F-85E8-693E17BFB46B}" destId="{9DC78F3A-CCBC-4773-9EC3-17322AD99977}" srcOrd="0" destOrd="1" presId="urn:microsoft.com/office/officeart/2005/8/layout/vList6"/>
    <dgm:cxn modelId="{A18D6113-833D-473F-9845-F1A7B48D6BBB}" srcId="{401B0D94-5517-4B07-96A2-55BFE48ECC28}" destId="{C76B3429-6915-4495-962F-6BEEEC36D27F}" srcOrd="0" destOrd="0" parTransId="{EE5D5915-51D0-4653-AD0F-96B9F947E37B}" sibTransId="{2381D1F1-5BF3-4978-AE26-960AA6793138}"/>
    <dgm:cxn modelId="{45AD735D-75BF-42C4-9E46-B3BCBF148FB1}" type="presOf" srcId="{401B0D94-5517-4B07-96A2-55BFE48ECC28}" destId="{1BD96671-3F37-4102-911F-7AC9F4CDF81F}" srcOrd="0" destOrd="0" presId="urn:microsoft.com/office/officeart/2005/8/layout/vList6"/>
    <dgm:cxn modelId="{FD892D62-3DFC-4A4F-8A20-BC61279433EC}" srcId="{401B0D94-5517-4B07-96A2-55BFE48ECC28}" destId="{02410FDC-AECB-43B4-9D77-4991908D2D6B}" srcOrd="1" destOrd="0" parTransId="{D9D5F8AA-8BCD-4E1F-BC35-A670CD22777F}" sibTransId="{54DF496B-3314-4EF1-AA81-982C5029A0C0}"/>
    <dgm:cxn modelId="{B516C564-760E-43AF-BD14-759725DAF7AA}" srcId="{201C6D7C-CE6B-44AC-8DB0-17D63431FFB5}" destId="{6E2B4007-732B-406F-85E8-693E17BFB46B}" srcOrd="1" destOrd="0" parTransId="{5D2D7AB2-0726-4302-9B79-33286214C463}" sibTransId="{C8BCB704-66CB-40B7-81DF-FD9DBBCC316F}"/>
    <dgm:cxn modelId="{2FD39E69-A593-431B-BB55-FC5DBEE6DEC8}" type="presOf" srcId="{380E9F50-323F-4142-AFE3-185445035131}" destId="{50601A89-4535-4704-A01B-72DC903F25B4}" srcOrd="0" destOrd="0" presId="urn:microsoft.com/office/officeart/2005/8/layout/vList6"/>
    <dgm:cxn modelId="{48ECEF76-D109-480D-B6EE-59E1D88ECED3}" type="presOf" srcId="{81390560-5ACC-46A8-98CA-A1764C22CFC3}" destId="{50601A89-4535-4704-A01B-72DC903F25B4}" srcOrd="0" destOrd="1" presId="urn:microsoft.com/office/officeart/2005/8/layout/vList6"/>
    <dgm:cxn modelId="{FA7FC37A-45FB-4481-BB1F-7B8A0E4B0AE4}" type="presOf" srcId="{5BB66CB0-9CBF-4B20-9DDB-D3CC8AEB141B}" destId="{2A782BDE-53FD-4893-A81A-DFB53D133682}" srcOrd="0" destOrd="0" presId="urn:microsoft.com/office/officeart/2005/8/layout/vList6"/>
    <dgm:cxn modelId="{06B88D94-FC41-49DA-9D63-8D48AE2DB758}" type="presOf" srcId="{02410FDC-AECB-43B4-9D77-4991908D2D6B}" destId="{AC6AEA2F-B251-4718-8A7B-739319976E4D}" srcOrd="0" destOrd="1" presId="urn:microsoft.com/office/officeart/2005/8/layout/vList6"/>
    <dgm:cxn modelId="{1643A996-D01D-4153-BED5-4E0F2334C1DF}" type="presOf" srcId="{C76B3429-6915-4495-962F-6BEEEC36D27F}" destId="{AC6AEA2F-B251-4718-8A7B-739319976E4D}" srcOrd="0" destOrd="0" presId="urn:microsoft.com/office/officeart/2005/8/layout/vList6"/>
    <dgm:cxn modelId="{257BFF98-F60F-4BBB-9E32-AF000CAA0C84}" srcId="{0DC6AFEC-D78D-44F5-A922-8699AC020223}" destId="{201C6D7C-CE6B-44AC-8DB0-17D63431FFB5}" srcOrd="1" destOrd="0" parTransId="{FD549F2B-497A-458F-8DF5-EB043BF6EF41}" sibTransId="{CF96D5F1-B1C8-48F4-BD13-AF8E41844D60}"/>
    <dgm:cxn modelId="{4BF653A5-2068-4081-A9E7-67CBD41916A3}" srcId="{0DC6AFEC-D78D-44F5-A922-8699AC020223}" destId="{401B0D94-5517-4B07-96A2-55BFE48ECC28}" srcOrd="2" destOrd="0" parTransId="{4166F490-4AE0-48D5-A4A3-EBF3AD4453FE}" sibTransId="{82DE330C-705D-463B-968E-99DF8C8CDB16}"/>
    <dgm:cxn modelId="{A0F1D5BB-2BE7-402E-A6F7-AA8B39D8DEBD}" srcId="{0DC6AFEC-D78D-44F5-A922-8699AC020223}" destId="{5BB66CB0-9CBF-4B20-9DDB-D3CC8AEB141B}" srcOrd="0" destOrd="0" parTransId="{A354BD77-5AC3-42A0-96F3-BFC130BE7CB3}" sibTransId="{484D61AC-B5A9-4D0F-8502-1F11B2100DB6}"/>
    <dgm:cxn modelId="{F0ABDFC4-A4DB-41C8-9528-E57C716F7701}" srcId="{5BB66CB0-9CBF-4B20-9DDB-D3CC8AEB141B}" destId="{380E9F50-323F-4142-AFE3-185445035131}" srcOrd="0" destOrd="0" parTransId="{88C9247E-2E65-449B-8540-9ED579CC29F9}" sibTransId="{ACC6B426-A226-42C9-8A87-D6C8A7D3D790}"/>
    <dgm:cxn modelId="{D65CD3CB-D536-451F-A74E-6A60F68D303B}" type="presOf" srcId="{201C6D7C-CE6B-44AC-8DB0-17D63431FFB5}" destId="{1298A007-2D9D-4D33-881C-5B70C7174F15}" srcOrd="0" destOrd="0" presId="urn:microsoft.com/office/officeart/2005/8/layout/vList6"/>
    <dgm:cxn modelId="{EF0EFDCD-D850-4710-9605-DBEE89E752F8}" srcId="{5BB66CB0-9CBF-4B20-9DDB-D3CC8AEB141B}" destId="{81390560-5ACC-46A8-98CA-A1764C22CFC3}" srcOrd="1" destOrd="0" parTransId="{05B64AB7-C3ED-4915-8C1A-1B0524990406}" sibTransId="{CCEB8073-CE48-4519-BD18-0C5121C20CEF}"/>
    <dgm:cxn modelId="{4DCD5ED8-72CB-4256-81CF-0E15945145A5}" srcId="{201C6D7C-CE6B-44AC-8DB0-17D63431FFB5}" destId="{7A4A22DA-2A32-4F5B-9E4A-241B682EDB0D}" srcOrd="0" destOrd="0" parTransId="{94B442ED-124F-4997-A45A-9B80F196DEEE}" sibTransId="{4F514AAB-3A57-4F28-9754-AA57570FD73B}"/>
    <dgm:cxn modelId="{1AE86DE8-6E21-4269-A373-D366753D4D6E}" type="presOf" srcId="{7A4A22DA-2A32-4F5B-9E4A-241B682EDB0D}" destId="{9DC78F3A-CCBC-4773-9EC3-17322AD99977}" srcOrd="0" destOrd="0" presId="urn:microsoft.com/office/officeart/2005/8/layout/vList6"/>
    <dgm:cxn modelId="{85BC04EB-0039-46DD-8084-5C17BA3334B2}" type="presOf" srcId="{0DC6AFEC-D78D-44F5-A922-8699AC020223}" destId="{3EA2814F-277E-441C-B9DA-70336DDBE814}" srcOrd="0" destOrd="0" presId="urn:microsoft.com/office/officeart/2005/8/layout/vList6"/>
    <dgm:cxn modelId="{1EA197E5-6D37-4758-99B9-D3C88C5345B8}" type="presParOf" srcId="{3EA2814F-277E-441C-B9DA-70336DDBE814}" destId="{D904CAD0-1478-498D-AD82-923A984B88AB}" srcOrd="0" destOrd="0" presId="urn:microsoft.com/office/officeart/2005/8/layout/vList6"/>
    <dgm:cxn modelId="{8AEE644C-E2FE-40C3-8D9C-42405E498A3B}" type="presParOf" srcId="{D904CAD0-1478-498D-AD82-923A984B88AB}" destId="{2A782BDE-53FD-4893-A81A-DFB53D133682}" srcOrd="0" destOrd="0" presId="urn:microsoft.com/office/officeart/2005/8/layout/vList6"/>
    <dgm:cxn modelId="{FAF345D5-F18A-4A1E-A5CF-295CBEE9DFA4}" type="presParOf" srcId="{D904CAD0-1478-498D-AD82-923A984B88AB}" destId="{50601A89-4535-4704-A01B-72DC903F25B4}" srcOrd="1" destOrd="0" presId="urn:microsoft.com/office/officeart/2005/8/layout/vList6"/>
    <dgm:cxn modelId="{6CBD0FB5-AF39-42CA-B9ED-8A70B9F6D0FB}" type="presParOf" srcId="{3EA2814F-277E-441C-B9DA-70336DDBE814}" destId="{57B0DE84-DC92-4209-9B9C-760AA69DCDBE}" srcOrd="1" destOrd="0" presId="urn:microsoft.com/office/officeart/2005/8/layout/vList6"/>
    <dgm:cxn modelId="{5FC53FB8-47BC-4F87-9330-DAE4D8EB2E48}" type="presParOf" srcId="{3EA2814F-277E-441C-B9DA-70336DDBE814}" destId="{A0E4CCA7-111D-493B-93F2-F650CE78DC28}" srcOrd="2" destOrd="0" presId="urn:microsoft.com/office/officeart/2005/8/layout/vList6"/>
    <dgm:cxn modelId="{1B7CD710-918C-43AE-82FA-4E90EDC2A9B2}" type="presParOf" srcId="{A0E4CCA7-111D-493B-93F2-F650CE78DC28}" destId="{1298A007-2D9D-4D33-881C-5B70C7174F15}" srcOrd="0" destOrd="0" presId="urn:microsoft.com/office/officeart/2005/8/layout/vList6"/>
    <dgm:cxn modelId="{F8B2F489-58A5-41E5-8E59-EEFF5F844C2F}" type="presParOf" srcId="{A0E4CCA7-111D-493B-93F2-F650CE78DC28}" destId="{9DC78F3A-CCBC-4773-9EC3-17322AD99977}" srcOrd="1" destOrd="0" presId="urn:microsoft.com/office/officeart/2005/8/layout/vList6"/>
    <dgm:cxn modelId="{04F728D4-382C-4764-AF1F-10E2A0F6B3EE}" type="presParOf" srcId="{3EA2814F-277E-441C-B9DA-70336DDBE814}" destId="{58AAD4E7-6CCE-4583-A4B8-D70A416F7C97}" srcOrd="3" destOrd="0" presId="urn:microsoft.com/office/officeart/2005/8/layout/vList6"/>
    <dgm:cxn modelId="{5C84DE9C-904F-4274-A3DD-04A953D33E62}" type="presParOf" srcId="{3EA2814F-277E-441C-B9DA-70336DDBE814}" destId="{C4ECA3CC-DBC0-41F0-A5E6-5FB7875E9647}" srcOrd="4" destOrd="0" presId="urn:microsoft.com/office/officeart/2005/8/layout/vList6"/>
    <dgm:cxn modelId="{3631294C-E55B-4AB2-8EFD-D32C1E351185}" type="presParOf" srcId="{C4ECA3CC-DBC0-41F0-A5E6-5FB7875E9647}" destId="{1BD96671-3F37-4102-911F-7AC9F4CDF81F}" srcOrd="0" destOrd="0" presId="urn:microsoft.com/office/officeart/2005/8/layout/vList6"/>
    <dgm:cxn modelId="{4F71F36D-E590-412A-8C9C-413D93904E22}" type="presParOf" srcId="{C4ECA3CC-DBC0-41F0-A5E6-5FB7875E9647}" destId="{AC6AEA2F-B251-4718-8A7B-739319976E4D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601A89-4535-4704-A01B-72DC903F25B4}">
      <dsp:nvSpPr>
        <dsp:cNvPr id="0" name=""/>
        <dsp:cNvSpPr/>
      </dsp:nvSpPr>
      <dsp:spPr>
        <a:xfrm>
          <a:off x="1691860" y="0"/>
          <a:ext cx="2537791" cy="126723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2000" kern="1200">
              <a:latin typeface="Calibri Light" panose="020F0302020204030204"/>
            </a:rPr>
            <a:t>(2023)</a:t>
          </a:r>
          <a:endParaRPr lang="sk-SK" sz="2000" kern="120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2000" kern="1200">
              <a:latin typeface="Calibri Light" panose="020F0302020204030204"/>
            </a:rPr>
            <a:t>+0,02 </a:t>
          </a:r>
          <a:r>
            <a:rPr lang="sk-SK" sz="2000" kern="1200" err="1">
              <a:latin typeface="Calibri Light" panose="020F0302020204030204"/>
            </a:rPr>
            <a:t>p.b</a:t>
          </a:r>
          <a:r>
            <a:rPr lang="sk-SK" sz="2000" kern="1200">
              <a:latin typeface="Calibri Light" panose="020F0302020204030204"/>
            </a:rPr>
            <a:t>. medziročne</a:t>
          </a:r>
          <a:endParaRPr lang="sk-SK" sz="2000" kern="1200"/>
        </a:p>
      </dsp:txBody>
      <dsp:txXfrm>
        <a:off x="1691860" y="158405"/>
        <a:ext cx="2062577" cy="950428"/>
      </dsp:txXfrm>
    </dsp:sp>
    <dsp:sp modelId="{2A782BDE-53FD-4893-A81A-DFB53D133682}">
      <dsp:nvSpPr>
        <dsp:cNvPr id="0" name=""/>
        <dsp:cNvSpPr/>
      </dsp:nvSpPr>
      <dsp:spPr>
        <a:xfrm>
          <a:off x="0" y="0"/>
          <a:ext cx="1691860" cy="126723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3600" kern="1200">
              <a:latin typeface="Calibri Light" panose="020F0302020204030204"/>
            </a:rPr>
            <a:t>0,58 % HDP</a:t>
          </a:r>
          <a:endParaRPr lang="sk-SK" sz="3600" kern="1200"/>
        </a:p>
      </dsp:txBody>
      <dsp:txXfrm>
        <a:off x="61861" y="61861"/>
        <a:ext cx="1568138" cy="1143516"/>
      </dsp:txXfrm>
    </dsp:sp>
    <dsp:sp modelId="{9DC78F3A-CCBC-4773-9EC3-17322AD99977}">
      <dsp:nvSpPr>
        <dsp:cNvPr id="0" name=""/>
        <dsp:cNvSpPr/>
      </dsp:nvSpPr>
      <dsp:spPr>
        <a:xfrm>
          <a:off x="1691860" y="1393962"/>
          <a:ext cx="2537791" cy="126723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2000" kern="1200">
              <a:latin typeface="Calibri Light" panose="020F0302020204030204"/>
            </a:rPr>
            <a:t>(2023)</a:t>
          </a:r>
          <a:endParaRPr lang="sk-SK" sz="2000" kern="120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2000" kern="1200">
              <a:latin typeface="Calibri Light" panose="020F0302020204030204"/>
            </a:rPr>
            <a:t>+0,05 </a:t>
          </a:r>
          <a:r>
            <a:rPr lang="sk-SK" sz="2000" kern="1200" err="1">
              <a:latin typeface="Calibri Light" panose="020F0302020204030204"/>
            </a:rPr>
            <a:t>p.b</a:t>
          </a:r>
          <a:r>
            <a:rPr lang="sk-SK" sz="2000" kern="1200">
              <a:latin typeface="Calibri Light" panose="020F0302020204030204"/>
            </a:rPr>
            <a:t>. medziročne</a:t>
          </a:r>
          <a:endParaRPr lang="sk-SK" sz="2000" kern="1200"/>
        </a:p>
      </dsp:txBody>
      <dsp:txXfrm>
        <a:off x="1691860" y="1552367"/>
        <a:ext cx="2062577" cy="950428"/>
      </dsp:txXfrm>
    </dsp:sp>
    <dsp:sp modelId="{1298A007-2D9D-4D33-881C-5B70C7174F15}">
      <dsp:nvSpPr>
        <dsp:cNvPr id="0" name=""/>
        <dsp:cNvSpPr/>
      </dsp:nvSpPr>
      <dsp:spPr>
        <a:xfrm>
          <a:off x="0" y="1393962"/>
          <a:ext cx="1691860" cy="126723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3600" kern="1200">
              <a:latin typeface="Calibri Light" panose="020F0302020204030204"/>
            </a:rPr>
            <a:t>1,03 % HDP</a:t>
          </a:r>
          <a:endParaRPr lang="sk-SK" sz="3600" kern="1200"/>
        </a:p>
      </dsp:txBody>
      <dsp:txXfrm>
        <a:off x="61861" y="1455823"/>
        <a:ext cx="1568138" cy="1143516"/>
      </dsp:txXfrm>
    </dsp:sp>
    <dsp:sp modelId="{AC6AEA2F-B251-4718-8A7B-739319976E4D}">
      <dsp:nvSpPr>
        <dsp:cNvPr id="0" name=""/>
        <dsp:cNvSpPr/>
      </dsp:nvSpPr>
      <dsp:spPr>
        <a:xfrm>
          <a:off x="1691860" y="2787925"/>
          <a:ext cx="2537791" cy="126723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2000" kern="1200">
              <a:latin typeface="Calibri Light" panose="020F0302020204030204"/>
            </a:rPr>
            <a:t>EIS 2025 (dáta cca 2022-2023)</a:t>
          </a:r>
          <a:endParaRPr lang="sk-SK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2000" kern="1200">
              <a:latin typeface="Calibri Light" panose="020F0302020204030204"/>
            </a:rPr>
            <a:t>stagnácia</a:t>
          </a:r>
        </a:p>
      </dsp:txBody>
      <dsp:txXfrm>
        <a:off x="1691860" y="2946330"/>
        <a:ext cx="2062577" cy="950428"/>
      </dsp:txXfrm>
    </dsp:sp>
    <dsp:sp modelId="{1BD96671-3F37-4102-911F-7AC9F4CDF81F}">
      <dsp:nvSpPr>
        <dsp:cNvPr id="0" name=""/>
        <dsp:cNvSpPr/>
      </dsp:nvSpPr>
      <dsp:spPr>
        <a:xfrm>
          <a:off x="0" y="2787925"/>
          <a:ext cx="1691860" cy="126723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3600" kern="1200">
              <a:latin typeface="Calibri Light" panose="020F0302020204030204"/>
            </a:rPr>
            <a:t>24. miesto</a:t>
          </a:r>
        </a:p>
      </dsp:txBody>
      <dsp:txXfrm>
        <a:off x="61861" y="2849786"/>
        <a:ext cx="1568138" cy="11435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>
            <a:extLst>
              <a:ext uri="{FF2B5EF4-FFF2-40B4-BE49-F238E27FC236}">
                <a16:creationId xmlns:a16="http://schemas.microsoft.com/office/drawing/2014/main" id="{542F2EE4-043B-F8E4-B90B-6E25F9EEF9F4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C63362B2-1DB7-9F06-94BA-3AC8502DC11E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D94ADF8-9716-4A89-B1EF-D3CC1F51B976}" type="datetime1">
              <a:rPr lang="sk-SK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9. 10. 2025</a:t>
            </a:fld>
            <a:endParaRPr lang="sk-SK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E9301B8A-CDD4-EF37-E7BB-FDFC30ADA69F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02EE08F9-F95E-DA39-E3BF-756B111449BD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E55229E-81B4-4FFA-945A-6FD444F9C837}" type="slidenum">
              <a:t>‹#›</a:t>
            </a:fld>
            <a:endParaRPr lang="sk-SK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834534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F453FF-663A-423C-BA76-06B39523E2AD}" type="datetimeFigureOut">
              <a:rPr lang="sk-SK" smtClean="0"/>
              <a:t>9. 10. 2025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884F19-69EB-427E-877D-6EB3BD72555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26009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Aktuálne</a:t>
            </a:r>
            <a:r>
              <a:rPr lang="en-US"/>
              <a:t> </a:t>
            </a:r>
            <a:r>
              <a:rPr lang="en-US" err="1"/>
              <a:t>napĺňanie</a:t>
            </a:r>
            <a:r>
              <a:rPr lang="en-US"/>
              <a:t> </a:t>
            </a:r>
            <a:r>
              <a:rPr lang="en-US" err="1"/>
              <a:t>ŽoP</a:t>
            </a:r>
            <a:r>
              <a:rPr lang="en-US"/>
              <a:t> </a:t>
            </a:r>
            <a:r>
              <a:rPr lang="en-US" err="1"/>
              <a:t>na</a:t>
            </a:r>
            <a:r>
              <a:rPr lang="en-US"/>
              <a:t> EK</a:t>
            </a:r>
            <a:endParaRPr lang="en-US">
              <a:solidFill>
                <a:srgbClr val="444444"/>
              </a:solidFill>
            </a:endParaRPr>
          </a:p>
          <a:p>
            <a:r>
              <a:rPr lang="en-US"/>
              <a:t>Komunikácia EK - </a:t>
            </a:r>
            <a:r>
              <a:rPr lang="en-US" err="1"/>
              <a:t>zverejnená</a:t>
            </a:r>
            <a:r>
              <a:rPr lang="en-US"/>
              <a:t> v </a:t>
            </a:r>
            <a:r>
              <a:rPr lang="en-US" err="1"/>
              <a:t>júni</a:t>
            </a:r>
            <a:r>
              <a:rPr lang="en-US"/>
              <a:t> 2025</a:t>
            </a:r>
            <a:endParaRPr lang="en-US">
              <a:solidFill>
                <a:srgbClr val="444444"/>
              </a:solidFill>
            </a:endParaRPr>
          </a:p>
          <a:p>
            <a:r>
              <a:rPr lang="en-US" err="1"/>
              <a:t>Simplifikácia</a:t>
            </a:r>
            <a:r>
              <a:rPr lang="en-US"/>
              <a:t> v </a:t>
            </a:r>
            <a:r>
              <a:rPr lang="en-US" err="1"/>
              <a:t>textovej</a:t>
            </a:r>
            <a:r>
              <a:rPr lang="en-US"/>
              <a:t> </a:t>
            </a:r>
            <a:r>
              <a:rPr lang="en-US" err="1"/>
              <a:t>časti</a:t>
            </a:r>
            <a:r>
              <a:rPr lang="en-US"/>
              <a:t> a v </a:t>
            </a:r>
            <a:r>
              <a:rPr lang="en-US" err="1"/>
              <a:t>tabuľkovej</a:t>
            </a:r>
            <a:r>
              <a:rPr lang="en-US"/>
              <a:t> </a:t>
            </a:r>
            <a:r>
              <a:rPr lang="en-US" err="1"/>
              <a:t>časti</a:t>
            </a:r>
            <a:endParaRPr lang="en-US" err="1">
              <a:solidFill>
                <a:srgbClr val="444444"/>
              </a:solidFill>
            </a:endParaRPr>
          </a:p>
          <a:p>
            <a:r>
              <a:rPr lang="en-US" err="1"/>
              <a:t>Ciele</a:t>
            </a:r>
            <a:r>
              <a:rPr lang="en-US"/>
              <a:t> a </a:t>
            </a:r>
            <a:r>
              <a:rPr lang="en-US" err="1"/>
              <a:t>nový</a:t>
            </a:r>
            <a:r>
              <a:rPr lang="en-US"/>
              <a:t> </a:t>
            </a:r>
            <a:r>
              <a:rPr lang="en-US" err="1"/>
              <a:t>míľnik</a:t>
            </a:r>
            <a:endParaRPr lang="en-US" err="1">
              <a:solidFill>
                <a:srgbClr val="444444"/>
              </a:solidFill>
            </a:endParaRPr>
          </a:p>
          <a:p>
            <a:r>
              <a:rPr lang="en-US"/>
              <a:t>Interim report</a:t>
            </a:r>
          </a:p>
          <a:p>
            <a:r>
              <a:rPr lang="en-US" err="1">
                <a:ea typeface="Calibri"/>
                <a:cs typeface="Calibri"/>
              </a:rPr>
              <a:t>Zmena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štatútu</a:t>
            </a:r>
            <a:r>
              <a:rPr lang="en-US">
                <a:ea typeface="Calibri"/>
                <a:cs typeface="Calibri"/>
              </a:rPr>
              <a:t> RVVTI</a:t>
            </a:r>
          </a:p>
          <a:p>
            <a:endParaRPr lang="en-US">
              <a:ea typeface="Calibri"/>
              <a:cs typeface="Calibri"/>
            </a:endParaRPr>
          </a:p>
          <a:p>
            <a:r>
              <a:rPr lang="en-US" err="1">
                <a:ea typeface="Calibri"/>
                <a:cs typeface="Calibri"/>
              </a:rPr>
              <a:t>Štatutári</a:t>
            </a:r>
            <a:r>
              <a:rPr lang="en-US">
                <a:ea typeface="Calibri"/>
                <a:cs typeface="Calibri"/>
              </a:rPr>
              <a:t> podpisujú</a:t>
            </a:r>
          </a:p>
          <a:p>
            <a:r>
              <a:rPr lang="en-US" err="1">
                <a:ea typeface="Calibri"/>
                <a:cs typeface="Calibri"/>
              </a:rPr>
              <a:t>Obstarávanie</a:t>
            </a:r>
            <a:r>
              <a:rPr lang="en-US">
                <a:ea typeface="Calibri"/>
                <a:cs typeface="Calibri"/>
              </a:rPr>
              <a:t> s výnimkou</a:t>
            </a: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884F19-69EB-427E-877D-6EB3BD725558}" type="slidenum">
              <a:rPr lang="sk-SK" smtClean="0"/>
              <a:t>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170558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F79BB2-F84C-947E-0D33-0E364B6B99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9769C73E-1D48-60DD-734C-3D71A70587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B0F5D5FC-E8D2-8851-F69E-132184B031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2B9202A4-717E-4C10-D968-E2631D606C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884F19-69EB-427E-877D-6EB3BD725558}" type="slidenum">
              <a:rPr lang="sk-SK" smtClean="0"/>
              <a:t>28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795741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C7F775-DB78-E4C4-3E9B-E3375CAD9A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84C1A881-84D6-FF07-D8FC-948F69F097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FCBAE5FE-46D9-6583-75C7-A0502A2F44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776CF09B-535B-A96A-6A71-10A35E7D4C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884F19-69EB-427E-877D-6EB3BD725558}" type="slidenum">
              <a:rPr lang="sk-SK" smtClean="0"/>
              <a:t>29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937973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3A177B-DE96-AE51-A0E3-911E1456D1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F6FAC025-FD19-2D5A-AE2F-CB184CA62F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676D1FA6-AF20-8877-6DEB-36AC2F1991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A337C444-AE4A-FDFF-25DB-B348989868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884F19-69EB-427E-877D-6EB3BD725558}" type="slidenum">
              <a:rPr lang="sk-SK" smtClean="0"/>
              <a:t>30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70628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BCDD53-9046-67A4-B626-ECD6175B82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C36154A6-C032-D92A-83DD-24C286D88D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45F7DBD9-E30C-F4E1-4A0F-7F82678F91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533F075F-3147-0F16-31A3-5C88F56E76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884F19-69EB-427E-877D-6EB3BD725558}" type="slidenum">
              <a:rPr lang="sk-SK" smtClean="0"/>
              <a:t>31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606448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AA0164-8C54-ED8F-6AE0-33B021176C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F1806D2F-9040-4D86-577D-445B1584E9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9C11F062-F8E9-AFEF-95C4-C5D83D5F69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EAA2E971-6796-FF7C-BB5F-54BE99E6C9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884F19-69EB-427E-877D-6EB3BD725558}" type="slidenum">
              <a:rPr lang="sk-SK" smtClean="0"/>
              <a:t>32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347034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C856C6-F170-4983-230F-3A7366C233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15E7B912-0AF2-6920-915D-DE131395A9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ECDEDBA8-9CA7-ACD3-D316-37A721E4CE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F55713FB-3E8B-78A0-3D02-D1B2662B09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884F19-69EB-427E-877D-6EB3BD725558}" type="slidenum">
              <a:rPr lang="sk-SK" smtClean="0"/>
              <a:t>33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705929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A15462-C744-E600-EA3B-BE19FE3C7E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51FAE11A-5EFA-618A-6C7B-48A2E23E4D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EACC1C08-56F3-1C01-5388-C3CC550F86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70C9FCCA-63F3-8C5A-6C30-C41D9DC82C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884F19-69EB-427E-877D-6EB3BD725558}" type="slidenum">
              <a:rPr lang="sk-SK" smtClean="0"/>
              <a:t>34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73070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D8DA68-9E4D-F9C6-16C0-F14277B72E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86AB75E8-3350-F8B2-A86E-59BEAE8608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8CDB6743-BF81-CA0B-AB0A-674EF82FA1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8901EE9F-277F-5DBD-DACC-A7222C0CFB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884F19-69EB-427E-877D-6EB3BD725558}" type="slidenum">
              <a:rPr lang="sk-SK" smtClean="0"/>
              <a:t>35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339567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93940C-3679-DC4F-1B44-767B930D8A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C27F3BDD-4DCA-915E-EBCD-CF994F4D1D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6A5551AC-0EBB-936A-13B7-0AA9FAC90A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944573C2-C4DA-853A-90D7-9117F28F64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884F19-69EB-427E-877D-6EB3BD725558}" type="slidenum">
              <a:rPr lang="sk-SK" smtClean="0"/>
              <a:t>36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238497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3D37AF-48BA-5181-452C-AB0D224E4E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5D737FCF-43D8-79FA-C781-C2B3FEBFCE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F24B565A-913B-FE58-E6FE-8335F93D90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957EE7AD-258D-57FE-AA74-3D8B5DFF2B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884F19-69EB-427E-877D-6EB3BD725558}" type="slidenum">
              <a:rPr lang="sk-SK" smtClean="0"/>
              <a:t>37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941251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884F19-69EB-427E-877D-6EB3BD725558}" type="slidenum">
              <a:rPr lang="sk-SK" smtClean="0"/>
              <a:t>15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976931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2D61DE-4C55-4C88-9158-514EF5BA7524}" type="slidenum">
              <a:rPr kumimoji="0" lang="sk-S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sk-S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45715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2D61DE-4C55-4C88-9158-514EF5BA7524}" type="slidenum">
              <a:rPr kumimoji="0" lang="sk-S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sk-S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40819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AA3562-F7D3-E641-6BB4-7C8E630FE8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6941C8AA-F032-1E07-DA71-730CFB4E14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7228AF6B-45AB-F6D1-520E-B5E40C3449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8958814F-6450-8982-574B-2E8BFB18C0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884F19-69EB-427E-877D-6EB3BD725558}" type="slidenum">
              <a:rPr lang="sk-SK" smtClean="0"/>
              <a:t>17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440108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3B920B-199C-9892-309D-5B9B39185A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09139D42-084E-04EF-EBCF-07DF786BE8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1A5C4D4E-343A-F871-0F57-13E0DAA69A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F7510866-3362-964C-EB82-F7DD11223F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884F19-69EB-427E-877D-6EB3BD725558}" type="slidenum">
              <a:rPr lang="sk-SK" smtClean="0"/>
              <a:t>19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823173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884F19-69EB-427E-877D-6EB3BD725558}" type="slidenum">
              <a:rPr lang="sk-SK" smtClean="0"/>
              <a:t>19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418415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9EFD00-7374-C8BF-EDC0-4AC9895166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515C9A06-EB40-1B27-0862-8411871047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27561367-20E9-9276-A81B-6CCE3A4FEC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6CC7F700-3DC3-5AF5-4726-648CE56218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884F19-69EB-427E-877D-6EB3BD725558}" type="slidenum">
              <a:rPr lang="sk-SK" smtClean="0"/>
              <a:t>21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763943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3790CD-92BF-C442-6B99-2009923502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75DB92F7-5173-8D9C-0A1E-B6004D08B0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76FC1787-B0B6-D8DF-B5E6-321045D2B8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0FC3E11A-5472-26A3-283D-E03533E7DD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884F19-69EB-427E-877D-6EB3BD725558}" type="slidenum">
              <a:rPr lang="sk-SK" smtClean="0"/>
              <a:t>22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42951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9D2902-463D-3316-59FF-38AFDD8770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DE80723E-1DA8-C480-60FD-728A35DC3F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31E58EBF-3FE3-A907-3707-5FD5D72CC0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F5BC076B-5E5A-E962-A0FB-C0B1502535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884F19-69EB-427E-877D-6EB3BD725558}" type="slidenum">
              <a:rPr lang="sk-SK" smtClean="0"/>
              <a:t>26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22540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5CD620-E14A-FC2B-9FD9-EE9EBE4E35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E6C70891-5411-97ED-943E-739E0619F1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8A86AAA5-7F71-5FC5-209D-2EB03DD1D2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392ACD0B-A37A-5C98-5C0F-91C1439F9C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884F19-69EB-427E-877D-6EB3BD725558}" type="slidenum">
              <a:rPr lang="sk-SK" smtClean="0"/>
              <a:t>27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88613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9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3.png"/><Relationship Id="rId4" Type="http://schemas.openxmlformats.org/officeDocument/2006/relationships/image" Target="../media/image21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3.png"/><Relationship Id="rId4" Type="http://schemas.openxmlformats.org/officeDocument/2006/relationships/image" Target="../media/image21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3.png"/><Relationship Id="rId4" Type="http://schemas.openxmlformats.org/officeDocument/2006/relationships/image" Target="../media/image21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3.png"/><Relationship Id="rId4" Type="http://schemas.openxmlformats.org/officeDocument/2006/relationships/image" Target="../media/image21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6">
            <a:extLst>
              <a:ext uri="{FF2B5EF4-FFF2-40B4-BE49-F238E27FC236}">
                <a16:creationId xmlns:a16="http://schemas.microsoft.com/office/drawing/2014/main" id="{FEFA3E00-AE5A-FB87-7DAE-7C334D0214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9591" y="3382566"/>
            <a:ext cx="126744" cy="131572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Obrázok 7">
            <a:extLst>
              <a:ext uri="{FF2B5EF4-FFF2-40B4-BE49-F238E27FC236}">
                <a16:creationId xmlns:a16="http://schemas.microsoft.com/office/drawing/2014/main" id="{C96311AA-F124-6274-DB0A-6CAC1857EC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86944" y="3725705"/>
            <a:ext cx="1525071" cy="153147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Obrázok 13">
            <a:extLst>
              <a:ext uri="{FF2B5EF4-FFF2-40B4-BE49-F238E27FC236}">
                <a16:creationId xmlns:a16="http://schemas.microsoft.com/office/drawing/2014/main" id="{683743E2-3C21-9E1C-8350-D98B6FF580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23635" y="5266707"/>
            <a:ext cx="1603993" cy="96112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Obrázok 15">
            <a:extLst>
              <a:ext uri="{FF2B5EF4-FFF2-40B4-BE49-F238E27FC236}">
                <a16:creationId xmlns:a16="http://schemas.microsoft.com/office/drawing/2014/main" id="{2A98B85A-3070-55E0-94BF-F5C887A881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55371" y="645082"/>
            <a:ext cx="1361696" cy="127261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Obrázok 17">
            <a:extLst>
              <a:ext uri="{FF2B5EF4-FFF2-40B4-BE49-F238E27FC236}">
                <a16:creationId xmlns:a16="http://schemas.microsoft.com/office/drawing/2014/main" id="{E9C39B7B-A674-7292-9294-D3508D4073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35833" y="2707484"/>
            <a:ext cx="565217" cy="57149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Zástupný text 28">
            <a:extLst>
              <a:ext uri="{FF2B5EF4-FFF2-40B4-BE49-F238E27FC236}">
                <a16:creationId xmlns:a16="http://schemas.microsoft.com/office/drawing/2014/main" id="{D1F86F5A-0C27-F0B0-B978-F190EF00C794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966337" y="3247665"/>
            <a:ext cx="6262597" cy="208346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spcAft>
                <a:spcPts val="0"/>
              </a:spcAft>
              <a:buNone/>
              <a:tabLst/>
              <a:defRPr lang="sk-SK" sz="5800" b="1" i="0" u="none" strike="noStrike" cap="none" spc="0" baseline="0">
                <a:solidFill>
                  <a:srgbClr val="FFFFFF"/>
                </a:solidFill>
                <a:uFillTx/>
                <a:latin typeface="Source Sans Pro"/>
              </a:defRPr>
            </a:lvl1pPr>
          </a:lstStyle>
          <a:p>
            <a:pPr lvl="0"/>
            <a:r>
              <a:rPr lang="sk-SK"/>
              <a:t>Kliknite sem a upravte štýly predlohy textu</a:t>
            </a:r>
          </a:p>
        </p:txBody>
      </p:sp>
    </p:spTree>
    <p:extLst>
      <p:ext uri="{BB962C8B-B14F-4D97-AF65-F5344CB8AC3E}">
        <p14:creationId xmlns:p14="http://schemas.microsoft.com/office/powerpoint/2010/main" val="1720393323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7">
            <a:extLst>
              <a:ext uri="{FF2B5EF4-FFF2-40B4-BE49-F238E27FC236}">
                <a16:creationId xmlns:a16="http://schemas.microsoft.com/office/drawing/2014/main" id="{6CE36B8F-03CD-21B9-2A3B-F9377B5DC451}"/>
              </a:ext>
            </a:extLst>
          </p:cNvPr>
          <p:cNvSpPr txBox="1">
            <a:spLocks noGrp="1"/>
          </p:cNvSpPr>
          <p:nvPr>
            <p:ph type="pic" sz="quarter" idx="4294967295"/>
          </p:nvPr>
        </p:nvSpPr>
        <p:spPr>
          <a:xfrm>
            <a:off x="623885" y="1703353"/>
            <a:ext cx="3471867" cy="344014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spcAft>
                <a:spcPts val="0"/>
              </a:spcAft>
              <a:buNone/>
              <a:tabLst/>
              <a:defRPr lang="sk-SK" b="0" i="0" u="none" strike="noStrike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sk-SK"/>
          </a:p>
        </p:txBody>
      </p:sp>
      <p:pic>
        <p:nvPicPr>
          <p:cNvPr id="3" name="Obrázok 7">
            <a:extLst>
              <a:ext uri="{FF2B5EF4-FFF2-40B4-BE49-F238E27FC236}">
                <a16:creationId xmlns:a16="http://schemas.microsoft.com/office/drawing/2014/main" id="{31552DF2-361B-25F1-C942-652D4FE59B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4228" y="662418"/>
            <a:ext cx="65050" cy="24246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Nadpis 1">
            <a:extLst>
              <a:ext uri="{FF2B5EF4-FFF2-40B4-BE49-F238E27FC236}">
                <a16:creationId xmlns:a16="http://schemas.microsoft.com/office/drawing/2014/main" id="{E23313DF-78B4-1ADD-3826-8B9EBA63DC0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4234" y="569881"/>
            <a:ext cx="8366915" cy="58264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spcBef>
                <a:spcPts val="0"/>
              </a:spcBef>
              <a:spcAft>
                <a:spcPts val="0"/>
              </a:spcAft>
              <a:tabLst/>
              <a:defRPr lang="en-US" sz="3000" b="1" i="0" u="none" strike="noStrike" cap="none" spc="0" baseline="0">
                <a:solidFill>
                  <a:srgbClr val="1E22AA"/>
                </a:solidFill>
                <a:uFillTx/>
                <a:latin typeface="Source Sans Pro" pitchFamily="34"/>
                <a:ea typeface="Source Sans Pro" pitchFamily="34"/>
              </a:defRPr>
            </a:lvl1pPr>
          </a:lstStyle>
          <a:p>
            <a:pPr lvl="0"/>
            <a:r>
              <a:rPr lang="en-US"/>
              <a:t>NADPIS PRE </a:t>
            </a:r>
            <a:r>
              <a:rPr lang="sk-SK"/>
              <a:t>3</a:t>
            </a:r>
            <a:r>
              <a:rPr lang="en-US"/>
              <a:t> OBRÁZKY </a:t>
            </a:r>
            <a:endParaRPr lang="sk-SK"/>
          </a:p>
        </p:txBody>
      </p:sp>
      <p:sp>
        <p:nvSpPr>
          <p:cNvPr id="6" name="Zástupný objekt pre obrázok 7">
            <a:extLst>
              <a:ext uri="{FF2B5EF4-FFF2-40B4-BE49-F238E27FC236}">
                <a16:creationId xmlns:a16="http://schemas.microsoft.com/office/drawing/2014/main" id="{B1E02215-25F4-95CB-A83F-4C8AA9840DD3}"/>
              </a:ext>
            </a:extLst>
          </p:cNvPr>
          <p:cNvSpPr txBox="1">
            <a:spLocks noGrp="1"/>
          </p:cNvSpPr>
          <p:nvPr>
            <p:ph type="pic" sz="quarter" idx="4294967295"/>
          </p:nvPr>
        </p:nvSpPr>
        <p:spPr>
          <a:xfrm>
            <a:off x="4350541" y="1703353"/>
            <a:ext cx="3471867" cy="344014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spcAft>
                <a:spcPts val="0"/>
              </a:spcAft>
              <a:buNone/>
              <a:tabLst/>
              <a:defRPr lang="sk-SK" b="0" i="0" u="none" strike="noStrike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sk-SK"/>
          </a:p>
        </p:txBody>
      </p:sp>
      <p:sp>
        <p:nvSpPr>
          <p:cNvPr id="7" name="Zástupný objekt pre obrázok 7">
            <a:extLst>
              <a:ext uri="{FF2B5EF4-FFF2-40B4-BE49-F238E27FC236}">
                <a16:creationId xmlns:a16="http://schemas.microsoft.com/office/drawing/2014/main" id="{36BEC68C-3287-4E1C-E49C-0794E76266A2}"/>
              </a:ext>
            </a:extLst>
          </p:cNvPr>
          <p:cNvSpPr txBox="1">
            <a:spLocks noGrp="1"/>
          </p:cNvSpPr>
          <p:nvPr>
            <p:ph type="pic" sz="quarter" idx="4294967295"/>
          </p:nvPr>
        </p:nvSpPr>
        <p:spPr>
          <a:xfrm>
            <a:off x="8086725" y="1712881"/>
            <a:ext cx="3471867" cy="344014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spcAft>
                <a:spcPts val="0"/>
              </a:spcAft>
              <a:buNone/>
              <a:tabLst/>
              <a:defRPr lang="sk-SK" b="0" i="0" u="none" strike="noStrike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sk-SK"/>
          </a:p>
        </p:txBody>
      </p:sp>
      <p:pic>
        <p:nvPicPr>
          <p:cNvPr id="8" name="Obrázok 9">
            <a:extLst>
              <a:ext uri="{FF2B5EF4-FFF2-40B4-BE49-F238E27FC236}">
                <a16:creationId xmlns:a16="http://schemas.microsoft.com/office/drawing/2014/main" id="{F7B5CE08-D316-97B0-67BF-5DFEFE20F63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34803" y="5755343"/>
            <a:ext cx="645926" cy="602451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65119277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7">
            <a:extLst>
              <a:ext uri="{FF2B5EF4-FFF2-40B4-BE49-F238E27FC236}">
                <a16:creationId xmlns:a16="http://schemas.microsoft.com/office/drawing/2014/main" id="{6CE36B8F-03CD-21B9-2A3B-F9377B5DC451}"/>
              </a:ext>
            </a:extLst>
          </p:cNvPr>
          <p:cNvSpPr txBox="1">
            <a:spLocks noGrp="1"/>
          </p:cNvSpPr>
          <p:nvPr>
            <p:ph type="pic" sz="quarter" idx="4294967295"/>
          </p:nvPr>
        </p:nvSpPr>
        <p:spPr>
          <a:xfrm>
            <a:off x="623885" y="1703353"/>
            <a:ext cx="3471867" cy="344014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spcAft>
                <a:spcPts val="0"/>
              </a:spcAft>
              <a:buNone/>
              <a:tabLst/>
              <a:defRPr lang="sk-SK" b="0" i="0" u="none" strike="noStrike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sk-SK"/>
          </a:p>
        </p:txBody>
      </p:sp>
      <p:pic>
        <p:nvPicPr>
          <p:cNvPr id="3" name="Obrázok 7">
            <a:extLst>
              <a:ext uri="{FF2B5EF4-FFF2-40B4-BE49-F238E27FC236}">
                <a16:creationId xmlns:a16="http://schemas.microsoft.com/office/drawing/2014/main" id="{31552DF2-361B-25F1-C942-652D4FE59B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4228" y="662418"/>
            <a:ext cx="65050" cy="24246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Nadpis 1">
            <a:extLst>
              <a:ext uri="{FF2B5EF4-FFF2-40B4-BE49-F238E27FC236}">
                <a16:creationId xmlns:a16="http://schemas.microsoft.com/office/drawing/2014/main" id="{E23313DF-78B4-1ADD-3826-8B9EBA63DC0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4234" y="569881"/>
            <a:ext cx="8366915" cy="58264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spcBef>
                <a:spcPts val="0"/>
              </a:spcBef>
              <a:spcAft>
                <a:spcPts val="0"/>
              </a:spcAft>
              <a:tabLst/>
              <a:defRPr lang="en-US" sz="3000" b="1" i="0" u="none" strike="noStrike" cap="none" spc="0" baseline="0">
                <a:solidFill>
                  <a:srgbClr val="1E22AA"/>
                </a:solidFill>
                <a:uFillTx/>
                <a:latin typeface="Source Sans Pro" pitchFamily="34"/>
                <a:ea typeface="Source Sans Pro" pitchFamily="34"/>
              </a:defRPr>
            </a:lvl1pPr>
          </a:lstStyle>
          <a:p>
            <a:pPr lvl="0"/>
            <a:r>
              <a:rPr lang="en-US"/>
              <a:t>NADPIS PRE </a:t>
            </a:r>
            <a:r>
              <a:rPr lang="sk-SK"/>
              <a:t>3</a:t>
            </a:r>
            <a:r>
              <a:rPr lang="en-US"/>
              <a:t> OBRÁZKY </a:t>
            </a:r>
            <a:endParaRPr lang="sk-SK"/>
          </a:p>
        </p:txBody>
      </p:sp>
      <p:sp>
        <p:nvSpPr>
          <p:cNvPr id="6" name="Zástupný objekt pre obrázok 7">
            <a:extLst>
              <a:ext uri="{FF2B5EF4-FFF2-40B4-BE49-F238E27FC236}">
                <a16:creationId xmlns:a16="http://schemas.microsoft.com/office/drawing/2014/main" id="{B1E02215-25F4-95CB-A83F-4C8AA9840DD3}"/>
              </a:ext>
            </a:extLst>
          </p:cNvPr>
          <p:cNvSpPr txBox="1">
            <a:spLocks noGrp="1"/>
          </p:cNvSpPr>
          <p:nvPr>
            <p:ph type="pic" sz="quarter" idx="4294967295"/>
          </p:nvPr>
        </p:nvSpPr>
        <p:spPr>
          <a:xfrm>
            <a:off x="4350541" y="1703353"/>
            <a:ext cx="3471867" cy="344014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spcAft>
                <a:spcPts val="0"/>
              </a:spcAft>
              <a:buNone/>
              <a:tabLst/>
              <a:defRPr lang="sk-SK" b="0" i="0" u="none" strike="noStrike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sk-SK"/>
          </a:p>
        </p:txBody>
      </p:sp>
      <p:sp>
        <p:nvSpPr>
          <p:cNvPr id="7" name="Zástupný objekt pre obrázok 7">
            <a:extLst>
              <a:ext uri="{FF2B5EF4-FFF2-40B4-BE49-F238E27FC236}">
                <a16:creationId xmlns:a16="http://schemas.microsoft.com/office/drawing/2014/main" id="{36BEC68C-3287-4E1C-E49C-0794E76266A2}"/>
              </a:ext>
            </a:extLst>
          </p:cNvPr>
          <p:cNvSpPr txBox="1">
            <a:spLocks noGrp="1"/>
          </p:cNvSpPr>
          <p:nvPr>
            <p:ph type="pic" sz="quarter" idx="4294967295"/>
          </p:nvPr>
        </p:nvSpPr>
        <p:spPr>
          <a:xfrm>
            <a:off x="8086725" y="1712881"/>
            <a:ext cx="3471867" cy="344014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spcAft>
                <a:spcPts val="0"/>
              </a:spcAft>
              <a:buNone/>
              <a:tabLst/>
              <a:defRPr lang="sk-SK" b="0" i="0" u="none" strike="noStrike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sk-SK"/>
          </a:p>
        </p:txBody>
      </p:sp>
      <p:pic>
        <p:nvPicPr>
          <p:cNvPr id="8" name="Obrázok 9">
            <a:extLst>
              <a:ext uri="{FF2B5EF4-FFF2-40B4-BE49-F238E27FC236}">
                <a16:creationId xmlns:a16="http://schemas.microsoft.com/office/drawing/2014/main" id="{023EAFC4-1592-829E-E636-58813AC85A9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34803" y="569881"/>
            <a:ext cx="645926" cy="602451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90212127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7">
            <a:extLst>
              <a:ext uri="{FF2B5EF4-FFF2-40B4-BE49-F238E27FC236}">
                <a16:creationId xmlns:a16="http://schemas.microsoft.com/office/drawing/2014/main" id="{6CE36B8F-03CD-21B9-2A3B-F9377B5DC451}"/>
              </a:ext>
            </a:extLst>
          </p:cNvPr>
          <p:cNvSpPr txBox="1">
            <a:spLocks noGrp="1"/>
          </p:cNvSpPr>
          <p:nvPr>
            <p:ph type="pic" sz="quarter" idx="4294967295"/>
          </p:nvPr>
        </p:nvSpPr>
        <p:spPr>
          <a:xfrm>
            <a:off x="623885" y="1703353"/>
            <a:ext cx="3471867" cy="344014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spcAft>
                <a:spcPts val="0"/>
              </a:spcAft>
              <a:buNone/>
              <a:tabLst/>
              <a:defRPr lang="sk-SK" b="0" i="0" u="none" strike="noStrike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sk-SK"/>
          </a:p>
        </p:txBody>
      </p:sp>
      <p:pic>
        <p:nvPicPr>
          <p:cNvPr id="3" name="Obrázok 7">
            <a:extLst>
              <a:ext uri="{FF2B5EF4-FFF2-40B4-BE49-F238E27FC236}">
                <a16:creationId xmlns:a16="http://schemas.microsoft.com/office/drawing/2014/main" id="{31552DF2-361B-25F1-C942-652D4FE59B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4228" y="662418"/>
            <a:ext cx="65050" cy="24246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Nadpis 1">
            <a:extLst>
              <a:ext uri="{FF2B5EF4-FFF2-40B4-BE49-F238E27FC236}">
                <a16:creationId xmlns:a16="http://schemas.microsoft.com/office/drawing/2014/main" id="{E23313DF-78B4-1ADD-3826-8B9EBA63DC0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4234" y="569881"/>
            <a:ext cx="8366915" cy="58264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spcBef>
                <a:spcPts val="0"/>
              </a:spcBef>
              <a:spcAft>
                <a:spcPts val="0"/>
              </a:spcAft>
              <a:tabLst/>
              <a:defRPr lang="en-US" sz="3000" b="1" i="0" u="none" strike="noStrike" cap="none" spc="0" baseline="0">
                <a:solidFill>
                  <a:srgbClr val="1E22AA"/>
                </a:solidFill>
                <a:uFillTx/>
                <a:latin typeface="Source Sans Pro" pitchFamily="34"/>
                <a:ea typeface="Source Sans Pro" pitchFamily="34"/>
              </a:defRPr>
            </a:lvl1pPr>
          </a:lstStyle>
          <a:p>
            <a:pPr lvl="0"/>
            <a:r>
              <a:rPr lang="en-US"/>
              <a:t>NADPIS PRE </a:t>
            </a:r>
            <a:r>
              <a:rPr lang="sk-SK"/>
              <a:t>3</a:t>
            </a:r>
            <a:r>
              <a:rPr lang="en-US"/>
              <a:t> OBRÁZKY </a:t>
            </a:r>
            <a:endParaRPr lang="sk-SK"/>
          </a:p>
        </p:txBody>
      </p:sp>
      <p:sp>
        <p:nvSpPr>
          <p:cNvPr id="6" name="Zástupný objekt pre obrázok 7">
            <a:extLst>
              <a:ext uri="{FF2B5EF4-FFF2-40B4-BE49-F238E27FC236}">
                <a16:creationId xmlns:a16="http://schemas.microsoft.com/office/drawing/2014/main" id="{B1E02215-25F4-95CB-A83F-4C8AA9840DD3}"/>
              </a:ext>
            </a:extLst>
          </p:cNvPr>
          <p:cNvSpPr txBox="1">
            <a:spLocks noGrp="1"/>
          </p:cNvSpPr>
          <p:nvPr>
            <p:ph type="pic" sz="quarter" idx="4294967295"/>
          </p:nvPr>
        </p:nvSpPr>
        <p:spPr>
          <a:xfrm>
            <a:off x="4350541" y="1703353"/>
            <a:ext cx="3471867" cy="344014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spcAft>
                <a:spcPts val="0"/>
              </a:spcAft>
              <a:buNone/>
              <a:tabLst/>
              <a:defRPr lang="sk-SK" b="0" i="0" u="none" strike="noStrike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sk-SK"/>
          </a:p>
        </p:txBody>
      </p:sp>
      <p:sp>
        <p:nvSpPr>
          <p:cNvPr id="7" name="Zástupný objekt pre obrázok 7">
            <a:extLst>
              <a:ext uri="{FF2B5EF4-FFF2-40B4-BE49-F238E27FC236}">
                <a16:creationId xmlns:a16="http://schemas.microsoft.com/office/drawing/2014/main" id="{36BEC68C-3287-4E1C-E49C-0794E76266A2}"/>
              </a:ext>
            </a:extLst>
          </p:cNvPr>
          <p:cNvSpPr txBox="1">
            <a:spLocks noGrp="1"/>
          </p:cNvSpPr>
          <p:nvPr>
            <p:ph type="pic" sz="quarter" idx="4294967295"/>
          </p:nvPr>
        </p:nvSpPr>
        <p:spPr>
          <a:xfrm>
            <a:off x="8086725" y="1712881"/>
            <a:ext cx="3471867" cy="344014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spcAft>
                <a:spcPts val="0"/>
              </a:spcAft>
              <a:buNone/>
              <a:tabLst/>
              <a:defRPr lang="sk-SK" b="0" i="0" u="none" strike="noStrike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sk-SK"/>
          </a:p>
        </p:txBody>
      </p:sp>
      <p:pic>
        <p:nvPicPr>
          <p:cNvPr id="5" name="Obrázok 9">
            <a:extLst>
              <a:ext uri="{FF2B5EF4-FFF2-40B4-BE49-F238E27FC236}">
                <a16:creationId xmlns:a16="http://schemas.microsoft.com/office/drawing/2014/main" id="{0202A758-4BB2-FE75-E4C5-3A6D8792055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47319" y="6033131"/>
            <a:ext cx="645926" cy="602451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125265071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7">
            <a:extLst>
              <a:ext uri="{FF2B5EF4-FFF2-40B4-BE49-F238E27FC236}">
                <a16:creationId xmlns:a16="http://schemas.microsoft.com/office/drawing/2014/main" id="{9C716487-F1EA-B89E-0908-56EA5B61FB05}"/>
              </a:ext>
            </a:extLst>
          </p:cNvPr>
          <p:cNvSpPr txBox="1">
            <a:spLocks noGrp="1"/>
          </p:cNvSpPr>
          <p:nvPr>
            <p:ph type="pic" sz="quarter" idx="4294967295"/>
          </p:nvPr>
        </p:nvSpPr>
        <p:spPr>
          <a:xfrm>
            <a:off x="6096003" y="0"/>
            <a:ext cx="6096003" cy="685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spcAft>
                <a:spcPts val="0"/>
              </a:spcAft>
              <a:buNone/>
              <a:tabLst/>
              <a:defRPr lang="sk-SK" b="0" i="0" u="none" strike="noStrike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sk-SK"/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FF862275-6D9E-9099-9E0C-97A5F2011D4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77109" y="2227231"/>
            <a:ext cx="4013996" cy="22209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en-US" sz="3800" b="1" i="0" u="none" strike="noStrike" cap="none" spc="0" baseline="0">
                <a:solidFill>
                  <a:srgbClr val="1E22AA"/>
                </a:solidFill>
                <a:uFillTx/>
                <a:latin typeface="Source Sans Pro" pitchFamily="34"/>
                <a:ea typeface="Source Sans Pro" pitchFamily="34"/>
              </a:defRPr>
            </a:lvl1pPr>
          </a:lstStyle>
          <a:p>
            <a:pPr lvl="0"/>
            <a:r>
              <a:rPr lang="en-US"/>
              <a:t>Lorem ipsum</a:t>
            </a:r>
            <a:br>
              <a:rPr lang="sk-SK"/>
            </a:br>
            <a:r>
              <a:rPr lang="sk-SK" err="1"/>
              <a:t>lorem</a:t>
            </a:r>
            <a:r>
              <a:rPr lang="sk-SK"/>
              <a:t> </a:t>
            </a:r>
            <a:r>
              <a:rPr lang="sk-SK" err="1"/>
              <a:t>ipsum</a:t>
            </a:r>
            <a:r>
              <a:rPr lang="sk-SK"/>
              <a:t> </a:t>
            </a:r>
            <a:r>
              <a:rPr lang="sk-SK" err="1"/>
              <a:t>tt</a:t>
            </a:r>
            <a:br>
              <a:rPr lang="sk-SK"/>
            </a:br>
            <a:r>
              <a:rPr lang="sk-SK" err="1"/>
              <a:t>lorem</a:t>
            </a:r>
            <a:r>
              <a:rPr lang="sk-SK"/>
              <a:t> </a:t>
            </a:r>
            <a:r>
              <a:rPr lang="sk-SK" err="1"/>
              <a:t>ipsums</a:t>
            </a:r>
            <a:br>
              <a:rPr lang="sk-SK"/>
            </a:br>
            <a:r>
              <a:rPr lang="sk-SK" err="1"/>
              <a:t>lorem</a:t>
            </a:r>
            <a:r>
              <a:rPr lang="sk-SK"/>
              <a:t> </a:t>
            </a:r>
            <a:r>
              <a:rPr lang="sk-SK" err="1"/>
              <a:t>ipsum</a:t>
            </a:r>
            <a:r>
              <a:rPr lang="sk-SK"/>
              <a:t> text</a:t>
            </a:r>
            <a:endParaRPr lang="en-US"/>
          </a:p>
        </p:txBody>
      </p:sp>
      <p:pic>
        <p:nvPicPr>
          <p:cNvPr id="4" name="Obrázok 4">
            <a:extLst>
              <a:ext uri="{FF2B5EF4-FFF2-40B4-BE49-F238E27FC236}">
                <a16:creationId xmlns:a16="http://schemas.microsoft.com/office/drawing/2014/main" id="{69D7D2C1-60CE-ACC9-4951-516210D14F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5114" y="2169270"/>
            <a:ext cx="86934" cy="246519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Obrázok 9">
            <a:extLst>
              <a:ext uri="{FF2B5EF4-FFF2-40B4-BE49-F238E27FC236}">
                <a16:creationId xmlns:a16="http://schemas.microsoft.com/office/drawing/2014/main" id="{1A10371A-FD49-2B1E-F6FB-F35F233262A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09168" y="5619746"/>
            <a:ext cx="645926" cy="602451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157800871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zloženie obsahu">
    <p:bg>
      <p:bgPr>
        <a:solidFill>
          <a:srgbClr val="1E22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2526621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8">
            <a:extLst>
              <a:ext uri="{FF2B5EF4-FFF2-40B4-BE49-F238E27FC236}">
                <a16:creationId xmlns:a16="http://schemas.microsoft.com/office/drawing/2014/main" id="{E758D48F-38A3-AAD4-46F0-46D702AC1A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0165" y="678036"/>
            <a:ext cx="67212" cy="25051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Nadpis 1">
            <a:extLst>
              <a:ext uri="{FF2B5EF4-FFF2-40B4-BE49-F238E27FC236}">
                <a16:creationId xmlns:a16="http://schemas.microsoft.com/office/drawing/2014/main" id="{4A32BD79-84EF-80F6-3449-EC0DD54FC98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948" y="576904"/>
            <a:ext cx="4688970" cy="4880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spcBef>
                <a:spcPts val="0"/>
              </a:spcBef>
              <a:spcAft>
                <a:spcPts val="0"/>
              </a:spcAft>
              <a:tabLst/>
              <a:defRPr lang="en-US" sz="3000" b="1" i="0" u="none" strike="noStrike" cap="none" spc="0" baseline="0">
                <a:solidFill>
                  <a:srgbClr val="1E22AA"/>
                </a:solidFill>
                <a:uFillTx/>
                <a:latin typeface="Source Sans Pro" pitchFamily="34"/>
                <a:ea typeface="Source Sans Pro" pitchFamily="34"/>
              </a:defRPr>
            </a:lvl1pPr>
          </a:lstStyle>
          <a:p>
            <a:pPr lvl="0"/>
            <a:r>
              <a:rPr lang="en-US"/>
              <a:t>TU BUDE 1 GRAF NA SLIDE</a:t>
            </a:r>
            <a:endParaRPr lang="sk-SK"/>
          </a:p>
        </p:txBody>
      </p:sp>
      <p:pic>
        <p:nvPicPr>
          <p:cNvPr id="4" name="Obrázok 10">
            <a:extLst>
              <a:ext uri="{FF2B5EF4-FFF2-40B4-BE49-F238E27FC236}">
                <a16:creationId xmlns:a16="http://schemas.microsoft.com/office/drawing/2014/main" id="{5101A895-86D5-AB27-E9A5-3B269D2384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14750" y="5618376"/>
            <a:ext cx="639335" cy="59630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Zástupný objekt pre graf 11">
            <a:extLst>
              <a:ext uri="{FF2B5EF4-FFF2-40B4-BE49-F238E27FC236}">
                <a16:creationId xmlns:a16="http://schemas.microsoft.com/office/drawing/2014/main" id="{A4F7D50B-E1E7-0558-9F56-688875989FDF}"/>
              </a:ext>
            </a:extLst>
          </p:cNvPr>
          <p:cNvSpPr txBox="1">
            <a:spLocks noGrp="1"/>
          </p:cNvSpPr>
          <p:nvPr>
            <p:ph type="chart" sz="quarter" idx="4294967295"/>
          </p:nvPr>
        </p:nvSpPr>
        <p:spPr>
          <a:xfrm>
            <a:off x="634621" y="1422404"/>
            <a:ext cx="9251515" cy="477026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spcAft>
                <a:spcPts val="0"/>
              </a:spcAft>
              <a:buNone/>
              <a:tabLst/>
              <a:defRPr lang="sk-SK" b="0" i="0" u="none" strike="noStrike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18185897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Nadpis a obsah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7">
            <a:extLst>
              <a:ext uri="{FF2B5EF4-FFF2-40B4-BE49-F238E27FC236}">
                <a16:creationId xmlns:a16="http://schemas.microsoft.com/office/drawing/2014/main" id="{09E6CBF7-A711-800E-7F5E-EC14499BCE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0035" y="3235320"/>
            <a:ext cx="106600" cy="36998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Obrázok 9">
            <a:extLst>
              <a:ext uri="{FF2B5EF4-FFF2-40B4-BE49-F238E27FC236}">
                <a16:creationId xmlns:a16="http://schemas.microsoft.com/office/drawing/2014/main" id="{ED5FFE60-532C-F9EB-9D7C-B4E4714A4F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6970" y="3235320"/>
            <a:ext cx="106600" cy="36998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Obrázok 11" descr="Obrázok, na ktorom je text, ClipArt&#10;&#10;Automaticky generovaný popis">
            <a:extLst>
              <a:ext uri="{FF2B5EF4-FFF2-40B4-BE49-F238E27FC236}">
                <a16:creationId xmlns:a16="http://schemas.microsoft.com/office/drawing/2014/main" id="{046B7813-A880-52C2-B12B-D1BD65A83C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9243" y="630323"/>
            <a:ext cx="1111590" cy="104130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Zástupný text 28">
            <a:extLst>
              <a:ext uri="{FF2B5EF4-FFF2-40B4-BE49-F238E27FC236}">
                <a16:creationId xmlns:a16="http://schemas.microsoft.com/office/drawing/2014/main" id="{E2BEB061-9A53-B20F-4852-331D0A72B888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2325026" y="3023289"/>
            <a:ext cx="7538715" cy="91493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>
            <a:lvl1pPr marL="0" marR="0" lvl="0" indent="0" algn="ctr" fontAlgn="auto">
              <a:spcAft>
                <a:spcPts val="0"/>
              </a:spcAft>
              <a:buNone/>
              <a:tabLst/>
              <a:defRPr lang="sk-SK" sz="5800" b="1" i="0" u="none" strike="noStrike" cap="none" spc="0" baseline="0">
                <a:solidFill>
                  <a:srgbClr val="FFFFFF"/>
                </a:solidFill>
                <a:uFillTx/>
                <a:latin typeface="Source Sans Pro"/>
              </a:defRPr>
            </a:lvl1pPr>
          </a:lstStyle>
          <a:p>
            <a:pPr lvl="0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56723344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8">
            <a:extLst>
              <a:ext uri="{FF2B5EF4-FFF2-40B4-BE49-F238E27FC236}">
                <a16:creationId xmlns:a16="http://schemas.microsoft.com/office/drawing/2014/main" id="{31873FD7-AE69-9CC9-7269-EF69B29F5D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12464" y="5622820"/>
            <a:ext cx="639335" cy="59630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Obrázok 12">
            <a:extLst>
              <a:ext uri="{FF2B5EF4-FFF2-40B4-BE49-F238E27FC236}">
                <a16:creationId xmlns:a16="http://schemas.microsoft.com/office/drawing/2014/main" id="{84B0EB97-3E3A-EEE1-A347-8C0B825288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3771" y="3986692"/>
            <a:ext cx="381003" cy="38100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Obrázok 14">
            <a:extLst>
              <a:ext uri="{FF2B5EF4-FFF2-40B4-BE49-F238E27FC236}">
                <a16:creationId xmlns:a16="http://schemas.microsoft.com/office/drawing/2014/main" id="{1EFD3967-309C-47F1-3E63-A30881ED80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94333" y="634273"/>
            <a:ext cx="1860762" cy="235276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Obrázok 16">
            <a:extLst>
              <a:ext uri="{FF2B5EF4-FFF2-40B4-BE49-F238E27FC236}">
                <a16:creationId xmlns:a16="http://schemas.microsoft.com/office/drawing/2014/main" id="{D349BEDB-6420-A136-5C15-D5922734AB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4048" y="668914"/>
            <a:ext cx="60065" cy="22388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Nadpis 1">
            <a:extLst>
              <a:ext uri="{FF2B5EF4-FFF2-40B4-BE49-F238E27FC236}">
                <a16:creationId xmlns:a16="http://schemas.microsoft.com/office/drawing/2014/main" id="{3C214806-4AC6-EFCD-3E03-EEE3BEBCD24A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837883" y="565291"/>
            <a:ext cx="8366915" cy="77804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spcBef>
                <a:spcPts val="0"/>
              </a:spcBef>
              <a:spcAft>
                <a:spcPts val="0"/>
              </a:spcAft>
              <a:tabLst/>
              <a:defRPr lang="en-US" sz="3000" b="1" i="0" u="none" strike="noStrike" cap="none" spc="0" baseline="0">
                <a:solidFill>
                  <a:srgbClr val="1E22AA"/>
                </a:solidFill>
                <a:uFillTx/>
                <a:latin typeface="Source Sans Pro" pitchFamily="34"/>
                <a:ea typeface="Source Sans Pro" pitchFamily="34"/>
              </a:defRPr>
            </a:lvl1pPr>
          </a:lstStyle>
          <a:p>
            <a:pPr lvl="0"/>
            <a:r>
              <a:rPr lang="en-US"/>
              <a:t>NADPIS PRE + TEXT</a:t>
            </a:r>
            <a:r>
              <a:rPr lang="sk-SK"/>
              <a:t> V ODRÁŽKACH</a:t>
            </a:r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F3A7D6C7-7601-5B9B-E91A-BF9CFB2C2B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549400"/>
            <a:ext cx="8366125" cy="4743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tx2"/>
                </a:solidFill>
                <a:latin typeface="Source Sans Pro" panose="020B0503030403020204" pitchFamily="34" charset="0"/>
              </a:defRPr>
            </a:lvl1pPr>
            <a:lvl2pPr marL="355600" indent="-228600">
              <a:defRPr sz="2000">
                <a:latin typeface="Source Sans Pro" panose="020B0503030403020204" pitchFamily="34" charset="0"/>
              </a:defRPr>
            </a:lvl2pPr>
            <a:lvl3pPr marL="625475" indent="-228600">
              <a:buFont typeface="Wingdings" panose="05000000000000000000" pitchFamily="2" charset="2"/>
              <a:buChar char=""/>
              <a:defRPr sz="1800">
                <a:latin typeface="Source Sans Pro" panose="020B0503030403020204" pitchFamily="34" charset="0"/>
              </a:defRPr>
            </a:lvl3pPr>
            <a:lvl4pPr marL="895350" indent="-228600">
              <a:buFont typeface="Wingdings" panose="05000000000000000000" pitchFamily="2" charset="2"/>
              <a:buChar char=""/>
              <a:defRPr sz="1600">
                <a:latin typeface="Source Sans Pro" panose="020B0503030403020204" pitchFamily="34" charset="0"/>
              </a:defRPr>
            </a:lvl4pPr>
            <a:lvl5pPr marL="895350" indent="182563">
              <a:buFont typeface="Wingdings" panose="05000000000000000000" pitchFamily="2" charset="2"/>
              <a:buChar char="Ø"/>
              <a:defRPr sz="1400"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</p:spTree>
    <p:extLst>
      <p:ext uri="{BB962C8B-B14F-4D97-AF65-F5344CB8AC3E}">
        <p14:creationId xmlns:p14="http://schemas.microsoft.com/office/powerpoint/2010/main" val="449528056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8">
            <a:extLst>
              <a:ext uri="{FF2B5EF4-FFF2-40B4-BE49-F238E27FC236}">
                <a16:creationId xmlns:a16="http://schemas.microsoft.com/office/drawing/2014/main" id="{31873FD7-AE69-9CC9-7269-EF69B29F5D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12464" y="5622820"/>
            <a:ext cx="639335" cy="59630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Obrázok 12">
            <a:extLst>
              <a:ext uri="{FF2B5EF4-FFF2-40B4-BE49-F238E27FC236}">
                <a16:creationId xmlns:a16="http://schemas.microsoft.com/office/drawing/2014/main" id="{84B0EB97-3E3A-EEE1-A347-8C0B825288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3771" y="3986692"/>
            <a:ext cx="381003" cy="38100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Obrázok 14">
            <a:extLst>
              <a:ext uri="{FF2B5EF4-FFF2-40B4-BE49-F238E27FC236}">
                <a16:creationId xmlns:a16="http://schemas.microsoft.com/office/drawing/2014/main" id="{1EFD3967-309C-47F1-3E63-A30881ED80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94333" y="634273"/>
            <a:ext cx="1860762" cy="235276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Obrázok 16">
            <a:extLst>
              <a:ext uri="{FF2B5EF4-FFF2-40B4-BE49-F238E27FC236}">
                <a16:creationId xmlns:a16="http://schemas.microsoft.com/office/drawing/2014/main" id="{D349BEDB-6420-A136-5C15-D5922734AB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4048" y="668914"/>
            <a:ext cx="60065" cy="22388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Nadpis 1">
            <a:extLst>
              <a:ext uri="{FF2B5EF4-FFF2-40B4-BE49-F238E27FC236}">
                <a16:creationId xmlns:a16="http://schemas.microsoft.com/office/drawing/2014/main" id="{3C214806-4AC6-EFCD-3E03-EEE3BEBCD24A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837883" y="565291"/>
            <a:ext cx="8366915" cy="77804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spcBef>
                <a:spcPts val="0"/>
              </a:spcBef>
              <a:spcAft>
                <a:spcPts val="0"/>
              </a:spcAft>
              <a:tabLst/>
              <a:defRPr lang="en-US" sz="3000" b="1" i="0" u="none" strike="noStrike" cap="none" spc="0" baseline="0">
                <a:solidFill>
                  <a:srgbClr val="1E22AA"/>
                </a:solidFill>
                <a:uFillTx/>
                <a:latin typeface="Source Sans Pro" pitchFamily="34"/>
                <a:ea typeface="Source Sans Pro" pitchFamily="34"/>
              </a:defRPr>
            </a:lvl1pPr>
          </a:lstStyle>
          <a:p>
            <a:pPr lvl="0"/>
            <a:r>
              <a:rPr lang="en-US"/>
              <a:t>NADPIS PRE + TEXT</a:t>
            </a:r>
            <a:r>
              <a:rPr lang="sk-SK"/>
              <a:t> V ODRÁŽKACH</a:t>
            </a:r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F3A7D6C7-7601-5B9B-E91A-BF9CFB2C2B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549400"/>
            <a:ext cx="8366125" cy="4743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tx2"/>
                </a:solidFill>
                <a:latin typeface="Source Sans Pro" panose="020B0503030403020204" pitchFamily="34" charset="0"/>
              </a:defRPr>
            </a:lvl1pPr>
            <a:lvl2pPr marL="127000" indent="0">
              <a:buNone/>
              <a:defRPr sz="2000" b="0">
                <a:latin typeface="Source Sans Pro" panose="020B0503030403020204" pitchFamily="34" charset="0"/>
              </a:defRPr>
            </a:lvl2pPr>
            <a:lvl3pPr marL="625475" indent="-228600">
              <a:buFont typeface="Wingdings" panose="05000000000000000000" pitchFamily="2" charset="2"/>
              <a:buChar char=""/>
              <a:defRPr sz="1800">
                <a:latin typeface="Source Sans Pro" panose="020B0503030403020204" pitchFamily="34" charset="0"/>
              </a:defRPr>
            </a:lvl3pPr>
            <a:lvl4pPr marL="895350" indent="-228600">
              <a:buFont typeface="Wingdings" panose="05000000000000000000" pitchFamily="2" charset="2"/>
              <a:buChar char=""/>
              <a:defRPr sz="1600">
                <a:latin typeface="Source Sans Pro" panose="020B0503030403020204" pitchFamily="34" charset="0"/>
              </a:defRPr>
            </a:lvl4pPr>
            <a:lvl5pPr marL="895350" indent="182563">
              <a:buFont typeface="Wingdings" panose="05000000000000000000" pitchFamily="2" charset="2"/>
              <a:buChar char="Ø"/>
              <a:defRPr sz="1400"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</p:txBody>
      </p:sp>
    </p:spTree>
    <p:extLst>
      <p:ext uri="{BB962C8B-B14F-4D97-AF65-F5344CB8AC3E}">
        <p14:creationId xmlns:p14="http://schemas.microsoft.com/office/powerpoint/2010/main" val="2117673814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objekt pre obrázok 7">
            <a:extLst>
              <a:ext uri="{FF2B5EF4-FFF2-40B4-BE49-F238E27FC236}">
                <a16:creationId xmlns:a16="http://schemas.microsoft.com/office/drawing/2014/main" id="{989405FD-BDE4-10DD-85C7-5072BD78E8F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476000" y="1600655"/>
            <a:ext cx="3240000" cy="324000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/>
          <a:p>
            <a:endParaRPr lang="sk-SK"/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id="{FCECB1D3-ACEF-1893-21A2-740273F25A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425"/>
          <a:stretch/>
        </p:blipFill>
        <p:spPr>
          <a:xfrm>
            <a:off x="11043269" y="5764710"/>
            <a:ext cx="645926" cy="573162"/>
          </a:xfrm>
          <a:prstGeom prst="rect">
            <a:avLst/>
          </a:prstGeom>
        </p:spPr>
      </p:pic>
      <p:sp>
        <p:nvSpPr>
          <p:cNvPr id="13" name="Nadpis 1">
            <a:extLst>
              <a:ext uri="{FF2B5EF4-FFF2-40B4-BE49-F238E27FC236}">
                <a16:creationId xmlns:a16="http://schemas.microsoft.com/office/drawing/2014/main" id="{C1A79891-52BF-C860-0962-BA61F5AE6F96}"/>
              </a:ext>
            </a:extLst>
          </p:cNvPr>
          <p:cNvSpPr txBox="1">
            <a:spLocks/>
          </p:cNvSpPr>
          <p:nvPr userDrawn="1"/>
        </p:nvSpPr>
        <p:spPr>
          <a:xfrm>
            <a:off x="834234" y="569881"/>
            <a:ext cx="8366915" cy="58264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3000" b="1" i="0" u="none" strike="noStrike" kern="1200" cap="none" spc="0" baseline="0">
                <a:solidFill>
                  <a:srgbClr val="1E22AA"/>
                </a:solidFill>
                <a:uFillTx/>
                <a:latin typeface="Source Sans Pro" pitchFamily="34"/>
                <a:ea typeface="Source Sans Pro" pitchFamily="34"/>
                <a:cs typeface="+mj-cs"/>
              </a:defRPr>
            </a:lvl1pPr>
          </a:lstStyle>
          <a:p>
            <a:r>
              <a:rPr lang="sk-SK">
                <a:solidFill>
                  <a:schemeClr val="bg1"/>
                </a:solidFill>
              </a:rPr>
              <a:t>NADPIS PRE OBRÁZOK </a:t>
            </a:r>
          </a:p>
        </p:txBody>
      </p:sp>
      <p:pic>
        <p:nvPicPr>
          <p:cNvPr id="14" name="Obrázok 7">
            <a:extLst>
              <a:ext uri="{FF2B5EF4-FFF2-40B4-BE49-F238E27FC236}">
                <a16:creationId xmlns:a16="http://schemas.microsoft.com/office/drawing/2014/main" id="{3923CCF3-4107-0B13-934F-3929E3EBC8F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4228" y="662418"/>
            <a:ext cx="65050" cy="24246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5" name="Zástupný text 3">
            <a:extLst>
              <a:ext uri="{FF2B5EF4-FFF2-40B4-BE49-F238E27FC236}">
                <a16:creationId xmlns:a16="http://schemas.microsoft.com/office/drawing/2014/main" id="{220976CC-ABF2-5A09-6D12-FBAA78F88F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76000" y="4983001"/>
            <a:ext cx="3239999" cy="5969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rgbClr val="00C5DB"/>
                </a:solidFill>
                <a:latin typeface="Source Sans Pro Black" panose="020B0803030403020204" pitchFamily="34" charset="0"/>
              </a:defRPr>
            </a:lvl1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6" name="Zástupný text 5">
            <a:extLst>
              <a:ext uri="{FF2B5EF4-FFF2-40B4-BE49-F238E27FC236}">
                <a16:creationId xmlns:a16="http://schemas.microsoft.com/office/drawing/2014/main" id="{4A523895-4188-5012-91C6-0CEE504885F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76000" y="5622048"/>
            <a:ext cx="3239999" cy="7158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sk-SK"/>
              <a:t>Kliknite sem a upravte štýly predlohy textu</a:t>
            </a:r>
          </a:p>
        </p:txBody>
      </p:sp>
    </p:spTree>
    <p:extLst>
      <p:ext uri="{BB962C8B-B14F-4D97-AF65-F5344CB8AC3E}">
        <p14:creationId xmlns:p14="http://schemas.microsoft.com/office/powerpoint/2010/main" val="1435482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obsah">
    <p:bg>
      <p:bgPr>
        <a:solidFill>
          <a:srgbClr val="1E22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 descr="Obrázok, na ktorom je text, exteriér, značka/gesto, noc&#10;&#10;Automaticky generovaný popis">
            <a:extLst>
              <a:ext uri="{FF2B5EF4-FFF2-40B4-BE49-F238E27FC236}">
                <a16:creationId xmlns:a16="http://schemas.microsoft.com/office/drawing/2014/main" id="{7F2DBD37-778F-AC7A-2543-2758C0D1CC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875" y="233464"/>
            <a:ext cx="5652984" cy="6400800"/>
          </a:xfrm>
          <a:prstGeom prst="rect">
            <a:avLst/>
          </a:prstGeom>
        </p:spPr>
      </p:pic>
      <p:pic>
        <p:nvPicPr>
          <p:cNvPr id="2" name="Obrázok 7">
            <a:extLst>
              <a:ext uri="{FF2B5EF4-FFF2-40B4-BE49-F238E27FC236}">
                <a16:creationId xmlns:a16="http://schemas.microsoft.com/office/drawing/2014/main" id="{0A66A640-D7E9-992E-459A-C570943814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20035" y="3235329"/>
            <a:ext cx="106599" cy="36996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Obrázok 9">
            <a:extLst>
              <a:ext uri="{FF2B5EF4-FFF2-40B4-BE49-F238E27FC236}">
                <a16:creationId xmlns:a16="http://schemas.microsoft.com/office/drawing/2014/main" id="{211B69A2-EED2-1D33-DB38-AB7DD5830B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66970" y="3235329"/>
            <a:ext cx="106599" cy="36996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Obrázok 11">
            <a:extLst>
              <a:ext uri="{FF2B5EF4-FFF2-40B4-BE49-F238E27FC236}">
                <a16:creationId xmlns:a16="http://schemas.microsoft.com/office/drawing/2014/main" id="{42DC56C4-8A0F-E6A9-6C00-C6173BE0F3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40550" y="631543"/>
            <a:ext cx="1108976" cy="103886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Zástupný text 28">
            <a:extLst>
              <a:ext uri="{FF2B5EF4-FFF2-40B4-BE49-F238E27FC236}">
                <a16:creationId xmlns:a16="http://schemas.microsoft.com/office/drawing/2014/main" id="{8DA224A4-C6AC-84E7-4829-5CAC3A44F6C8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2325026" y="3023289"/>
            <a:ext cx="7538715" cy="91493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>
            <a:lvl1pPr marL="0" marR="0" lvl="0" indent="0" algn="ctr" fontAlgn="auto">
              <a:spcAft>
                <a:spcPts val="0"/>
              </a:spcAft>
              <a:buNone/>
              <a:tabLst/>
              <a:defRPr lang="sk-SK" sz="5800" b="1" i="0" u="none" strike="noStrike" cap="none" spc="0" baseline="0">
                <a:solidFill>
                  <a:srgbClr val="FFFFFF"/>
                </a:solidFill>
                <a:uFillTx/>
                <a:latin typeface="Source Sans Pro"/>
              </a:defRPr>
            </a:lvl1pPr>
          </a:lstStyle>
          <a:p>
            <a:pPr lvl="0"/>
            <a:r>
              <a:rPr lang="sk-SK"/>
              <a:t>Kliknite sem a upravte štýly predlohy textu</a:t>
            </a:r>
          </a:p>
        </p:txBody>
      </p:sp>
    </p:spTree>
    <p:extLst>
      <p:ext uri="{BB962C8B-B14F-4D97-AF65-F5344CB8AC3E}">
        <p14:creationId xmlns:p14="http://schemas.microsoft.com/office/powerpoint/2010/main" val="10879140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objekt pre obrázok 7">
            <a:extLst>
              <a:ext uri="{FF2B5EF4-FFF2-40B4-BE49-F238E27FC236}">
                <a16:creationId xmlns:a16="http://schemas.microsoft.com/office/drawing/2014/main" id="{989405FD-BDE4-10DD-85C7-5072BD78E8F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241521" y="1403886"/>
            <a:ext cx="3240000" cy="324000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/>
          <a:p>
            <a:endParaRPr lang="sk-SK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CC1AD2D-996A-8121-EBC5-3FBDBDE9CE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241520" y="4810916"/>
            <a:ext cx="3239999" cy="5969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rgbClr val="00C5DB"/>
                </a:solidFill>
                <a:latin typeface="Source Sans Pro Black" panose="020B0803030403020204" pitchFamily="34" charset="0"/>
              </a:defRPr>
            </a:lvl1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BE79BA41-AC68-D928-877F-5C5ACB7D092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241520" y="5449963"/>
            <a:ext cx="3239999" cy="7158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sk-SK"/>
              <a:t>Kliknite sem a upravte štýly predlohy textu</a:t>
            </a:r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id="{FCECB1D3-ACEF-1893-21A2-740273F25A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425"/>
          <a:stretch/>
        </p:blipFill>
        <p:spPr>
          <a:xfrm>
            <a:off x="11043269" y="5764710"/>
            <a:ext cx="645926" cy="573162"/>
          </a:xfrm>
          <a:prstGeom prst="rect">
            <a:avLst/>
          </a:prstGeom>
        </p:spPr>
      </p:pic>
      <p:sp>
        <p:nvSpPr>
          <p:cNvPr id="13" name="Nadpis 1">
            <a:extLst>
              <a:ext uri="{FF2B5EF4-FFF2-40B4-BE49-F238E27FC236}">
                <a16:creationId xmlns:a16="http://schemas.microsoft.com/office/drawing/2014/main" id="{C1A79891-52BF-C860-0962-BA61F5AE6F96}"/>
              </a:ext>
            </a:extLst>
          </p:cNvPr>
          <p:cNvSpPr txBox="1">
            <a:spLocks/>
          </p:cNvSpPr>
          <p:nvPr userDrawn="1"/>
        </p:nvSpPr>
        <p:spPr>
          <a:xfrm>
            <a:off x="834234" y="569881"/>
            <a:ext cx="8366915" cy="58264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3000" b="1" i="0" u="none" strike="noStrike" kern="1200" cap="none" spc="0" baseline="0">
                <a:solidFill>
                  <a:srgbClr val="1E22AA"/>
                </a:solidFill>
                <a:uFillTx/>
                <a:latin typeface="Source Sans Pro" pitchFamily="34"/>
                <a:ea typeface="Source Sans Pro" pitchFamily="34"/>
                <a:cs typeface="+mj-cs"/>
              </a:defRPr>
            </a:lvl1pPr>
          </a:lstStyle>
          <a:p>
            <a:r>
              <a:rPr lang="sk-SK">
                <a:solidFill>
                  <a:schemeClr val="bg1"/>
                </a:solidFill>
              </a:rPr>
              <a:t>NADPIS PRE 2 OBRÁZKY </a:t>
            </a:r>
          </a:p>
        </p:txBody>
      </p:sp>
      <p:pic>
        <p:nvPicPr>
          <p:cNvPr id="14" name="Obrázok 7">
            <a:extLst>
              <a:ext uri="{FF2B5EF4-FFF2-40B4-BE49-F238E27FC236}">
                <a16:creationId xmlns:a16="http://schemas.microsoft.com/office/drawing/2014/main" id="{3923CCF3-4107-0B13-934F-3929E3EBC8F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4228" y="662418"/>
            <a:ext cx="65050" cy="24246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2" name="Zástupný objekt pre obrázok 7">
            <a:extLst>
              <a:ext uri="{FF2B5EF4-FFF2-40B4-BE49-F238E27FC236}">
                <a16:creationId xmlns:a16="http://schemas.microsoft.com/office/drawing/2014/main" id="{A4B7533A-C8ED-FA25-43CA-1D62C3F9346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64049" y="1403886"/>
            <a:ext cx="3240000" cy="324000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/>
          <a:p>
            <a:endParaRPr lang="sk-SK"/>
          </a:p>
        </p:txBody>
      </p:sp>
      <p:sp>
        <p:nvSpPr>
          <p:cNvPr id="7" name="Zástupný text 3">
            <a:extLst>
              <a:ext uri="{FF2B5EF4-FFF2-40B4-BE49-F238E27FC236}">
                <a16:creationId xmlns:a16="http://schemas.microsoft.com/office/drawing/2014/main" id="{12973D67-7489-99E2-1122-4563544F7C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764050" y="4810916"/>
            <a:ext cx="3239999" cy="5969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rgbClr val="00C5DB"/>
                </a:solidFill>
                <a:latin typeface="Source Sans Pro Black" panose="020B0803030403020204" pitchFamily="34" charset="0"/>
              </a:defRPr>
            </a:lvl1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0" name="Zástupný text 5">
            <a:extLst>
              <a:ext uri="{FF2B5EF4-FFF2-40B4-BE49-F238E27FC236}">
                <a16:creationId xmlns:a16="http://schemas.microsoft.com/office/drawing/2014/main" id="{FDE521BF-0B82-BF6D-3129-B54A2058E23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64050" y="5449963"/>
            <a:ext cx="3239999" cy="7158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sk-SK"/>
              <a:t>Kliknite sem a upravte štýly predlohy textu</a:t>
            </a:r>
          </a:p>
        </p:txBody>
      </p:sp>
    </p:spTree>
    <p:extLst>
      <p:ext uri="{BB962C8B-B14F-4D97-AF65-F5344CB8AC3E}">
        <p14:creationId xmlns:p14="http://schemas.microsoft.com/office/powerpoint/2010/main" val="29890262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objekt pre obrázok 7">
            <a:extLst>
              <a:ext uri="{FF2B5EF4-FFF2-40B4-BE49-F238E27FC236}">
                <a16:creationId xmlns:a16="http://schemas.microsoft.com/office/drawing/2014/main" id="{989405FD-BDE4-10DD-85C7-5072BD78E8F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9278" y="1648890"/>
            <a:ext cx="2520000" cy="252000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/>
          <a:p>
            <a:endParaRPr lang="sk-SK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CC1AD2D-996A-8121-EBC5-3FBDBDE9CE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9278" y="4366803"/>
            <a:ext cx="2520000" cy="5969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rgbClr val="00C5DB"/>
                </a:solidFill>
                <a:latin typeface="Source Sans Pro Black" panose="020B0803030403020204" pitchFamily="34" charset="0"/>
              </a:defRPr>
            </a:lvl1pPr>
          </a:lstStyle>
          <a:p>
            <a:pPr lvl="0"/>
            <a:r>
              <a:rPr lang="sk-SK"/>
              <a:t>Kliknite sem a upravte štýly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BE79BA41-AC68-D928-877F-5C5ACB7D092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9278" y="5005850"/>
            <a:ext cx="2520000" cy="7158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sk-SK"/>
              <a:t>Kliknite sem a upravte štýly predlohy textu</a:t>
            </a:r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id="{FCECB1D3-ACEF-1893-21A2-740273F25A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425"/>
          <a:stretch/>
        </p:blipFill>
        <p:spPr>
          <a:xfrm>
            <a:off x="11043269" y="5764710"/>
            <a:ext cx="645926" cy="573162"/>
          </a:xfrm>
          <a:prstGeom prst="rect">
            <a:avLst/>
          </a:prstGeom>
        </p:spPr>
      </p:pic>
      <p:sp>
        <p:nvSpPr>
          <p:cNvPr id="13" name="Nadpis 1">
            <a:extLst>
              <a:ext uri="{FF2B5EF4-FFF2-40B4-BE49-F238E27FC236}">
                <a16:creationId xmlns:a16="http://schemas.microsoft.com/office/drawing/2014/main" id="{C1A79891-52BF-C860-0962-BA61F5AE6F96}"/>
              </a:ext>
            </a:extLst>
          </p:cNvPr>
          <p:cNvSpPr txBox="1">
            <a:spLocks/>
          </p:cNvSpPr>
          <p:nvPr userDrawn="1"/>
        </p:nvSpPr>
        <p:spPr>
          <a:xfrm>
            <a:off x="834234" y="569881"/>
            <a:ext cx="8366915" cy="58264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3000" b="1" i="0" u="none" strike="noStrike" kern="1200" cap="none" spc="0" baseline="0">
                <a:solidFill>
                  <a:srgbClr val="1E22AA"/>
                </a:solidFill>
                <a:uFillTx/>
                <a:latin typeface="Source Sans Pro" pitchFamily="34"/>
                <a:ea typeface="Source Sans Pro" pitchFamily="34"/>
                <a:cs typeface="+mj-cs"/>
              </a:defRPr>
            </a:lvl1pPr>
          </a:lstStyle>
          <a:p>
            <a:r>
              <a:rPr lang="sk-SK">
                <a:solidFill>
                  <a:schemeClr val="bg1"/>
                </a:solidFill>
              </a:rPr>
              <a:t>NADPIS PRE 4 OBRÁZKY </a:t>
            </a:r>
          </a:p>
        </p:txBody>
      </p:sp>
      <p:pic>
        <p:nvPicPr>
          <p:cNvPr id="14" name="Obrázok 7">
            <a:extLst>
              <a:ext uri="{FF2B5EF4-FFF2-40B4-BE49-F238E27FC236}">
                <a16:creationId xmlns:a16="http://schemas.microsoft.com/office/drawing/2014/main" id="{3923CCF3-4107-0B13-934F-3929E3EBC8F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4228" y="662418"/>
            <a:ext cx="65050" cy="24246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2" name="Zástupný objekt pre obrázok 7">
            <a:extLst>
              <a:ext uri="{FF2B5EF4-FFF2-40B4-BE49-F238E27FC236}">
                <a16:creationId xmlns:a16="http://schemas.microsoft.com/office/drawing/2014/main" id="{A4B7533A-C8ED-FA25-43CA-1D62C3F9346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52138" y="1648890"/>
            <a:ext cx="2520000" cy="252000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/>
          <a:p>
            <a:endParaRPr lang="sk-SK"/>
          </a:p>
        </p:txBody>
      </p:sp>
      <p:sp>
        <p:nvSpPr>
          <p:cNvPr id="7" name="Zástupný objekt pre obrázok 7">
            <a:extLst>
              <a:ext uri="{FF2B5EF4-FFF2-40B4-BE49-F238E27FC236}">
                <a16:creationId xmlns:a16="http://schemas.microsoft.com/office/drawing/2014/main" id="{EC55515E-2D76-6A96-07FB-F083F844330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425708" y="1648890"/>
            <a:ext cx="2520000" cy="252000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/>
          <a:p>
            <a:endParaRPr lang="sk-SK"/>
          </a:p>
        </p:txBody>
      </p:sp>
      <p:sp>
        <p:nvSpPr>
          <p:cNvPr id="12" name="Zástupný objekt pre obrázok 7">
            <a:extLst>
              <a:ext uri="{FF2B5EF4-FFF2-40B4-BE49-F238E27FC236}">
                <a16:creationId xmlns:a16="http://schemas.microsoft.com/office/drawing/2014/main" id="{430A7C70-5738-8E97-F369-F2427058946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878568" y="1648890"/>
            <a:ext cx="2520000" cy="252000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/>
          <a:p>
            <a:endParaRPr lang="sk-SK"/>
          </a:p>
        </p:txBody>
      </p:sp>
      <p:sp>
        <p:nvSpPr>
          <p:cNvPr id="17" name="Zástupný text 3">
            <a:extLst>
              <a:ext uri="{FF2B5EF4-FFF2-40B4-BE49-F238E27FC236}">
                <a16:creationId xmlns:a16="http://schemas.microsoft.com/office/drawing/2014/main" id="{AC741B83-57AC-8A89-E853-88FCF242CDB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425708" y="4366803"/>
            <a:ext cx="2520000" cy="5969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rgbClr val="00C5DB"/>
                </a:solidFill>
                <a:latin typeface="Source Sans Pro Black" panose="020B0803030403020204" pitchFamily="34" charset="0"/>
              </a:defRPr>
            </a:lvl1pPr>
          </a:lstStyle>
          <a:p>
            <a:pPr lvl="0"/>
            <a:r>
              <a:rPr lang="sk-SK"/>
              <a:t>Kliknite sem a upravte štýly</a:t>
            </a:r>
          </a:p>
        </p:txBody>
      </p:sp>
      <p:sp>
        <p:nvSpPr>
          <p:cNvPr id="18" name="Zástupný text 5">
            <a:extLst>
              <a:ext uri="{FF2B5EF4-FFF2-40B4-BE49-F238E27FC236}">
                <a16:creationId xmlns:a16="http://schemas.microsoft.com/office/drawing/2014/main" id="{A50F4753-9AEF-70D6-8821-992C0D66B31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425708" y="5005850"/>
            <a:ext cx="2520000" cy="7158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9" name="Zástupný text 3">
            <a:extLst>
              <a:ext uri="{FF2B5EF4-FFF2-40B4-BE49-F238E27FC236}">
                <a16:creationId xmlns:a16="http://schemas.microsoft.com/office/drawing/2014/main" id="{7FACBEC2-FF62-B28B-3D4C-8B536F20EE9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152138" y="4366803"/>
            <a:ext cx="2520000" cy="5969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rgbClr val="00C5DB"/>
                </a:solidFill>
                <a:latin typeface="Source Sans Pro Black" panose="020B0803030403020204" pitchFamily="34" charset="0"/>
              </a:defRPr>
            </a:lvl1pPr>
          </a:lstStyle>
          <a:p>
            <a:pPr lvl="0"/>
            <a:r>
              <a:rPr lang="sk-SK"/>
              <a:t>Kliknite sem a upravte štýly</a:t>
            </a:r>
          </a:p>
        </p:txBody>
      </p:sp>
      <p:sp>
        <p:nvSpPr>
          <p:cNvPr id="20" name="Zástupný text 5">
            <a:extLst>
              <a:ext uri="{FF2B5EF4-FFF2-40B4-BE49-F238E27FC236}">
                <a16:creationId xmlns:a16="http://schemas.microsoft.com/office/drawing/2014/main" id="{1378B405-18D5-F73B-8DFF-5980E9BDEDC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152138" y="5005850"/>
            <a:ext cx="2520000" cy="7158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21" name="Zástupný text 3">
            <a:extLst>
              <a:ext uri="{FF2B5EF4-FFF2-40B4-BE49-F238E27FC236}">
                <a16:creationId xmlns:a16="http://schemas.microsoft.com/office/drawing/2014/main" id="{561F0125-C16C-F60B-C948-F820ADE199E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878568" y="4366803"/>
            <a:ext cx="2520000" cy="5969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rgbClr val="00C5DB"/>
                </a:solidFill>
                <a:latin typeface="Source Sans Pro Black" panose="020B0803030403020204" pitchFamily="34" charset="0"/>
              </a:defRPr>
            </a:lvl1pPr>
          </a:lstStyle>
          <a:p>
            <a:pPr lvl="0"/>
            <a:r>
              <a:rPr lang="sk-SK"/>
              <a:t>Kliknite sem a upravte štýly</a:t>
            </a:r>
          </a:p>
        </p:txBody>
      </p:sp>
      <p:sp>
        <p:nvSpPr>
          <p:cNvPr id="22" name="Zástupný text 5">
            <a:extLst>
              <a:ext uri="{FF2B5EF4-FFF2-40B4-BE49-F238E27FC236}">
                <a16:creationId xmlns:a16="http://schemas.microsoft.com/office/drawing/2014/main" id="{9AEEC580-C367-3B25-7913-38CA30268DC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878568" y="5005850"/>
            <a:ext cx="2520000" cy="7158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sk-SK"/>
              <a:t>Kliknite sem a upravte štýly predlohy textu</a:t>
            </a:r>
          </a:p>
        </p:txBody>
      </p:sp>
    </p:spTree>
    <p:extLst>
      <p:ext uri="{BB962C8B-B14F-4D97-AF65-F5344CB8AC3E}">
        <p14:creationId xmlns:p14="http://schemas.microsoft.com/office/powerpoint/2010/main" val="32629743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8">
            <a:extLst>
              <a:ext uri="{FF2B5EF4-FFF2-40B4-BE49-F238E27FC236}">
                <a16:creationId xmlns:a16="http://schemas.microsoft.com/office/drawing/2014/main" id="{31873FD7-AE69-9CC9-7269-EF69B29F5D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12464" y="5622820"/>
            <a:ext cx="639335" cy="59630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Obrázok 12">
            <a:extLst>
              <a:ext uri="{FF2B5EF4-FFF2-40B4-BE49-F238E27FC236}">
                <a16:creationId xmlns:a16="http://schemas.microsoft.com/office/drawing/2014/main" id="{84B0EB97-3E3A-EEE1-A347-8C0B825288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3771" y="3986692"/>
            <a:ext cx="381003" cy="38100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Obrázok 14">
            <a:extLst>
              <a:ext uri="{FF2B5EF4-FFF2-40B4-BE49-F238E27FC236}">
                <a16:creationId xmlns:a16="http://schemas.microsoft.com/office/drawing/2014/main" id="{1EFD3967-309C-47F1-3E63-A30881ED80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94333" y="634273"/>
            <a:ext cx="1860762" cy="235276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Obrázok 16">
            <a:extLst>
              <a:ext uri="{FF2B5EF4-FFF2-40B4-BE49-F238E27FC236}">
                <a16:creationId xmlns:a16="http://schemas.microsoft.com/office/drawing/2014/main" id="{D349BEDB-6420-A136-5C15-D5922734AB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4048" y="668914"/>
            <a:ext cx="60065" cy="22388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Nadpis 1">
            <a:extLst>
              <a:ext uri="{FF2B5EF4-FFF2-40B4-BE49-F238E27FC236}">
                <a16:creationId xmlns:a16="http://schemas.microsoft.com/office/drawing/2014/main" id="{3C214806-4AC6-EFCD-3E03-EEE3BEBCD24A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837883" y="565291"/>
            <a:ext cx="8366915" cy="77804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spcBef>
                <a:spcPts val="0"/>
              </a:spcBef>
              <a:spcAft>
                <a:spcPts val="0"/>
              </a:spcAft>
              <a:tabLst/>
              <a:defRPr lang="en-US" sz="3000" b="1" i="0" u="none" strike="noStrike" cap="none" spc="0" baseline="0">
                <a:solidFill>
                  <a:srgbClr val="1E22AA"/>
                </a:solidFill>
                <a:uFillTx/>
                <a:latin typeface="Source Sans Pro" pitchFamily="34"/>
                <a:ea typeface="Source Sans Pro" pitchFamily="34"/>
              </a:defRPr>
            </a:lvl1pPr>
          </a:lstStyle>
          <a:p>
            <a:pPr lvl="0"/>
            <a:r>
              <a:rPr lang="en-US"/>
              <a:t>NADPIS PRE + TEXT</a:t>
            </a:r>
            <a:r>
              <a:rPr lang="sk-SK"/>
              <a:t> V ODRÁŽKACH</a:t>
            </a:r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F3A7D6C7-7601-5B9B-E91A-BF9CFB2C2B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549400"/>
            <a:ext cx="8366125" cy="4743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tx2"/>
                </a:solidFill>
                <a:latin typeface="Source Sans Pro" panose="020B0503030403020204" pitchFamily="34" charset="0"/>
              </a:defRPr>
            </a:lvl1pPr>
            <a:lvl2pPr marL="355600" indent="-228600">
              <a:defRPr sz="2000">
                <a:latin typeface="Source Sans Pro" panose="020B0503030403020204" pitchFamily="34" charset="0"/>
              </a:defRPr>
            </a:lvl2pPr>
            <a:lvl3pPr marL="625475" indent="-228600">
              <a:buFont typeface="Wingdings" panose="05000000000000000000" pitchFamily="2" charset="2"/>
              <a:buChar char=""/>
              <a:defRPr sz="1800">
                <a:latin typeface="Source Sans Pro" panose="020B0503030403020204" pitchFamily="34" charset="0"/>
              </a:defRPr>
            </a:lvl3pPr>
            <a:lvl4pPr marL="895350" indent="-228600">
              <a:buFont typeface="Wingdings" panose="05000000000000000000" pitchFamily="2" charset="2"/>
              <a:buChar char=""/>
              <a:defRPr sz="1600">
                <a:latin typeface="Source Sans Pro" panose="020B0503030403020204" pitchFamily="34" charset="0"/>
              </a:defRPr>
            </a:lvl4pPr>
            <a:lvl5pPr marL="895350" indent="182563">
              <a:buFont typeface="Wingdings" panose="05000000000000000000" pitchFamily="2" charset="2"/>
              <a:buChar char="Ø"/>
              <a:defRPr sz="1400"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</p:spTree>
    <p:extLst>
      <p:ext uri="{BB962C8B-B14F-4D97-AF65-F5344CB8AC3E}">
        <p14:creationId xmlns:p14="http://schemas.microsoft.com/office/powerpoint/2010/main" val="4005547964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8">
            <a:extLst>
              <a:ext uri="{FF2B5EF4-FFF2-40B4-BE49-F238E27FC236}">
                <a16:creationId xmlns:a16="http://schemas.microsoft.com/office/drawing/2014/main" id="{31873FD7-AE69-9CC9-7269-EF69B29F5D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12464" y="5622820"/>
            <a:ext cx="639335" cy="59630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Obrázok 12">
            <a:extLst>
              <a:ext uri="{FF2B5EF4-FFF2-40B4-BE49-F238E27FC236}">
                <a16:creationId xmlns:a16="http://schemas.microsoft.com/office/drawing/2014/main" id="{84B0EB97-3E3A-EEE1-A347-8C0B825288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3771" y="3986692"/>
            <a:ext cx="381003" cy="38100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Obrázok 14">
            <a:extLst>
              <a:ext uri="{FF2B5EF4-FFF2-40B4-BE49-F238E27FC236}">
                <a16:creationId xmlns:a16="http://schemas.microsoft.com/office/drawing/2014/main" id="{1EFD3967-309C-47F1-3E63-A30881ED80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94333" y="634273"/>
            <a:ext cx="1860762" cy="235276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Obrázok 16">
            <a:extLst>
              <a:ext uri="{FF2B5EF4-FFF2-40B4-BE49-F238E27FC236}">
                <a16:creationId xmlns:a16="http://schemas.microsoft.com/office/drawing/2014/main" id="{D349BEDB-6420-A136-5C15-D5922734AB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4048" y="668914"/>
            <a:ext cx="60065" cy="22388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Nadpis 1">
            <a:extLst>
              <a:ext uri="{FF2B5EF4-FFF2-40B4-BE49-F238E27FC236}">
                <a16:creationId xmlns:a16="http://schemas.microsoft.com/office/drawing/2014/main" id="{3C214806-4AC6-EFCD-3E03-EEE3BEBCD24A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837883" y="565291"/>
            <a:ext cx="8366915" cy="77804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spcBef>
                <a:spcPts val="0"/>
              </a:spcBef>
              <a:spcAft>
                <a:spcPts val="0"/>
              </a:spcAft>
              <a:tabLst/>
              <a:defRPr lang="en-US" sz="3000" b="1" i="0" u="none" strike="noStrike" cap="none" spc="0" baseline="0">
                <a:solidFill>
                  <a:srgbClr val="1E22AA"/>
                </a:solidFill>
                <a:uFillTx/>
                <a:latin typeface="Source Sans Pro" pitchFamily="34"/>
                <a:ea typeface="Source Sans Pro" pitchFamily="34"/>
              </a:defRPr>
            </a:lvl1pPr>
          </a:lstStyle>
          <a:p>
            <a:pPr lvl="0"/>
            <a:r>
              <a:rPr lang="en-US"/>
              <a:t>NADPIS PRE + TEXT</a:t>
            </a:r>
            <a:r>
              <a:rPr lang="sk-SK"/>
              <a:t> V ODRÁŽKACH</a:t>
            </a:r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F3A7D6C7-7601-5B9B-E91A-BF9CFB2C2B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549400"/>
            <a:ext cx="8366125" cy="4743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tx2"/>
                </a:solidFill>
                <a:latin typeface="Source Sans Pro" panose="020B0503030403020204" pitchFamily="34" charset="0"/>
              </a:defRPr>
            </a:lvl1pPr>
            <a:lvl2pPr marL="127000" indent="0">
              <a:buNone/>
              <a:defRPr sz="2000" b="0">
                <a:latin typeface="Source Sans Pro" panose="020B0503030403020204" pitchFamily="34" charset="0"/>
              </a:defRPr>
            </a:lvl2pPr>
            <a:lvl3pPr marL="625475" indent="-228600">
              <a:buFont typeface="Wingdings" panose="05000000000000000000" pitchFamily="2" charset="2"/>
              <a:buChar char=""/>
              <a:defRPr sz="1800">
                <a:latin typeface="Source Sans Pro" panose="020B0503030403020204" pitchFamily="34" charset="0"/>
              </a:defRPr>
            </a:lvl3pPr>
            <a:lvl4pPr marL="895350" indent="-228600">
              <a:buFont typeface="Wingdings" panose="05000000000000000000" pitchFamily="2" charset="2"/>
              <a:buChar char=""/>
              <a:defRPr sz="1600">
                <a:latin typeface="Source Sans Pro" panose="020B0503030403020204" pitchFamily="34" charset="0"/>
              </a:defRPr>
            </a:lvl4pPr>
            <a:lvl5pPr marL="895350" indent="182563">
              <a:buFont typeface="Wingdings" panose="05000000000000000000" pitchFamily="2" charset="2"/>
              <a:buChar char="Ø"/>
              <a:defRPr sz="1400"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</p:txBody>
      </p:sp>
    </p:spTree>
    <p:extLst>
      <p:ext uri="{BB962C8B-B14F-4D97-AF65-F5344CB8AC3E}">
        <p14:creationId xmlns:p14="http://schemas.microsoft.com/office/powerpoint/2010/main" val="1567280925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49889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9401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3011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318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1992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092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lavička sekcie">
    <p:bg>
      <p:bgPr>
        <a:solidFill>
          <a:srgbClr val="1E22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ok 9" descr="Obrázok, na ktorom je text, značka/gesto&#10;&#10;Automaticky generovaný popis">
            <a:extLst>
              <a:ext uri="{FF2B5EF4-FFF2-40B4-BE49-F238E27FC236}">
                <a16:creationId xmlns:a16="http://schemas.microsoft.com/office/drawing/2014/main" id="{307BFE13-8B54-B967-993D-EB8EA90C05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836" y="227215"/>
            <a:ext cx="5060164" cy="6403570"/>
          </a:xfrm>
          <a:prstGeom prst="rect">
            <a:avLst/>
          </a:prstGeom>
        </p:spPr>
      </p:pic>
      <p:pic>
        <p:nvPicPr>
          <p:cNvPr id="2" name="Obrázok 7">
            <a:extLst>
              <a:ext uri="{FF2B5EF4-FFF2-40B4-BE49-F238E27FC236}">
                <a16:creationId xmlns:a16="http://schemas.microsoft.com/office/drawing/2014/main" id="{D8DE58D2-B81A-B0E6-7401-559A18F8BC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26490" y="3241358"/>
            <a:ext cx="104744" cy="36352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Obrázok 8">
            <a:extLst>
              <a:ext uri="{FF2B5EF4-FFF2-40B4-BE49-F238E27FC236}">
                <a16:creationId xmlns:a16="http://schemas.microsoft.com/office/drawing/2014/main" id="{7B8FDD32-1DB3-E1C6-28B1-4A02C1CEAE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40550" y="631543"/>
            <a:ext cx="1108976" cy="103886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Obrázok 9">
            <a:extLst>
              <a:ext uri="{FF2B5EF4-FFF2-40B4-BE49-F238E27FC236}">
                <a16:creationId xmlns:a16="http://schemas.microsoft.com/office/drawing/2014/main" id="{BC7D6EC0-38FD-1CF5-5D22-4863AA133D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75017" y="3241358"/>
            <a:ext cx="104744" cy="36352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BlokTextu 10">
            <a:extLst>
              <a:ext uri="{FF2B5EF4-FFF2-40B4-BE49-F238E27FC236}">
                <a16:creationId xmlns:a16="http://schemas.microsoft.com/office/drawing/2014/main" id="{69F0E741-82B4-EB0F-EC2C-3AF78101BF87}"/>
              </a:ext>
            </a:extLst>
          </p:cNvPr>
          <p:cNvSpPr txBox="1"/>
          <p:nvPr/>
        </p:nvSpPr>
        <p:spPr>
          <a:xfrm>
            <a:off x="2360953" y="3076736"/>
            <a:ext cx="7491706" cy="80021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4600" b="1" i="0" u="none" strike="noStrike" kern="1200" cap="none" spc="0" baseline="0">
              <a:solidFill>
                <a:srgbClr val="FFFFFF"/>
              </a:solidFill>
              <a:uFillTx/>
              <a:latin typeface="Source Sans Pro" pitchFamily="34"/>
              <a:ea typeface="Source Sans Pro" pitchFamily="34"/>
            </a:endParaRPr>
          </a:p>
        </p:txBody>
      </p:sp>
      <p:sp>
        <p:nvSpPr>
          <p:cNvPr id="6" name="Nadpis 16">
            <a:extLst>
              <a:ext uri="{FF2B5EF4-FFF2-40B4-BE49-F238E27FC236}">
                <a16:creationId xmlns:a16="http://schemas.microsoft.com/office/drawing/2014/main" id="{B3CA03C6-451B-032A-AC74-D7E207DA3A3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326635" y="3096350"/>
            <a:ext cx="7538715" cy="91493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>
            <a:lvl1pPr marL="0"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sk-SK" sz="4600" b="1" i="0" u="none" strike="noStrike" cap="none" spc="0" baseline="0">
                <a:solidFill>
                  <a:srgbClr val="FFFFFF"/>
                </a:solidFill>
                <a:uFillTx/>
                <a:latin typeface="Source Sans Pro" pitchFamily="34"/>
                <a:ea typeface="Source Sans Pro" pitchFamily="34"/>
              </a:defRPr>
            </a:lvl1pPr>
          </a:lstStyle>
          <a:p>
            <a:pPr lvl="0"/>
            <a:r>
              <a:rPr lang="sk-SK"/>
              <a:t>Kliknutím upravte štýl predlohy nadpisu</a:t>
            </a:r>
          </a:p>
        </p:txBody>
      </p:sp>
    </p:spTree>
    <p:extLst>
      <p:ext uri="{BB962C8B-B14F-4D97-AF65-F5344CB8AC3E}">
        <p14:creationId xmlns:p14="http://schemas.microsoft.com/office/powerpoint/2010/main" val="1682578007"/>
      </p:ext>
    </p:extLst>
  </p:cSld>
  <p:clrMapOvr>
    <a:masterClrMapping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9916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894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5213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1337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549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605902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5464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804938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7906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554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6">
            <a:extLst>
              <a:ext uri="{FF2B5EF4-FFF2-40B4-BE49-F238E27FC236}">
                <a16:creationId xmlns:a16="http://schemas.microsoft.com/office/drawing/2014/main" id="{FEFA3E00-AE5A-FB87-7DAE-7C334D0214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9591" y="3382566"/>
            <a:ext cx="126744" cy="131572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Zástupný text 28">
            <a:extLst>
              <a:ext uri="{FF2B5EF4-FFF2-40B4-BE49-F238E27FC236}">
                <a16:creationId xmlns:a16="http://schemas.microsoft.com/office/drawing/2014/main" id="{D1F86F5A-0C27-F0B0-B978-F190EF00C794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966337" y="3247665"/>
            <a:ext cx="6262597" cy="208346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spcAft>
                <a:spcPts val="0"/>
              </a:spcAft>
              <a:buNone/>
              <a:tabLst/>
              <a:defRPr lang="sk-SK" sz="5800" b="1" i="0" u="none" strike="noStrike" cap="none" spc="0" baseline="0">
                <a:solidFill>
                  <a:srgbClr val="FFFFFF"/>
                </a:solidFill>
                <a:uFillTx/>
                <a:latin typeface="Source Sans Pro"/>
              </a:defRPr>
            </a:lvl1pPr>
          </a:lstStyle>
          <a:p>
            <a:pPr lvl="0"/>
            <a:r>
              <a:rPr lang="sk-SK"/>
              <a:t>Kliknite sem a upravte štýly predlohy textu</a:t>
            </a:r>
          </a:p>
        </p:txBody>
      </p:sp>
      <p:pic>
        <p:nvPicPr>
          <p:cNvPr id="9" name="Obrázok 8" descr="Obrázok, na ktorom je diagram&#10;&#10;Automaticky generovaný popis">
            <a:extLst>
              <a:ext uri="{FF2B5EF4-FFF2-40B4-BE49-F238E27FC236}">
                <a16:creationId xmlns:a16="http://schemas.microsoft.com/office/drawing/2014/main" id="{A94BE851-A30C-40ED-1300-B4C2822805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30" b="25566"/>
          <a:stretch/>
        </p:blipFill>
        <p:spPr>
          <a:xfrm>
            <a:off x="157905" y="416689"/>
            <a:ext cx="11876190" cy="152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634395"/>
      </p:ext>
    </p:extLst>
  </p:cSld>
  <p:clrMapOvr>
    <a:masterClrMapping/>
  </p:clrMapOvr>
  <p:hf sldNum="0"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559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6">
            <a:extLst>
              <a:ext uri="{FF2B5EF4-FFF2-40B4-BE49-F238E27FC236}">
                <a16:creationId xmlns:a16="http://schemas.microsoft.com/office/drawing/2014/main" id="{FEFA3E00-AE5A-FB87-7DAE-7C334D0214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9591" y="1113929"/>
            <a:ext cx="126744" cy="131572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Zástupný text 28">
            <a:extLst>
              <a:ext uri="{FF2B5EF4-FFF2-40B4-BE49-F238E27FC236}">
                <a16:creationId xmlns:a16="http://schemas.microsoft.com/office/drawing/2014/main" id="{D1F86F5A-0C27-F0B0-B978-F190EF00C794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966337" y="979028"/>
            <a:ext cx="8721673" cy="208346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spcAft>
                <a:spcPts val="0"/>
              </a:spcAft>
              <a:buNone/>
              <a:tabLst/>
              <a:defRPr lang="sk-SK" sz="5400" b="1" i="0" u="none" strike="noStrike" cap="none" spc="0" baseline="0">
                <a:solidFill>
                  <a:srgbClr val="FFFFFF"/>
                </a:solidFill>
                <a:uFillTx/>
                <a:latin typeface="Source Sans Pro"/>
              </a:defRPr>
            </a:lvl1pPr>
          </a:lstStyle>
          <a:p>
            <a:pPr lvl="0"/>
            <a:r>
              <a:rPr lang="sk-SK"/>
              <a:t>Kliknite sem a upravte štýly predlohy textu</a:t>
            </a:r>
          </a:p>
        </p:txBody>
      </p:sp>
      <p:pic>
        <p:nvPicPr>
          <p:cNvPr id="9" name="Obrázok 8" descr="Obrázok, na ktorom je diagram&#10;&#10;Automaticky generovaný popis">
            <a:extLst>
              <a:ext uri="{FF2B5EF4-FFF2-40B4-BE49-F238E27FC236}">
                <a16:creationId xmlns:a16="http://schemas.microsoft.com/office/drawing/2014/main" id="{A94BE851-A30C-40ED-1300-B4C2822805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30" b="25566"/>
          <a:stretch/>
        </p:blipFill>
        <p:spPr>
          <a:xfrm>
            <a:off x="157905" y="4791928"/>
            <a:ext cx="11876190" cy="1527858"/>
          </a:xfrm>
          <a:prstGeom prst="rect">
            <a:avLst/>
          </a:prstGeom>
        </p:spPr>
      </p:pic>
      <p:sp>
        <p:nvSpPr>
          <p:cNvPr id="6" name="Zástupný text 5">
            <a:extLst>
              <a:ext uri="{FF2B5EF4-FFF2-40B4-BE49-F238E27FC236}">
                <a16:creationId xmlns:a16="http://schemas.microsoft.com/office/drawing/2014/main" id="{7BF79DC8-260B-9877-9C84-603B9893E1B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66788" y="3263900"/>
            <a:ext cx="8721222" cy="9255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sk-SK"/>
              <a:t>Kliknite sem a upravte štýly predlohy textu</a:t>
            </a:r>
          </a:p>
        </p:txBody>
      </p:sp>
    </p:spTree>
    <p:extLst>
      <p:ext uri="{BB962C8B-B14F-4D97-AF65-F5344CB8AC3E}">
        <p14:creationId xmlns:p14="http://schemas.microsoft.com/office/powerpoint/2010/main" val="12550942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7">
            <a:extLst>
              <a:ext uri="{FF2B5EF4-FFF2-40B4-BE49-F238E27FC236}">
                <a16:creationId xmlns:a16="http://schemas.microsoft.com/office/drawing/2014/main" id="{DDB975D6-F00D-A2AF-DA9B-AD6C86250C8C}"/>
              </a:ext>
            </a:extLst>
          </p:cNvPr>
          <p:cNvSpPr txBox="1">
            <a:spLocks noGrp="1"/>
          </p:cNvSpPr>
          <p:nvPr>
            <p:ph type="pic" sz="quarter" idx="4294967295"/>
          </p:nvPr>
        </p:nvSpPr>
        <p:spPr>
          <a:xfrm>
            <a:off x="0" y="0"/>
            <a:ext cx="12191996" cy="685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spcAft>
                <a:spcPts val="0"/>
              </a:spcAft>
              <a:buNone/>
              <a:tabLst/>
              <a:defRPr lang="sk-SK" b="0" i="0" u="none" strike="noStrike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sk-SK"/>
          </a:p>
        </p:txBody>
      </p:sp>
      <p:pic>
        <p:nvPicPr>
          <p:cNvPr id="3" name="Obrázok 12" descr="Obrázok, na ktorom je text, ClipArt&#10;&#10;Automaticky generovaný popis">
            <a:extLst>
              <a:ext uri="{FF2B5EF4-FFF2-40B4-BE49-F238E27FC236}">
                <a16:creationId xmlns:a16="http://schemas.microsoft.com/office/drawing/2014/main" id="{7C63C5A8-DCE2-8E92-BECE-63516F9DDB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8709" y="5619746"/>
            <a:ext cx="646846" cy="60245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Obrázok 7">
            <a:extLst>
              <a:ext uri="{FF2B5EF4-FFF2-40B4-BE49-F238E27FC236}">
                <a16:creationId xmlns:a16="http://schemas.microsoft.com/office/drawing/2014/main" id="{F2B30AB7-9539-B956-4426-2B62D5DB2B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4227" y="662418"/>
            <a:ext cx="65050" cy="24246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Nadpis 1">
            <a:extLst>
              <a:ext uri="{FF2B5EF4-FFF2-40B4-BE49-F238E27FC236}">
                <a16:creationId xmlns:a16="http://schemas.microsoft.com/office/drawing/2014/main" id="{F47B4919-5BF7-C9CB-80A8-927C4770574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4234" y="569881"/>
            <a:ext cx="8366915" cy="58264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spcBef>
                <a:spcPts val="0"/>
              </a:spcBef>
              <a:spcAft>
                <a:spcPts val="0"/>
              </a:spcAft>
              <a:tabLst/>
              <a:defRPr lang="en-US" sz="3000" b="1" i="0" u="none" strike="noStrike" cap="none" spc="0" baseline="0">
                <a:solidFill>
                  <a:srgbClr val="1E22AA"/>
                </a:solidFill>
                <a:uFillTx/>
                <a:latin typeface="Source Sans Pro" pitchFamily="34"/>
                <a:ea typeface="Source Sans Pro" pitchFamily="34"/>
              </a:defRPr>
            </a:lvl1pPr>
          </a:lstStyle>
          <a:p>
            <a:pPr lvl="0"/>
            <a:r>
              <a:rPr lang="en-US"/>
              <a:t>NADPIS PRE </a:t>
            </a:r>
            <a:r>
              <a:rPr lang="sk-SK"/>
              <a:t>1 </a:t>
            </a:r>
            <a:r>
              <a:rPr lang="en-US"/>
              <a:t>OBRÁZ</a:t>
            </a:r>
            <a:r>
              <a:rPr lang="sk-SK"/>
              <a:t>OK</a:t>
            </a:r>
          </a:p>
        </p:txBody>
      </p:sp>
      <p:pic>
        <p:nvPicPr>
          <p:cNvPr id="7" name="Obrázok 9">
            <a:extLst>
              <a:ext uri="{FF2B5EF4-FFF2-40B4-BE49-F238E27FC236}">
                <a16:creationId xmlns:a16="http://schemas.microsoft.com/office/drawing/2014/main" id="{D410AC01-291D-0FDE-C8C0-5760D957A40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34803" y="5755343"/>
            <a:ext cx="645926" cy="602451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274753126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7">
            <a:extLst>
              <a:ext uri="{FF2B5EF4-FFF2-40B4-BE49-F238E27FC236}">
                <a16:creationId xmlns:a16="http://schemas.microsoft.com/office/drawing/2014/main" id="{62487FA6-6607-BD66-1D51-8230A9F7B2EF}"/>
              </a:ext>
            </a:extLst>
          </p:cNvPr>
          <p:cNvSpPr txBox="1">
            <a:spLocks noGrp="1"/>
          </p:cNvSpPr>
          <p:nvPr>
            <p:ph type="pic" sz="quarter" idx="4294967295"/>
          </p:nvPr>
        </p:nvSpPr>
        <p:spPr>
          <a:xfrm>
            <a:off x="1409703" y="1390646"/>
            <a:ext cx="4324353" cy="43148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spcAft>
                <a:spcPts val="0"/>
              </a:spcAft>
              <a:buNone/>
              <a:tabLst/>
              <a:defRPr lang="sk-SK" b="0" i="0" u="none" strike="noStrike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sk-SK"/>
          </a:p>
        </p:txBody>
      </p:sp>
      <p:pic>
        <p:nvPicPr>
          <p:cNvPr id="3" name="Obrázok 7">
            <a:extLst>
              <a:ext uri="{FF2B5EF4-FFF2-40B4-BE49-F238E27FC236}">
                <a16:creationId xmlns:a16="http://schemas.microsoft.com/office/drawing/2014/main" id="{74EC5C1D-AB20-7855-ECBC-C3C26003FE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4227" y="662418"/>
            <a:ext cx="65050" cy="24246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Nadpis 1">
            <a:extLst>
              <a:ext uri="{FF2B5EF4-FFF2-40B4-BE49-F238E27FC236}">
                <a16:creationId xmlns:a16="http://schemas.microsoft.com/office/drawing/2014/main" id="{EFE957FF-65C1-E1D8-398F-E73E5646AA3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4234" y="569881"/>
            <a:ext cx="8366915" cy="58264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spcBef>
                <a:spcPts val="0"/>
              </a:spcBef>
              <a:spcAft>
                <a:spcPts val="0"/>
              </a:spcAft>
              <a:tabLst/>
              <a:defRPr lang="en-US" sz="3000" b="1" i="0" u="none" strike="noStrike" cap="none" spc="0" baseline="0">
                <a:solidFill>
                  <a:srgbClr val="1E22AA"/>
                </a:solidFill>
                <a:uFillTx/>
                <a:latin typeface="Source Sans Pro" pitchFamily="34"/>
                <a:ea typeface="Source Sans Pro" pitchFamily="34"/>
              </a:defRPr>
            </a:lvl1pPr>
          </a:lstStyle>
          <a:p>
            <a:pPr lvl="0"/>
            <a:r>
              <a:rPr lang="en-US"/>
              <a:t>NADPIS PRE 2 OBRÁZKY </a:t>
            </a:r>
            <a:endParaRPr lang="sk-SK"/>
          </a:p>
        </p:txBody>
      </p:sp>
      <p:sp>
        <p:nvSpPr>
          <p:cNvPr id="6" name="Zástupný objekt pre obrázok 7">
            <a:extLst>
              <a:ext uri="{FF2B5EF4-FFF2-40B4-BE49-F238E27FC236}">
                <a16:creationId xmlns:a16="http://schemas.microsoft.com/office/drawing/2014/main" id="{D302162E-ABAF-C627-2479-23ED34370389}"/>
              </a:ext>
            </a:extLst>
          </p:cNvPr>
          <p:cNvSpPr txBox="1">
            <a:spLocks noGrp="1"/>
          </p:cNvSpPr>
          <p:nvPr>
            <p:ph type="pic" sz="quarter" idx="4294967295"/>
          </p:nvPr>
        </p:nvSpPr>
        <p:spPr>
          <a:xfrm>
            <a:off x="6457949" y="1390646"/>
            <a:ext cx="4324353" cy="43148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spcAft>
                <a:spcPts val="0"/>
              </a:spcAft>
              <a:buNone/>
              <a:tabLst/>
              <a:defRPr lang="sk-SK" b="0" i="0" u="none" strike="noStrike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sk-SK"/>
          </a:p>
        </p:txBody>
      </p:sp>
      <p:pic>
        <p:nvPicPr>
          <p:cNvPr id="8" name="Obrázok 9">
            <a:extLst>
              <a:ext uri="{FF2B5EF4-FFF2-40B4-BE49-F238E27FC236}">
                <a16:creationId xmlns:a16="http://schemas.microsoft.com/office/drawing/2014/main" id="{7DAA5ECB-9C5D-5F6D-4752-5230D12B8E8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34803" y="5755343"/>
            <a:ext cx="645926" cy="602451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453494000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7">
            <a:extLst>
              <a:ext uri="{FF2B5EF4-FFF2-40B4-BE49-F238E27FC236}">
                <a16:creationId xmlns:a16="http://schemas.microsoft.com/office/drawing/2014/main" id="{62487FA6-6607-BD66-1D51-8230A9F7B2EF}"/>
              </a:ext>
            </a:extLst>
          </p:cNvPr>
          <p:cNvSpPr txBox="1">
            <a:spLocks noGrp="1"/>
          </p:cNvSpPr>
          <p:nvPr>
            <p:ph type="pic" sz="quarter" idx="4294967295"/>
          </p:nvPr>
        </p:nvSpPr>
        <p:spPr>
          <a:xfrm>
            <a:off x="1409703" y="1390646"/>
            <a:ext cx="4324353" cy="43148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spcAft>
                <a:spcPts val="0"/>
              </a:spcAft>
              <a:buNone/>
              <a:tabLst/>
              <a:defRPr lang="sk-SK" b="0" i="0" u="none" strike="noStrike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sk-SK"/>
          </a:p>
        </p:txBody>
      </p:sp>
      <p:pic>
        <p:nvPicPr>
          <p:cNvPr id="3" name="Obrázok 7">
            <a:extLst>
              <a:ext uri="{FF2B5EF4-FFF2-40B4-BE49-F238E27FC236}">
                <a16:creationId xmlns:a16="http://schemas.microsoft.com/office/drawing/2014/main" id="{74EC5C1D-AB20-7855-ECBC-C3C26003FE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4227" y="662418"/>
            <a:ext cx="65050" cy="24246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Nadpis 1">
            <a:extLst>
              <a:ext uri="{FF2B5EF4-FFF2-40B4-BE49-F238E27FC236}">
                <a16:creationId xmlns:a16="http://schemas.microsoft.com/office/drawing/2014/main" id="{EFE957FF-65C1-E1D8-398F-E73E5646AA3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4234" y="569881"/>
            <a:ext cx="8366915" cy="58264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spcBef>
                <a:spcPts val="0"/>
              </a:spcBef>
              <a:spcAft>
                <a:spcPts val="0"/>
              </a:spcAft>
              <a:tabLst/>
              <a:defRPr lang="en-US" sz="3000" b="1" i="0" u="none" strike="noStrike" cap="none" spc="0" baseline="0">
                <a:solidFill>
                  <a:srgbClr val="1E22AA"/>
                </a:solidFill>
                <a:uFillTx/>
                <a:latin typeface="Source Sans Pro" pitchFamily="34"/>
                <a:ea typeface="Source Sans Pro" pitchFamily="34"/>
              </a:defRPr>
            </a:lvl1pPr>
          </a:lstStyle>
          <a:p>
            <a:pPr lvl="0"/>
            <a:r>
              <a:rPr lang="en-US"/>
              <a:t>NADPIS PRE 2 OBRÁZKY </a:t>
            </a:r>
            <a:endParaRPr lang="sk-SK"/>
          </a:p>
        </p:txBody>
      </p:sp>
      <p:sp>
        <p:nvSpPr>
          <p:cNvPr id="6" name="Zástupný objekt pre obrázok 7">
            <a:extLst>
              <a:ext uri="{FF2B5EF4-FFF2-40B4-BE49-F238E27FC236}">
                <a16:creationId xmlns:a16="http://schemas.microsoft.com/office/drawing/2014/main" id="{D302162E-ABAF-C627-2479-23ED34370389}"/>
              </a:ext>
            </a:extLst>
          </p:cNvPr>
          <p:cNvSpPr txBox="1">
            <a:spLocks noGrp="1"/>
          </p:cNvSpPr>
          <p:nvPr>
            <p:ph type="pic" sz="quarter" idx="4294967295"/>
          </p:nvPr>
        </p:nvSpPr>
        <p:spPr>
          <a:xfrm>
            <a:off x="6457949" y="1390646"/>
            <a:ext cx="4324353" cy="43148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spcAft>
                <a:spcPts val="0"/>
              </a:spcAft>
              <a:buNone/>
              <a:tabLst/>
              <a:defRPr lang="sk-SK" b="0" i="0" u="none" strike="noStrike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sk-SK"/>
          </a:p>
        </p:txBody>
      </p:sp>
      <p:pic>
        <p:nvPicPr>
          <p:cNvPr id="7" name="Obrázok 9">
            <a:extLst>
              <a:ext uri="{FF2B5EF4-FFF2-40B4-BE49-F238E27FC236}">
                <a16:creationId xmlns:a16="http://schemas.microsoft.com/office/drawing/2014/main" id="{F4B33D05-EB77-42AD-374D-57DFE464A29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34803" y="569881"/>
            <a:ext cx="645926" cy="602451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465629924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7">
            <a:extLst>
              <a:ext uri="{FF2B5EF4-FFF2-40B4-BE49-F238E27FC236}">
                <a16:creationId xmlns:a16="http://schemas.microsoft.com/office/drawing/2014/main" id="{62487FA6-6607-BD66-1D51-8230A9F7B2EF}"/>
              </a:ext>
            </a:extLst>
          </p:cNvPr>
          <p:cNvSpPr txBox="1">
            <a:spLocks noGrp="1"/>
          </p:cNvSpPr>
          <p:nvPr>
            <p:ph type="pic" sz="quarter" idx="4294967295"/>
          </p:nvPr>
        </p:nvSpPr>
        <p:spPr>
          <a:xfrm>
            <a:off x="1409703" y="1390646"/>
            <a:ext cx="4324353" cy="43148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spcAft>
                <a:spcPts val="0"/>
              </a:spcAft>
              <a:buNone/>
              <a:tabLst/>
              <a:defRPr lang="sk-SK" b="0" i="0" u="none" strike="noStrike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sk-SK"/>
          </a:p>
        </p:txBody>
      </p:sp>
      <p:pic>
        <p:nvPicPr>
          <p:cNvPr id="3" name="Obrázok 7">
            <a:extLst>
              <a:ext uri="{FF2B5EF4-FFF2-40B4-BE49-F238E27FC236}">
                <a16:creationId xmlns:a16="http://schemas.microsoft.com/office/drawing/2014/main" id="{74EC5C1D-AB20-7855-ECBC-C3C26003FE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4227" y="662418"/>
            <a:ext cx="65050" cy="24246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Nadpis 1">
            <a:extLst>
              <a:ext uri="{FF2B5EF4-FFF2-40B4-BE49-F238E27FC236}">
                <a16:creationId xmlns:a16="http://schemas.microsoft.com/office/drawing/2014/main" id="{EFE957FF-65C1-E1D8-398F-E73E5646AA3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4234" y="569881"/>
            <a:ext cx="8366915" cy="58264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spcBef>
                <a:spcPts val="0"/>
              </a:spcBef>
              <a:spcAft>
                <a:spcPts val="0"/>
              </a:spcAft>
              <a:tabLst/>
              <a:defRPr lang="en-US" sz="3000" b="1" i="0" u="none" strike="noStrike" cap="none" spc="0" baseline="0">
                <a:solidFill>
                  <a:srgbClr val="1E22AA"/>
                </a:solidFill>
                <a:uFillTx/>
                <a:latin typeface="Source Sans Pro" pitchFamily="34"/>
                <a:ea typeface="Source Sans Pro" pitchFamily="34"/>
              </a:defRPr>
            </a:lvl1pPr>
          </a:lstStyle>
          <a:p>
            <a:pPr lvl="0"/>
            <a:r>
              <a:rPr lang="en-US"/>
              <a:t>NADPIS PRE 2 OBRÁZKY </a:t>
            </a:r>
            <a:endParaRPr lang="sk-SK"/>
          </a:p>
        </p:txBody>
      </p:sp>
      <p:sp>
        <p:nvSpPr>
          <p:cNvPr id="6" name="Zástupný objekt pre obrázok 7">
            <a:extLst>
              <a:ext uri="{FF2B5EF4-FFF2-40B4-BE49-F238E27FC236}">
                <a16:creationId xmlns:a16="http://schemas.microsoft.com/office/drawing/2014/main" id="{D302162E-ABAF-C627-2479-23ED34370389}"/>
              </a:ext>
            </a:extLst>
          </p:cNvPr>
          <p:cNvSpPr txBox="1">
            <a:spLocks noGrp="1"/>
          </p:cNvSpPr>
          <p:nvPr>
            <p:ph type="pic" sz="quarter" idx="4294967295"/>
          </p:nvPr>
        </p:nvSpPr>
        <p:spPr>
          <a:xfrm>
            <a:off x="6457949" y="1390646"/>
            <a:ext cx="4324353" cy="43148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spcAft>
                <a:spcPts val="0"/>
              </a:spcAft>
              <a:buNone/>
              <a:tabLst/>
              <a:defRPr lang="sk-SK" b="0" i="0" u="none" strike="noStrike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sk-SK"/>
          </a:p>
        </p:txBody>
      </p:sp>
      <p:pic>
        <p:nvPicPr>
          <p:cNvPr id="7" name="Obrázok 9">
            <a:extLst>
              <a:ext uri="{FF2B5EF4-FFF2-40B4-BE49-F238E27FC236}">
                <a16:creationId xmlns:a16="http://schemas.microsoft.com/office/drawing/2014/main" id="{F4B33D05-EB77-42AD-374D-57DFE464A29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47319" y="6033131"/>
            <a:ext cx="645926" cy="602451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37068971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22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81" r:id="rId4"/>
    <p:sldLayoutId id="214748368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86" r:id="rId3"/>
    <p:sldLayoutId id="2147483687" r:id="rId4"/>
    <p:sldLayoutId id="2147483655" r:id="rId5"/>
    <p:sldLayoutId id="2147483688" r:id="rId6"/>
    <p:sldLayoutId id="2147483689" r:id="rId7"/>
    <p:sldLayoutId id="2147483656" r:id="rId8"/>
    <p:sldLayoutId id="2147483657" r:id="rId9"/>
    <p:sldLayoutId id="2147483719" r:id="rId10"/>
    <p:sldLayoutId id="2147483720" r:id="rId11"/>
    <p:sldLayoutId id="2147483721" r:id="rId12"/>
    <p:sldLayoutId id="214748372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4563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7998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0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5027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1.jpeg"/><Relationship Id="rId4" Type="http://schemas.openxmlformats.org/officeDocument/2006/relationships/chart" Target="../charts/char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vaia.gov.sk/sk/2024/09/podpora-vyvoja-inovativnych-rieseni-v-oblasti-dekarbonizacie-c2/" TargetMode="External"/><Relationship Id="rId3" Type="http://schemas.openxmlformats.org/officeDocument/2006/relationships/hyperlink" Target="https://portal.itms21.sk/vyhlasena-vyzva/?id=3569" TargetMode="External"/><Relationship Id="rId7" Type="http://schemas.openxmlformats.org/officeDocument/2006/relationships/hyperlink" Target="https://portal.itms21.sk/vyhlasena-vyzva/?id=3325" TargetMode="External"/><Relationship Id="rId12" Type="http://schemas.openxmlformats.org/officeDocument/2006/relationships/hyperlink" Target="https://www.vicepremier.gov.sk/dotacie/" TargetMode="External"/><Relationship Id="rId2" Type="http://schemas.openxmlformats.org/officeDocument/2006/relationships/hyperlink" Target="https://portal.itms21.sk/vyhlasena-vyzva/?id=3563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ortal.itms21.sk/vyhlasena-vyzva/?id=3595" TargetMode="External"/><Relationship Id="rId11" Type="http://schemas.openxmlformats.org/officeDocument/2006/relationships/hyperlink" Target="https://www.mosr.sk/data/files/5838_vyzva-1-2025.pdf" TargetMode="External"/><Relationship Id="rId5" Type="http://schemas.openxmlformats.org/officeDocument/2006/relationships/hyperlink" Target="https://portal.itms21.sk/vyhlasena-vyzva/?id=3594" TargetMode="External"/><Relationship Id="rId10" Type="http://schemas.openxmlformats.org/officeDocument/2006/relationships/hyperlink" Target="https://ispo.planobnovy.sk/app/vyzvy/742672770928652288" TargetMode="External"/><Relationship Id="rId4" Type="http://schemas.openxmlformats.org/officeDocument/2006/relationships/hyperlink" Target="https://portal.itms21.sk/vyhlasena-vyzva/?id=3587" TargetMode="External"/><Relationship Id="rId9" Type="http://schemas.openxmlformats.org/officeDocument/2006/relationships/hyperlink" Target="https://vaia.gov.sk/sk/2024/10/podpora-vyvoja-inovativnych-digitalnych-rieseni-c-2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0C783F28-8DA3-42DC-A90F-2AF4818E1AE3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856534" y="3429000"/>
            <a:ext cx="10019538" cy="171157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indent="0">
              <a:buNone/>
            </a:pPr>
            <a:r>
              <a:rPr lang="sk-SK" sz="4400" b="1" dirty="0">
                <a:solidFill>
                  <a:srgbClr val="FFFFFF"/>
                </a:solidFill>
                <a:latin typeface="Source Sans Pro"/>
              </a:rPr>
              <a:t>35. zasadnutie Rady vlády Slovenskej republiky pre vedu, výskum a inovácie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FEC32BCC-4380-5C1E-6392-7C75914E50D8}"/>
              </a:ext>
            </a:extLst>
          </p:cNvPr>
          <p:cNvSpPr txBox="1">
            <a:spLocks/>
          </p:cNvSpPr>
          <p:nvPr/>
        </p:nvSpPr>
        <p:spPr>
          <a:xfrm>
            <a:off x="3237192" y="569881"/>
            <a:ext cx="8366915" cy="5826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sk-SK" sz="2400">
              <a:solidFill>
                <a:schemeClr val="bg1"/>
              </a:solidFill>
            </a:endParaRPr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8AB0C805-EADA-1D6C-7D18-4BFC3FF2BE0F}"/>
              </a:ext>
            </a:extLst>
          </p:cNvPr>
          <p:cNvSpPr txBox="1"/>
          <p:nvPr/>
        </p:nvSpPr>
        <p:spPr>
          <a:xfrm>
            <a:off x="856534" y="5822796"/>
            <a:ext cx="6097508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indent="0">
              <a:buNone/>
            </a:pPr>
            <a:r>
              <a:rPr lang="sk-SK" b="1" dirty="0">
                <a:solidFill>
                  <a:srgbClr val="FFFFFF"/>
                </a:solidFill>
                <a:latin typeface="Source Sans Pro"/>
              </a:rPr>
              <a:t>06.10.202</a:t>
            </a:r>
            <a:r>
              <a:rPr lang="en-GB" sz="1800" b="1" dirty="0">
                <a:solidFill>
                  <a:srgbClr val="FFFFFF"/>
                </a:solidFill>
                <a:latin typeface="Source Sans Pro"/>
              </a:rPr>
              <a:t>5</a:t>
            </a:r>
            <a:endParaRPr lang="sk-SK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3272F0-7A28-4ABE-5C05-8FB3647E8A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B24D9A96-B9C4-A47C-C24F-ED41CA08DCF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4234" y="569881"/>
            <a:ext cx="10401116" cy="582646"/>
          </a:xfrm>
        </p:spPr>
        <p:txBody>
          <a:bodyPr/>
          <a:lstStyle/>
          <a:p>
            <a:r>
              <a:rPr lang="sk-SK">
                <a:latin typeface="Source Sans Pro"/>
                <a:ea typeface="Source Sans Pro"/>
                <a:cs typeface="Calibri"/>
              </a:rPr>
              <a:t>Neplní sa...</a:t>
            </a:r>
            <a:endParaRPr lang="sk-SK">
              <a:cs typeface="Calibri"/>
            </a:endParaRPr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DA82A1A4-AA5B-E285-F7B3-BB3CDE320116}"/>
              </a:ext>
            </a:extLst>
          </p:cNvPr>
          <p:cNvSpPr txBox="1"/>
          <p:nvPr/>
        </p:nvSpPr>
        <p:spPr>
          <a:xfrm>
            <a:off x="584953" y="1443841"/>
            <a:ext cx="11191058" cy="203132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lvl="1" indent="-285750" fontAlgn="base">
              <a:buFont typeface="Arial" panose="020B0604020202020204" pitchFamily="34" charset="0"/>
              <a:buChar char="•"/>
            </a:pPr>
            <a:r>
              <a:rPr lang="sk-SK" b="1">
                <a:solidFill>
                  <a:schemeClr val="bg2"/>
                </a:solidFill>
                <a:latin typeface="Calibri" panose="020F0502020204030204"/>
                <a:ea typeface="Calibri"/>
                <a:cs typeface="Calibri"/>
              </a:rPr>
              <a:t>Nový zákon o </a:t>
            </a:r>
            <a:r>
              <a:rPr lang="sk-SK" b="1" err="1">
                <a:solidFill>
                  <a:schemeClr val="bg2"/>
                </a:solidFill>
                <a:latin typeface="Calibri" panose="020F0502020204030204"/>
                <a:ea typeface="Calibri"/>
                <a:cs typeface="Calibri"/>
              </a:rPr>
              <a:t>VVaI</a:t>
            </a:r>
            <a:r>
              <a:rPr lang="sk-SK">
                <a:solidFill>
                  <a:schemeClr val="bg2"/>
                </a:solidFill>
                <a:latin typeface="Calibri" panose="020F0502020204030204"/>
                <a:ea typeface="Calibri"/>
                <a:cs typeface="Calibri"/>
              </a:rPr>
              <a:t>,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sk-SK" b="1">
                <a:solidFill>
                  <a:schemeClr val="bg2"/>
                </a:solidFill>
                <a:latin typeface="Calibri" panose="020F0502020204030204"/>
                <a:ea typeface="Calibri"/>
                <a:cs typeface="Calibri"/>
              </a:rPr>
              <a:t>Reforma </a:t>
            </a:r>
            <a:r>
              <a:rPr lang="sk-SK" b="1" err="1">
                <a:solidFill>
                  <a:schemeClr val="bg2"/>
                </a:solidFill>
                <a:latin typeface="Calibri" panose="020F0502020204030204"/>
                <a:ea typeface="Calibri"/>
                <a:cs typeface="Calibri"/>
              </a:rPr>
              <a:t>superodpočtu</a:t>
            </a:r>
            <a:r>
              <a:rPr lang="sk-SK">
                <a:solidFill>
                  <a:schemeClr val="bg2"/>
                </a:solidFill>
                <a:latin typeface="Calibri" panose="020F0502020204030204"/>
                <a:ea typeface="Calibri"/>
                <a:cs typeface="Calibri"/>
              </a:rPr>
              <a:t> na </a:t>
            </a:r>
            <a:r>
              <a:rPr lang="sk-SK" err="1">
                <a:solidFill>
                  <a:schemeClr val="bg2"/>
                </a:solidFill>
                <a:latin typeface="Calibri" panose="020F0502020204030204"/>
                <a:ea typeface="Calibri"/>
                <a:cs typeface="Calibri"/>
              </a:rPr>
              <a:t>VaV</a:t>
            </a:r>
            <a:r>
              <a:rPr lang="sk-SK">
                <a:solidFill>
                  <a:schemeClr val="bg2"/>
                </a:solidFill>
                <a:latin typeface="Calibri" panose="020F0502020204030204"/>
                <a:ea typeface="Calibri"/>
                <a:cs typeface="Calibri"/>
              </a:rPr>
              <a:t>, 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sk-SK" b="1">
                <a:solidFill>
                  <a:schemeClr val="bg2"/>
                </a:solidFill>
                <a:latin typeface="Calibri" panose="020F0502020204030204"/>
                <a:ea typeface="Calibri"/>
                <a:cs typeface="Calibri"/>
              </a:rPr>
              <a:t>Zavedenie povinnosti zdieľať dáta</a:t>
            </a:r>
            <a:r>
              <a:rPr lang="sk-SK">
                <a:solidFill>
                  <a:schemeClr val="bg2"/>
                </a:solidFill>
                <a:latin typeface="Calibri" panose="020F0502020204030204"/>
                <a:ea typeface="Calibri"/>
                <a:cs typeface="Calibri"/>
              </a:rPr>
              <a:t> verejného sektora pre účely </a:t>
            </a:r>
            <a:r>
              <a:rPr lang="sk-SK" err="1">
                <a:solidFill>
                  <a:schemeClr val="bg2"/>
                </a:solidFill>
                <a:latin typeface="Calibri" panose="020F0502020204030204"/>
                <a:ea typeface="Calibri"/>
                <a:cs typeface="Calibri"/>
              </a:rPr>
              <a:t>VaV</a:t>
            </a:r>
            <a:r>
              <a:rPr lang="sk-SK">
                <a:solidFill>
                  <a:schemeClr val="bg2"/>
                </a:solidFill>
                <a:latin typeface="Calibri" panose="020F0502020204030204"/>
                <a:ea typeface="Calibri"/>
                <a:cs typeface="Calibri"/>
              </a:rPr>
              <a:t> a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sk-SK" b="1">
                <a:solidFill>
                  <a:schemeClr val="bg2"/>
                </a:solidFill>
                <a:latin typeface="Calibri" panose="020F0502020204030204"/>
                <a:ea typeface="Calibri"/>
                <a:cs typeface="Calibri"/>
              </a:rPr>
              <a:t>Reforma riadenia agentúr</a:t>
            </a:r>
            <a:endParaRPr lang="sk-SK" b="1">
              <a:solidFill>
                <a:schemeClr val="bg2"/>
              </a:solidFill>
              <a:ea typeface="Calibri" panose="020F0502020204030204"/>
              <a:cs typeface="Calibri" panose="020F050202020403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>
              <a:solidFill>
                <a:schemeClr val="bg2"/>
              </a:solidFill>
              <a:latin typeface="Calibri" panose="020F0502020204030204"/>
              <a:ea typeface="Calibri"/>
              <a:cs typeface="Calibri"/>
            </a:endParaRPr>
          </a:p>
          <a:p>
            <a:endParaRPr lang="sk-SK">
              <a:solidFill>
                <a:srgbClr val="1E22AA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Calibri"/>
            </a:endParaRPr>
          </a:p>
          <a:p>
            <a:endParaRPr lang="sk-SK">
              <a:solidFill>
                <a:srgbClr val="000000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120621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D2A60A10-5BB3-B6A9-5094-285953721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>
                <a:latin typeface="Source Sans Pro"/>
                <a:ea typeface="Source Sans Pro"/>
              </a:rPr>
              <a:t>Ciele v súlade s očakávaniami</a:t>
            </a:r>
            <a:endParaRPr lang="sk-SK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0D9D1C4A-D3D7-FA5B-A9B7-A9EC879FFC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79970184"/>
              </p:ext>
            </p:extLst>
          </p:nvPr>
        </p:nvGraphicFramePr>
        <p:xfrm>
          <a:off x="993913" y="2329070"/>
          <a:ext cx="4229652" cy="4055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16" name="BlokTextu 915">
            <a:extLst>
              <a:ext uri="{FF2B5EF4-FFF2-40B4-BE49-F238E27FC236}">
                <a16:creationId xmlns:a16="http://schemas.microsoft.com/office/drawing/2014/main" id="{14E7FB16-9518-8CF4-5851-6BB90AD3B5C3}"/>
              </a:ext>
            </a:extLst>
          </p:cNvPr>
          <p:cNvSpPr txBox="1"/>
          <p:nvPr/>
        </p:nvSpPr>
        <p:spPr>
          <a:xfrm>
            <a:off x="1077335" y="1714127"/>
            <a:ext cx="2941981" cy="365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k-SK" b="1">
                <a:solidFill>
                  <a:srgbClr val="1E22AA"/>
                </a:solidFill>
                <a:ea typeface="Calibri"/>
                <a:cs typeface="Calibri"/>
              </a:rPr>
              <a:t>Strategické ciele</a:t>
            </a:r>
            <a:endParaRPr lang="sk-SK" b="1">
              <a:solidFill>
                <a:srgbClr val="1E22AA"/>
              </a:solidFill>
            </a:endParaRPr>
          </a:p>
        </p:txBody>
      </p:sp>
      <p:sp>
        <p:nvSpPr>
          <p:cNvPr id="918" name="BlokTextu 917">
            <a:extLst>
              <a:ext uri="{FF2B5EF4-FFF2-40B4-BE49-F238E27FC236}">
                <a16:creationId xmlns:a16="http://schemas.microsoft.com/office/drawing/2014/main" id="{0EA0A2DC-FFD4-261A-6514-550BA1CB5300}"/>
              </a:ext>
            </a:extLst>
          </p:cNvPr>
          <p:cNvSpPr txBox="1"/>
          <p:nvPr/>
        </p:nvSpPr>
        <p:spPr>
          <a:xfrm>
            <a:off x="6930379" y="1714127"/>
            <a:ext cx="2743199" cy="365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k-SK" b="1">
                <a:solidFill>
                  <a:schemeClr val="bg2"/>
                </a:solidFill>
                <a:ea typeface="Calibri"/>
                <a:cs typeface="Calibri"/>
              </a:rPr>
              <a:t>Hlavné ciele</a:t>
            </a:r>
          </a:p>
        </p:txBody>
      </p:sp>
      <p:sp>
        <p:nvSpPr>
          <p:cNvPr id="920" name="BlokTextu 919">
            <a:extLst>
              <a:ext uri="{FF2B5EF4-FFF2-40B4-BE49-F238E27FC236}">
                <a16:creationId xmlns:a16="http://schemas.microsoft.com/office/drawing/2014/main" id="{9B1B8330-8190-03BA-0EFE-332ACD5DE279}"/>
              </a:ext>
            </a:extLst>
          </p:cNvPr>
          <p:cNvSpPr txBox="1"/>
          <p:nvPr/>
        </p:nvSpPr>
        <p:spPr>
          <a:xfrm>
            <a:off x="6592605" y="2238971"/>
            <a:ext cx="4995667" cy="175432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lvl="1" indent="-285750" fontAlgn="base">
              <a:buFont typeface="Arial" panose="020B0604020202020204" pitchFamily="34" charset="0"/>
              <a:buChar char="•"/>
            </a:pPr>
            <a:r>
              <a:rPr lang="sk-SK" b="1">
                <a:solidFill>
                  <a:schemeClr val="bg2"/>
                </a:solidFill>
                <a:latin typeface="Calibri" panose="020F0502020204030204"/>
                <a:ea typeface="Calibri"/>
                <a:cs typeface="Calibri"/>
              </a:rPr>
              <a:t>Posun nahor v 13 z 23 indikátorov</a:t>
            </a:r>
            <a:endParaRPr lang="sk-SK">
              <a:solidFill>
                <a:schemeClr val="bg2"/>
              </a:solidFill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sk-SK" b="1">
                <a:solidFill>
                  <a:schemeClr val="bg2"/>
                </a:solidFill>
                <a:latin typeface="Calibri"/>
                <a:ea typeface="Calibri"/>
                <a:cs typeface="Calibri"/>
              </a:rPr>
              <a:t>2 indikátory už splnené </a:t>
            </a:r>
          </a:p>
          <a:p>
            <a:pPr marL="742950" lvl="2" indent="-285750">
              <a:buFont typeface="Wingdings" panose="020B0604020202020204" pitchFamily="34" charset="0"/>
              <a:buChar char="§"/>
            </a:pPr>
            <a:r>
              <a:rPr lang="sk-SK">
                <a:solidFill>
                  <a:schemeClr val="bg2"/>
                </a:solidFill>
                <a:latin typeface="Calibri"/>
                <a:ea typeface="Calibri"/>
                <a:cs typeface="Calibri"/>
              </a:rPr>
              <a:t>Podiel ľudí vo vzdelávaní dospelých 10 %</a:t>
            </a:r>
          </a:p>
          <a:p>
            <a:pPr marL="742950" lvl="2" indent="-285750">
              <a:buFont typeface="Wingdings" panose="020B0604020202020204" pitchFamily="34" charset="0"/>
              <a:buChar char="§"/>
            </a:pPr>
            <a:r>
              <a:rPr lang="sk-SK" err="1">
                <a:solidFill>
                  <a:schemeClr val="bg2"/>
                </a:solidFill>
                <a:latin typeface="Calibri"/>
                <a:ea typeface="Calibri"/>
                <a:cs typeface="Calibri"/>
              </a:rPr>
              <a:t>The</a:t>
            </a:r>
            <a:r>
              <a:rPr lang="sk-SK">
                <a:solidFill>
                  <a:schemeClr val="bg2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sk-SK" err="1">
                <a:solidFill>
                  <a:schemeClr val="bg2"/>
                </a:solidFill>
                <a:latin typeface="Calibri"/>
                <a:ea typeface="Calibri"/>
                <a:cs typeface="Calibri"/>
              </a:rPr>
              <a:t>Open</a:t>
            </a:r>
            <a:r>
              <a:rPr lang="sk-SK">
                <a:solidFill>
                  <a:schemeClr val="bg2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sk-SK" err="1">
                <a:solidFill>
                  <a:schemeClr val="bg2"/>
                </a:solidFill>
                <a:latin typeface="Calibri"/>
                <a:ea typeface="Calibri"/>
                <a:cs typeface="Calibri"/>
              </a:rPr>
              <a:t>Data</a:t>
            </a:r>
            <a:r>
              <a:rPr lang="sk-SK">
                <a:solidFill>
                  <a:schemeClr val="bg2"/>
                </a:solidFill>
                <a:latin typeface="Calibri"/>
                <a:ea typeface="Calibri"/>
                <a:cs typeface="Calibri"/>
              </a:rPr>
              <a:t> Maturity (ODM) index 96 % (cieľ 95 %)</a:t>
            </a:r>
          </a:p>
          <a:p>
            <a:endParaRPr lang="sk-SK">
              <a:solidFill>
                <a:srgbClr val="000000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664552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90A931C-D013-16FD-EE03-FF7108984532}"/>
              </a:ext>
            </a:extLst>
          </p:cNvPr>
          <p:cNvSpPr/>
          <p:nvPr/>
        </p:nvSpPr>
        <p:spPr>
          <a:xfrm>
            <a:off x="10563615" y="5563644"/>
            <a:ext cx="1555315" cy="9916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8E1A163F-20D9-99BE-24CD-EB3B3A6C9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7109" y="2227231"/>
            <a:ext cx="4013996" cy="2220940"/>
          </a:xfrm>
        </p:spPr>
        <p:txBody>
          <a:bodyPr/>
          <a:lstStyle/>
          <a:p>
            <a:r>
              <a:rPr lang="en-US" err="1">
                <a:latin typeface="Source Sans Pro"/>
                <a:ea typeface="Source Sans Pro"/>
              </a:rPr>
              <a:t>Postavenie</a:t>
            </a:r>
            <a:r>
              <a:rPr lang="en-US">
                <a:latin typeface="Source Sans Pro"/>
                <a:ea typeface="Source Sans Pro"/>
              </a:rPr>
              <a:t> v </a:t>
            </a:r>
            <a:r>
              <a:rPr lang="en-US" err="1">
                <a:latin typeface="Source Sans Pro"/>
                <a:ea typeface="Source Sans Pro"/>
              </a:rPr>
              <a:t>subindikátoroch</a:t>
            </a:r>
            <a:r>
              <a:rPr lang="en-US">
                <a:latin typeface="Source Sans Pro"/>
                <a:ea typeface="Source Sans Pro"/>
              </a:rPr>
              <a:t> EIS 2025</a:t>
            </a:r>
            <a:endParaRPr lang="en-US"/>
          </a:p>
        </p:txBody>
      </p:sp>
      <p:pic>
        <p:nvPicPr>
          <p:cNvPr id="4" name="Zástupný objekt pre obrázok 3" descr="Obrázok, na ktorom je snímka obrazovky, pestrofarebnosť, rad, diagram&#10;&#10;Obsah vygenerovaný pomocou AI môže byť nesprávny.">
            <a:extLst>
              <a:ext uri="{FF2B5EF4-FFF2-40B4-BE49-F238E27FC236}">
                <a16:creationId xmlns:a16="http://schemas.microsoft.com/office/drawing/2014/main" id="{44855AAF-5113-A5DB-E035-A60DBDC7CB00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2"/>
          <a:stretch/>
        </p:blipFill>
        <p:spPr>
          <a:xfrm>
            <a:off x="6173702" y="0"/>
            <a:ext cx="594060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47146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3B160E-6FAB-A6CA-49E7-7028A95BC2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F1625-44B2-E2F9-2EA9-06CD0958C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err="1">
                <a:latin typeface="Source Sans Pro"/>
                <a:ea typeface="Source Sans Pro"/>
              </a:rPr>
              <a:t>Akčný</a:t>
            </a:r>
            <a:r>
              <a:rPr lang="en-US" sz="3600">
                <a:latin typeface="Source Sans Pro"/>
                <a:ea typeface="Source Sans Pro"/>
              </a:rPr>
              <a:t> </a:t>
            </a:r>
            <a:r>
              <a:rPr lang="en-US" sz="3600" err="1">
                <a:latin typeface="Source Sans Pro"/>
                <a:ea typeface="Source Sans Pro"/>
              </a:rPr>
              <a:t>plán</a:t>
            </a:r>
            <a:r>
              <a:rPr lang="en-US" sz="3600">
                <a:latin typeface="Source Sans Pro"/>
                <a:ea typeface="Source Sans Pro"/>
              </a:rPr>
              <a:t> </a:t>
            </a:r>
            <a:r>
              <a:rPr lang="en-US" sz="3600" err="1">
                <a:latin typeface="Source Sans Pro"/>
                <a:ea typeface="Source Sans Pro"/>
              </a:rPr>
              <a:t>NSVVaI</a:t>
            </a:r>
            <a:r>
              <a:rPr lang="en-US" sz="3600">
                <a:latin typeface="Source Sans Pro"/>
                <a:ea typeface="Source Sans Pro"/>
              </a:rPr>
              <a:t> 2026 -2028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3931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4D1E32-DE7B-7F45-856B-B2DFF8BFB7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1A5D50-B2B3-C6A2-2D93-A35AFC3F6F0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94868" y="651332"/>
            <a:ext cx="3529616" cy="488088"/>
          </a:xfrm>
        </p:spPr>
        <p:txBody>
          <a:bodyPr/>
          <a:lstStyle/>
          <a:p>
            <a:r>
              <a:rPr lang="sk-SK" dirty="0">
                <a:latin typeface="Source Sans Pro"/>
                <a:ea typeface="Source Sans Pro"/>
              </a:rPr>
              <a:t>OBSAH</a:t>
            </a:r>
            <a:endParaRPr lang="en-US" dirty="0"/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id="{B748FC65-B257-BCE5-6AA1-C8037A89754E}"/>
              </a:ext>
            </a:extLst>
          </p:cNvPr>
          <p:cNvSpPr txBox="1"/>
          <p:nvPr/>
        </p:nvSpPr>
        <p:spPr>
          <a:xfrm>
            <a:off x="6096000" y="1877976"/>
            <a:ext cx="6187756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sk-SK" b="1" dirty="0">
                <a:solidFill>
                  <a:srgbClr val="1A1D96"/>
                </a:solidFill>
              </a:rPr>
              <a:t>Východiská a plnenie </a:t>
            </a:r>
            <a:r>
              <a:rPr lang="sk-SK" b="1" dirty="0" err="1">
                <a:solidFill>
                  <a:srgbClr val="1A1D96"/>
                </a:solidFill>
              </a:rPr>
              <a:t>NSVVaI</a:t>
            </a:r>
            <a:r>
              <a:rPr lang="sk-SK" b="1" dirty="0">
                <a:solidFill>
                  <a:srgbClr val="1A1D96"/>
                </a:solidFill>
              </a:rPr>
              <a:t> do r. 2025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sk-SK" dirty="0"/>
              <a:t>Harmonogram prác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sk-SK" dirty="0" err="1"/>
              <a:t>Lessons</a:t>
            </a:r>
            <a:r>
              <a:rPr lang="sk-SK" dirty="0"/>
              <a:t> </a:t>
            </a:r>
            <a:r>
              <a:rPr lang="sk-SK" dirty="0" err="1"/>
              <a:t>learned</a:t>
            </a:r>
            <a:endParaRPr lang="sk-SK" dirty="0"/>
          </a:p>
          <a:p>
            <a:pPr marL="342900" indent="-342900">
              <a:lnSpc>
                <a:spcPct val="150000"/>
              </a:lnSpc>
              <a:buFont typeface="+mj-lt"/>
              <a:buAutoNum type="arabicPeriod" startAt="2"/>
            </a:pPr>
            <a:r>
              <a:rPr lang="sk-SK" b="1" dirty="0">
                <a:solidFill>
                  <a:srgbClr val="1A1D96"/>
                </a:solidFill>
              </a:rPr>
              <a:t>Štruktúra a obsah Akčného plánu na roky 2026-2028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sk-SK" dirty="0"/>
              <a:t>Prioritné oblasti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sk-SK" dirty="0"/>
              <a:t>Ďalšie opatrenia AP </a:t>
            </a:r>
            <a:r>
              <a:rPr lang="sk-SK" dirty="0" err="1"/>
              <a:t>NSVVaI</a:t>
            </a:r>
            <a:endParaRPr lang="sk-SK" dirty="0"/>
          </a:p>
          <a:p>
            <a:pPr marL="342900" indent="-342900">
              <a:lnSpc>
                <a:spcPct val="150000"/>
              </a:lnSpc>
              <a:buFont typeface="+mj-lt"/>
              <a:buAutoNum type="arabicPeriod" startAt="3"/>
            </a:pPr>
            <a:r>
              <a:rPr lang="sk-SK" b="1" dirty="0">
                <a:solidFill>
                  <a:srgbClr val="1A1D96"/>
                </a:solidFill>
              </a:rPr>
              <a:t>Financovanie</a:t>
            </a:r>
          </a:p>
          <a:p>
            <a:pPr marL="342900" indent="-342900">
              <a:buAutoNum type="arabicPeriod" startAt="3"/>
            </a:pPr>
            <a:endParaRPr lang="sk-SK" dirty="0"/>
          </a:p>
        </p:txBody>
      </p:sp>
      <p:sp>
        <p:nvSpPr>
          <p:cNvPr id="6" name="Obdĺžnik 5">
            <a:extLst>
              <a:ext uri="{FF2B5EF4-FFF2-40B4-BE49-F238E27FC236}">
                <a16:creationId xmlns:a16="http://schemas.microsoft.com/office/drawing/2014/main" id="{02321B5B-12F0-C7EA-A1C2-013D268BBAC6}"/>
              </a:ext>
            </a:extLst>
          </p:cNvPr>
          <p:cNvSpPr/>
          <p:nvPr/>
        </p:nvSpPr>
        <p:spPr>
          <a:xfrm>
            <a:off x="6188144" y="754914"/>
            <a:ext cx="72000" cy="252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1" name="Obrázok 10" descr="Obrázok, na ktorom je kresba, ilustrácia, kreslený obrázok, rebrík&#10;&#10;Obsah vygenerovaný umelou inteligenciou môže byť nesprávny.">
            <a:extLst>
              <a:ext uri="{FF2B5EF4-FFF2-40B4-BE49-F238E27FC236}">
                <a16:creationId xmlns:a16="http://schemas.microsoft.com/office/drawing/2014/main" id="{CA21B12D-713B-5280-BBB0-D89D6B2071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5" r="6884"/>
          <a:stretch/>
        </p:blipFill>
        <p:spPr>
          <a:xfrm>
            <a:off x="135795" y="0"/>
            <a:ext cx="56613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2738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FB72B5-C95C-FBE0-3FC7-AFB80F3C1A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F4728E-7F76-25A7-E4E2-DA1FD5D596C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948" y="576904"/>
            <a:ext cx="8239624" cy="488088"/>
          </a:xfrm>
        </p:spPr>
        <p:txBody>
          <a:bodyPr/>
          <a:lstStyle/>
          <a:p>
            <a:r>
              <a:rPr lang="sk-SK" dirty="0">
                <a:latin typeface="Source Sans Pro"/>
                <a:ea typeface="Source Sans Pro"/>
              </a:rPr>
              <a:t>VÝVOJ AKČNÉHO PLÁNU </a:t>
            </a:r>
            <a:r>
              <a:rPr lang="sk-SK" dirty="0" err="1">
                <a:latin typeface="Source Sans Pro"/>
                <a:ea typeface="Source Sans Pro"/>
              </a:rPr>
              <a:t>NSVVaI</a:t>
            </a:r>
            <a:endParaRPr lang="sk-SK" dirty="0">
              <a:latin typeface="Source Sans Pro"/>
              <a:ea typeface="Source Sans Pro"/>
            </a:endParaRPr>
          </a:p>
        </p:txBody>
      </p:sp>
      <p:grpSp>
        <p:nvGrpSpPr>
          <p:cNvPr id="29" name="Group 3">
            <a:extLst>
              <a:ext uri="{FF2B5EF4-FFF2-40B4-BE49-F238E27FC236}">
                <a16:creationId xmlns:a16="http://schemas.microsoft.com/office/drawing/2014/main" id="{2C41E390-F783-D955-2CFA-FDA020F96D1C}"/>
              </a:ext>
            </a:extLst>
          </p:cNvPr>
          <p:cNvGrpSpPr/>
          <p:nvPr/>
        </p:nvGrpSpPr>
        <p:grpSpPr>
          <a:xfrm>
            <a:off x="831948" y="1685941"/>
            <a:ext cx="10108952" cy="4552615"/>
            <a:chOff x="373333" y="2401559"/>
            <a:chExt cx="10108952" cy="4552615"/>
          </a:xfrm>
        </p:grpSpPr>
        <p:cxnSp>
          <p:nvCxnSpPr>
            <p:cNvPr id="30" name="Straight Connector 54">
              <a:extLst>
                <a:ext uri="{FF2B5EF4-FFF2-40B4-BE49-F238E27FC236}">
                  <a16:creationId xmlns:a16="http://schemas.microsoft.com/office/drawing/2014/main" id="{ADEDC403-F59E-DF40-3C72-50AF8328FF85}"/>
                </a:ext>
              </a:extLst>
            </p:cNvPr>
            <p:cNvCxnSpPr/>
            <p:nvPr/>
          </p:nvCxnSpPr>
          <p:spPr>
            <a:xfrm>
              <a:off x="373333" y="5272768"/>
              <a:ext cx="2847975" cy="0"/>
            </a:xfrm>
            <a:prstGeom prst="line">
              <a:avLst/>
            </a:prstGeom>
            <a:noFill/>
            <a:ln w="165100" cap="flat" cmpd="sng" algn="ctr">
              <a:solidFill>
                <a:srgbClr val="00C5DB"/>
              </a:solidFill>
              <a:prstDash val="solid"/>
            </a:ln>
            <a:effectLst/>
          </p:spPr>
        </p:cxnSp>
        <p:sp>
          <p:nvSpPr>
            <p:cNvPr id="31" name="Arc 55">
              <a:extLst>
                <a:ext uri="{FF2B5EF4-FFF2-40B4-BE49-F238E27FC236}">
                  <a16:creationId xmlns:a16="http://schemas.microsoft.com/office/drawing/2014/main" id="{0B3B9F02-DCE6-3968-81E5-02F432739CF4}"/>
                </a:ext>
              </a:extLst>
            </p:cNvPr>
            <p:cNvSpPr/>
            <p:nvPr/>
          </p:nvSpPr>
          <p:spPr>
            <a:xfrm rot="5400000">
              <a:off x="2793234" y="4465614"/>
              <a:ext cx="808953" cy="808953"/>
            </a:xfrm>
            <a:prstGeom prst="arc">
              <a:avLst/>
            </a:prstGeom>
            <a:noFill/>
            <a:ln w="165100" cap="flat" cmpd="sng" algn="ctr">
              <a:solidFill>
                <a:srgbClr val="00C5DB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8640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32" name="Straight Connector 56">
              <a:extLst>
                <a:ext uri="{FF2B5EF4-FFF2-40B4-BE49-F238E27FC236}">
                  <a16:creationId xmlns:a16="http://schemas.microsoft.com/office/drawing/2014/main" id="{67AE5C71-697E-87B0-D8D1-EADBCFA78779}"/>
                </a:ext>
              </a:extLst>
            </p:cNvPr>
            <p:cNvCxnSpPr/>
            <p:nvPr/>
          </p:nvCxnSpPr>
          <p:spPr>
            <a:xfrm>
              <a:off x="3602188" y="3595163"/>
              <a:ext cx="0" cy="1285200"/>
            </a:xfrm>
            <a:prstGeom prst="line">
              <a:avLst/>
            </a:prstGeom>
            <a:noFill/>
            <a:ln w="165100" cap="flat" cmpd="sng" algn="ctr">
              <a:solidFill>
                <a:srgbClr val="FF6900"/>
              </a:solidFill>
              <a:prstDash val="solid"/>
            </a:ln>
            <a:effectLst/>
          </p:spPr>
        </p:cxnSp>
        <p:sp>
          <p:nvSpPr>
            <p:cNvPr id="33" name="Arc 57">
              <a:extLst>
                <a:ext uri="{FF2B5EF4-FFF2-40B4-BE49-F238E27FC236}">
                  <a16:creationId xmlns:a16="http://schemas.microsoft.com/office/drawing/2014/main" id="{56749DB0-3459-4573-B05A-A610BF5E2ED4}"/>
                </a:ext>
              </a:extLst>
            </p:cNvPr>
            <p:cNvSpPr/>
            <p:nvPr/>
          </p:nvSpPr>
          <p:spPr>
            <a:xfrm rot="16200000">
              <a:off x="3602188" y="2401559"/>
              <a:ext cx="2395878" cy="2395878"/>
            </a:xfrm>
            <a:prstGeom prst="arc">
              <a:avLst>
                <a:gd name="adj1" fmla="val 16200000"/>
                <a:gd name="adj2" fmla="val 87034"/>
              </a:avLst>
            </a:prstGeom>
            <a:noFill/>
            <a:ln w="165100" cap="flat" cmpd="sng" algn="ctr">
              <a:solidFill>
                <a:srgbClr val="FF69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8640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" name="Arc 58">
              <a:extLst>
                <a:ext uri="{FF2B5EF4-FFF2-40B4-BE49-F238E27FC236}">
                  <a16:creationId xmlns:a16="http://schemas.microsoft.com/office/drawing/2014/main" id="{DC487737-2474-C5C5-5AF2-E3DF82B2C7BF}"/>
                </a:ext>
              </a:extLst>
            </p:cNvPr>
            <p:cNvSpPr/>
            <p:nvPr/>
          </p:nvSpPr>
          <p:spPr>
            <a:xfrm>
              <a:off x="3602188" y="2401559"/>
              <a:ext cx="2395878" cy="2395878"/>
            </a:xfrm>
            <a:prstGeom prst="arc">
              <a:avLst/>
            </a:prstGeom>
            <a:noFill/>
            <a:ln w="165100" cap="flat" cmpd="sng" algn="ctr">
              <a:solidFill>
                <a:srgbClr val="FF69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8640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35" name="Straight Connector 59">
              <a:extLst>
                <a:ext uri="{FF2B5EF4-FFF2-40B4-BE49-F238E27FC236}">
                  <a16:creationId xmlns:a16="http://schemas.microsoft.com/office/drawing/2014/main" id="{0A40F1A1-46D2-05E0-AA2B-ECAA1C0373A6}"/>
                </a:ext>
              </a:extLst>
            </p:cNvPr>
            <p:cNvCxnSpPr/>
            <p:nvPr/>
          </p:nvCxnSpPr>
          <p:spPr>
            <a:xfrm flipH="1">
              <a:off x="5988541" y="3582972"/>
              <a:ext cx="9526" cy="1075647"/>
            </a:xfrm>
            <a:prstGeom prst="line">
              <a:avLst/>
            </a:prstGeom>
            <a:noFill/>
            <a:ln w="165100" cap="flat" cmpd="sng" algn="ctr">
              <a:solidFill>
                <a:srgbClr val="FF6900"/>
              </a:solidFill>
              <a:prstDash val="solid"/>
            </a:ln>
            <a:effectLst/>
          </p:spPr>
        </p:cxnSp>
        <p:sp>
          <p:nvSpPr>
            <p:cNvPr id="36" name="Arc 60">
              <a:extLst>
                <a:ext uri="{FF2B5EF4-FFF2-40B4-BE49-F238E27FC236}">
                  <a16:creationId xmlns:a16="http://schemas.microsoft.com/office/drawing/2014/main" id="{0993D2CE-000E-7A54-B248-C73B622AB5E2}"/>
                </a:ext>
              </a:extLst>
            </p:cNvPr>
            <p:cNvSpPr/>
            <p:nvPr/>
          </p:nvSpPr>
          <p:spPr>
            <a:xfrm rot="10800000">
              <a:off x="5988541" y="4241141"/>
              <a:ext cx="808953" cy="808953"/>
            </a:xfrm>
            <a:prstGeom prst="arc">
              <a:avLst/>
            </a:prstGeom>
            <a:noFill/>
            <a:ln w="165100" cap="flat" cmpd="sng" algn="ctr">
              <a:solidFill>
                <a:srgbClr val="FF69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8640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Arc 63">
              <a:extLst>
                <a:ext uri="{FF2B5EF4-FFF2-40B4-BE49-F238E27FC236}">
                  <a16:creationId xmlns:a16="http://schemas.microsoft.com/office/drawing/2014/main" id="{686DED85-8149-9467-7076-22FA4E12AEA4}"/>
                </a:ext>
              </a:extLst>
            </p:cNvPr>
            <p:cNvSpPr/>
            <p:nvPr/>
          </p:nvSpPr>
          <p:spPr>
            <a:xfrm>
              <a:off x="6808543" y="5051403"/>
              <a:ext cx="557547" cy="557547"/>
            </a:xfrm>
            <a:prstGeom prst="arc">
              <a:avLst>
                <a:gd name="adj1" fmla="val 16200000"/>
                <a:gd name="adj2" fmla="val 229608"/>
              </a:avLst>
            </a:prstGeom>
            <a:noFill/>
            <a:ln w="165100" cap="flat" cmpd="sng" algn="ctr">
              <a:solidFill>
                <a:srgbClr val="FF69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8640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38" name="Straight Connector 66">
              <a:extLst>
                <a:ext uri="{FF2B5EF4-FFF2-40B4-BE49-F238E27FC236}">
                  <a16:creationId xmlns:a16="http://schemas.microsoft.com/office/drawing/2014/main" id="{3EA3C0ED-1831-7BFF-C886-B14B97252FDD}"/>
                </a:ext>
              </a:extLst>
            </p:cNvPr>
            <p:cNvCxnSpPr/>
            <p:nvPr/>
          </p:nvCxnSpPr>
          <p:spPr>
            <a:xfrm flipV="1">
              <a:off x="6375878" y="5050094"/>
              <a:ext cx="730728" cy="1"/>
            </a:xfrm>
            <a:prstGeom prst="line">
              <a:avLst/>
            </a:prstGeom>
            <a:noFill/>
            <a:ln w="165100" cap="flat" cmpd="sng" algn="ctr">
              <a:solidFill>
                <a:srgbClr val="FF6900"/>
              </a:solidFill>
              <a:prstDash val="solid"/>
            </a:ln>
            <a:effectLst/>
          </p:spPr>
        </p:cxnSp>
        <p:cxnSp>
          <p:nvCxnSpPr>
            <p:cNvPr id="39" name="Straight Connector 69">
              <a:extLst>
                <a:ext uri="{FF2B5EF4-FFF2-40B4-BE49-F238E27FC236}">
                  <a16:creationId xmlns:a16="http://schemas.microsoft.com/office/drawing/2014/main" id="{75156C00-3EAA-916A-ABBB-98BFFA3403EA}"/>
                </a:ext>
              </a:extLst>
            </p:cNvPr>
            <p:cNvCxnSpPr/>
            <p:nvPr/>
          </p:nvCxnSpPr>
          <p:spPr>
            <a:xfrm flipH="1">
              <a:off x="7355039" y="5322241"/>
              <a:ext cx="9530" cy="481419"/>
            </a:xfrm>
            <a:prstGeom prst="line">
              <a:avLst/>
            </a:prstGeom>
            <a:noFill/>
            <a:ln w="165100" cap="flat" cmpd="sng" algn="ctr">
              <a:solidFill>
                <a:schemeClr val="accent3"/>
              </a:solidFill>
              <a:prstDash val="solid"/>
            </a:ln>
            <a:effectLst/>
          </p:spPr>
        </p:cxnSp>
        <p:grpSp>
          <p:nvGrpSpPr>
            <p:cNvPr id="40" name="Group 72">
              <a:extLst>
                <a:ext uri="{FF2B5EF4-FFF2-40B4-BE49-F238E27FC236}">
                  <a16:creationId xmlns:a16="http://schemas.microsoft.com/office/drawing/2014/main" id="{3B0958AE-93D7-C801-9360-55F287C3014D}"/>
                </a:ext>
              </a:extLst>
            </p:cNvPr>
            <p:cNvGrpSpPr/>
            <p:nvPr/>
          </p:nvGrpSpPr>
          <p:grpSpPr>
            <a:xfrm rot="10800000">
              <a:off x="7355039" y="5217416"/>
              <a:ext cx="1155153" cy="1155153"/>
              <a:chOff x="3233397" y="4638675"/>
              <a:chExt cx="2395878" cy="2395878"/>
            </a:xfrm>
          </p:grpSpPr>
          <p:sp>
            <p:nvSpPr>
              <p:cNvPr id="98" name="Arc 86">
                <a:extLst>
                  <a:ext uri="{FF2B5EF4-FFF2-40B4-BE49-F238E27FC236}">
                    <a16:creationId xmlns:a16="http://schemas.microsoft.com/office/drawing/2014/main" id="{94B40327-3C0D-F9D3-A0A7-54E32FE01044}"/>
                  </a:ext>
                </a:extLst>
              </p:cNvPr>
              <p:cNvSpPr/>
              <p:nvPr/>
            </p:nvSpPr>
            <p:spPr>
              <a:xfrm rot="16200000">
                <a:off x="3233397" y="4638675"/>
                <a:ext cx="2395878" cy="2395878"/>
              </a:xfrm>
              <a:prstGeom prst="arc">
                <a:avLst/>
              </a:prstGeom>
              <a:noFill/>
              <a:ln w="165100" cap="flat" cmpd="sng" algn="ctr">
                <a:solidFill>
                  <a:schemeClr val="bg1">
                    <a:lumMod val="65000"/>
                  </a:scheme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8640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9" name="Arc 88">
                <a:extLst>
                  <a:ext uri="{FF2B5EF4-FFF2-40B4-BE49-F238E27FC236}">
                    <a16:creationId xmlns:a16="http://schemas.microsoft.com/office/drawing/2014/main" id="{DABBFEF1-AA0D-3981-39D3-555F74D01CDE}"/>
                  </a:ext>
                </a:extLst>
              </p:cNvPr>
              <p:cNvSpPr/>
              <p:nvPr/>
            </p:nvSpPr>
            <p:spPr>
              <a:xfrm>
                <a:off x="3233397" y="4638675"/>
                <a:ext cx="2395878" cy="2395878"/>
              </a:xfrm>
              <a:prstGeom prst="arc">
                <a:avLst>
                  <a:gd name="adj1" fmla="val 16071089"/>
                  <a:gd name="adj2" fmla="val 0"/>
                </a:avLst>
              </a:prstGeom>
              <a:noFill/>
              <a:ln w="165100" cap="flat" cmpd="sng" algn="ctr">
                <a:solidFill>
                  <a:schemeClr val="accent3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8640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cxnSp>
          <p:nvCxnSpPr>
            <p:cNvPr id="41" name="Straight Connector 75">
              <a:extLst>
                <a:ext uri="{FF2B5EF4-FFF2-40B4-BE49-F238E27FC236}">
                  <a16:creationId xmlns:a16="http://schemas.microsoft.com/office/drawing/2014/main" id="{80C22006-C70A-86CC-9F68-7D5DAA4227FB}"/>
                </a:ext>
              </a:extLst>
            </p:cNvPr>
            <p:cNvCxnSpPr/>
            <p:nvPr/>
          </p:nvCxnSpPr>
          <p:spPr>
            <a:xfrm>
              <a:off x="8510193" y="3331000"/>
              <a:ext cx="0" cy="2472661"/>
            </a:xfrm>
            <a:prstGeom prst="line">
              <a:avLst/>
            </a:prstGeom>
            <a:noFill/>
            <a:ln w="165100" cap="flat" cmpd="sng" algn="ctr">
              <a:solidFill>
                <a:schemeClr val="accent3"/>
              </a:solidFill>
              <a:prstDash val="solid"/>
            </a:ln>
            <a:effectLst/>
          </p:spPr>
        </p:cxnSp>
        <p:grpSp>
          <p:nvGrpSpPr>
            <p:cNvPr id="42" name="Group 76">
              <a:extLst>
                <a:ext uri="{FF2B5EF4-FFF2-40B4-BE49-F238E27FC236}">
                  <a16:creationId xmlns:a16="http://schemas.microsoft.com/office/drawing/2014/main" id="{808D98BA-DF0F-C457-04C0-FA8A6B82BA07}"/>
                </a:ext>
              </a:extLst>
            </p:cNvPr>
            <p:cNvGrpSpPr/>
            <p:nvPr/>
          </p:nvGrpSpPr>
          <p:grpSpPr>
            <a:xfrm>
              <a:off x="8510193" y="2801278"/>
              <a:ext cx="1068114" cy="1068114"/>
              <a:chOff x="3233397" y="4638675"/>
              <a:chExt cx="2395878" cy="2395878"/>
            </a:xfrm>
          </p:grpSpPr>
          <p:sp>
            <p:nvSpPr>
              <p:cNvPr id="96" name="Arc 83">
                <a:extLst>
                  <a:ext uri="{FF2B5EF4-FFF2-40B4-BE49-F238E27FC236}">
                    <a16:creationId xmlns:a16="http://schemas.microsoft.com/office/drawing/2014/main" id="{5DA737A2-242B-D16C-5DDB-DBF84EF3D1A7}"/>
                  </a:ext>
                </a:extLst>
              </p:cNvPr>
              <p:cNvSpPr/>
              <p:nvPr/>
            </p:nvSpPr>
            <p:spPr>
              <a:xfrm rot="16200000">
                <a:off x="3233397" y="4638675"/>
                <a:ext cx="2395878" cy="2395878"/>
              </a:xfrm>
              <a:prstGeom prst="arc">
                <a:avLst>
                  <a:gd name="adj1" fmla="val 16200000"/>
                  <a:gd name="adj2" fmla="val 165900"/>
                </a:avLst>
              </a:prstGeom>
              <a:noFill/>
              <a:ln w="165100" cap="flat" cmpd="sng" algn="ctr">
                <a:solidFill>
                  <a:schemeClr val="accent3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8640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7" name="Arc 85">
                <a:extLst>
                  <a:ext uri="{FF2B5EF4-FFF2-40B4-BE49-F238E27FC236}">
                    <a16:creationId xmlns:a16="http://schemas.microsoft.com/office/drawing/2014/main" id="{0BB0E6E0-9CDE-4EC5-8594-CEE06FD16789}"/>
                  </a:ext>
                </a:extLst>
              </p:cNvPr>
              <p:cNvSpPr/>
              <p:nvPr/>
            </p:nvSpPr>
            <p:spPr>
              <a:xfrm>
                <a:off x="3233397" y="4638675"/>
                <a:ext cx="2395878" cy="2395878"/>
              </a:xfrm>
              <a:prstGeom prst="arc">
                <a:avLst/>
              </a:prstGeom>
              <a:noFill/>
              <a:ln w="165100" cap="flat" cmpd="sng" algn="ctr">
                <a:solidFill>
                  <a:schemeClr val="accent3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8640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cxnSp>
          <p:nvCxnSpPr>
            <p:cNvPr id="43" name="Straight Connector 79">
              <a:extLst>
                <a:ext uri="{FF2B5EF4-FFF2-40B4-BE49-F238E27FC236}">
                  <a16:creationId xmlns:a16="http://schemas.microsoft.com/office/drawing/2014/main" id="{22067E60-84F8-10F0-340C-0864B02C74B2}"/>
                </a:ext>
              </a:extLst>
            </p:cNvPr>
            <p:cNvCxnSpPr/>
            <p:nvPr/>
          </p:nvCxnSpPr>
          <p:spPr>
            <a:xfrm>
              <a:off x="9578307" y="3322333"/>
              <a:ext cx="0" cy="724831"/>
            </a:xfrm>
            <a:prstGeom prst="line">
              <a:avLst/>
            </a:prstGeom>
            <a:noFill/>
            <a:ln w="165100" cap="flat" cmpd="sng" algn="ctr">
              <a:solidFill>
                <a:schemeClr val="accent3"/>
              </a:solidFill>
              <a:prstDash val="solid"/>
            </a:ln>
            <a:effectLst/>
          </p:spPr>
        </p:cxnSp>
        <p:sp>
          <p:nvSpPr>
            <p:cNvPr id="44" name="Arc 80">
              <a:extLst>
                <a:ext uri="{FF2B5EF4-FFF2-40B4-BE49-F238E27FC236}">
                  <a16:creationId xmlns:a16="http://schemas.microsoft.com/office/drawing/2014/main" id="{A6AEDC63-58BE-8FAC-CC2B-7E20391EF631}"/>
                </a:ext>
              </a:extLst>
            </p:cNvPr>
            <p:cNvSpPr/>
            <p:nvPr/>
          </p:nvSpPr>
          <p:spPr>
            <a:xfrm rot="10800000">
              <a:off x="9578307" y="3589129"/>
              <a:ext cx="808953" cy="808953"/>
            </a:xfrm>
            <a:prstGeom prst="arc">
              <a:avLst/>
            </a:prstGeom>
            <a:noFill/>
            <a:ln w="165100" cap="flat" cmpd="sng" algn="ctr">
              <a:solidFill>
                <a:schemeClr val="accent3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8640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49" name="Group 115">
              <a:extLst>
                <a:ext uri="{FF2B5EF4-FFF2-40B4-BE49-F238E27FC236}">
                  <a16:creationId xmlns:a16="http://schemas.microsoft.com/office/drawing/2014/main" id="{3FBF5A63-45B2-9FA1-1720-2F21B481D849}"/>
                </a:ext>
              </a:extLst>
            </p:cNvPr>
            <p:cNvGrpSpPr/>
            <p:nvPr/>
          </p:nvGrpSpPr>
          <p:grpSpPr>
            <a:xfrm>
              <a:off x="1073754" y="5003848"/>
              <a:ext cx="2230600" cy="1950326"/>
              <a:chOff x="700421" y="4134975"/>
              <a:chExt cx="2230600" cy="1950326"/>
            </a:xfrm>
          </p:grpSpPr>
          <p:sp>
            <p:nvSpPr>
              <p:cNvPr id="80" name="Rectangle 116">
                <a:extLst>
                  <a:ext uri="{FF2B5EF4-FFF2-40B4-BE49-F238E27FC236}">
                    <a16:creationId xmlns:a16="http://schemas.microsoft.com/office/drawing/2014/main" id="{12B5F1BE-9F2E-E25C-CBC1-CA8324DA16FD}"/>
                  </a:ext>
                </a:extLst>
              </p:cNvPr>
              <p:cNvSpPr/>
              <p:nvPr/>
            </p:nvSpPr>
            <p:spPr>
              <a:xfrm>
                <a:off x="700421" y="4290668"/>
                <a:ext cx="2230600" cy="1794633"/>
              </a:xfrm>
              <a:prstGeom prst="rect">
                <a:avLst/>
              </a:prstGeom>
              <a:solidFill>
                <a:srgbClr val="FFFFFF">
                  <a:alpha val="80000"/>
                </a:srgbClr>
              </a:solidFill>
              <a:ln w="6350">
                <a:noFill/>
              </a:ln>
            </p:spPr>
            <p:txBody>
              <a:bodyPr vert="horz" wrap="square" lIns="91440" tIns="46800" rIns="91440" bIns="46800" rtlCol="0" anchor="t">
                <a:noAutofit/>
              </a:bodyPr>
              <a:lstStyle/>
              <a:p>
                <a:pPr marL="0" marR="0" lvl="0" indent="0" defTabSz="8640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k-SK" sz="2000" b="1" i="1" u="none" strike="noStrike" kern="0" cap="none" spc="0" normalizeH="0" baseline="0" noProof="0" dirty="0">
                    <a:ln>
                      <a:noFill/>
                    </a:ln>
                    <a:solidFill>
                      <a:srgbClr val="00C5DB"/>
                    </a:solidFill>
                    <a:effectLst/>
                    <a:uLnTx/>
                    <a:uFillTx/>
                    <a:latin typeface="Georgia"/>
                  </a:rPr>
                  <a:t>03/2023</a:t>
                </a:r>
              </a:p>
              <a:p>
                <a:pPr lvl="0" defTabSz="864065">
                  <a:defRPr/>
                </a:pPr>
                <a:r>
                  <a:rPr lang="sk-SK" kern="0" dirty="0">
                    <a:solidFill>
                      <a:srgbClr val="00C5DB"/>
                    </a:solidFill>
                    <a:latin typeface="Georgia"/>
                  </a:rPr>
                  <a:t>Schválenie AP </a:t>
                </a:r>
                <a:r>
                  <a:rPr lang="sk-SK" kern="0" dirty="0" err="1">
                    <a:solidFill>
                      <a:srgbClr val="00C5DB"/>
                    </a:solidFill>
                    <a:latin typeface="Georgia"/>
                  </a:rPr>
                  <a:t>NSVVaI</a:t>
                </a:r>
                <a:r>
                  <a:rPr lang="sk-SK" kern="0" dirty="0">
                    <a:solidFill>
                      <a:srgbClr val="00C5DB"/>
                    </a:solidFill>
                    <a:latin typeface="Georgia"/>
                  </a:rPr>
                  <a:t> na r. 2023-2025 vládou SR</a:t>
                </a:r>
              </a:p>
              <a:p>
                <a:pPr lvl="0" defTabSz="864065">
                  <a:defRPr/>
                </a:pPr>
                <a:endParaRPr lang="sk-SK" sz="1050" b="1" kern="0" dirty="0">
                  <a:solidFill>
                    <a:srgbClr val="00C5DB"/>
                  </a:solidFill>
                  <a:latin typeface="Georgia"/>
                </a:endParaRPr>
              </a:p>
              <a:p>
                <a:pPr lvl="0" defTabSz="864065">
                  <a:defRPr/>
                </a:pPr>
                <a:r>
                  <a:rPr lang="sk-SK" sz="3200" b="1" kern="0" dirty="0">
                    <a:solidFill>
                      <a:srgbClr val="00C5DB"/>
                    </a:solidFill>
                    <a:latin typeface="Georgia"/>
                  </a:rPr>
                  <a:t>91</a:t>
                </a:r>
                <a:r>
                  <a:rPr lang="sk-SK" sz="2000" b="1" kern="0" dirty="0">
                    <a:solidFill>
                      <a:srgbClr val="00C5DB"/>
                    </a:solidFill>
                    <a:latin typeface="Georgia"/>
                  </a:rPr>
                  <a:t> opatrení</a:t>
                </a:r>
                <a:endParaRPr lang="en-GB" sz="2000" b="1" kern="0" dirty="0">
                  <a:solidFill>
                    <a:srgbClr val="00C5DB"/>
                  </a:solidFill>
                  <a:latin typeface="Georgia"/>
                </a:endParaRPr>
              </a:p>
            </p:txBody>
          </p:sp>
          <p:grpSp>
            <p:nvGrpSpPr>
              <p:cNvPr id="81" name="Group 119">
                <a:extLst>
                  <a:ext uri="{FF2B5EF4-FFF2-40B4-BE49-F238E27FC236}">
                    <a16:creationId xmlns:a16="http://schemas.microsoft.com/office/drawing/2014/main" id="{28101040-3069-43AC-AF20-12F2FF3387F3}"/>
                  </a:ext>
                </a:extLst>
              </p:cNvPr>
              <p:cNvGrpSpPr/>
              <p:nvPr/>
            </p:nvGrpSpPr>
            <p:grpSpPr>
              <a:xfrm>
                <a:off x="785089" y="4134975"/>
                <a:ext cx="90000" cy="134400"/>
                <a:chOff x="3741929" y="3581195"/>
                <a:chExt cx="90000" cy="134400"/>
              </a:xfrm>
            </p:grpSpPr>
            <p:sp>
              <p:nvSpPr>
                <p:cNvPr id="82" name="Freeform 120">
                  <a:extLst>
                    <a:ext uri="{FF2B5EF4-FFF2-40B4-BE49-F238E27FC236}">
                      <a16:creationId xmlns:a16="http://schemas.microsoft.com/office/drawing/2014/main" id="{80412810-17DC-7A07-6E13-65EF2182F03E}"/>
                    </a:ext>
                  </a:extLst>
                </p:cNvPr>
                <p:cNvSpPr/>
                <p:nvPr/>
              </p:nvSpPr>
              <p:spPr>
                <a:xfrm>
                  <a:off x="3763406" y="3645021"/>
                  <a:ext cx="42958" cy="70574"/>
                </a:xfrm>
                <a:custGeom>
                  <a:avLst/>
                  <a:gdLst>
                    <a:gd name="connsiteX0" fmla="*/ 18410 w 42958"/>
                    <a:gd name="connsiteY0" fmla="*/ 70574 h 70574"/>
                    <a:gd name="connsiteX1" fmla="*/ 0 w 42958"/>
                    <a:gd name="connsiteY1" fmla="*/ 12273 h 70574"/>
                    <a:gd name="connsiteX2" fmla="*/ 21479 w 42958"/>
                    <a:gd name="connsiteY2" fmla="*/ 0 h 70574"/>
                    <a:gd name="connsiteX3" fmla="*/ 42958 w 42958"/>
                    <a:gd name="connsiteY3" fmla="*/ 18410 h 70574"/>
                    <a:gd name="connsiteX4" fmla="*/ 18410 w 42958"/>
                    <a:gd name="connsiteY4" fmla="*/ 70574 h 70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2958" h="70574">
                      <a:moveTo>
                        <a:pt x="18410" y="70574"/>
                      </a:moveTo>
                      <a:lnTo>
                        <a:pt x="0" y="12273"/>
                      </a:lnTo>
                      <a:lnTo>
                        <a:pt x="21479" y="0"/>
                      </a:lnTo>
                      <a:lnTo>
                        <a:pt x="42958" y="18410"/>
                      </a:lnTo>
                      <a:lnTo>
                        <a:pt x="18410" y="70574"/>
                      </a:lnTo>
                      <a:close/>
                    </a:path>
                  </a:pathLst>
                </a:custGeom>
                <a:solidFill>
                  <a:srgbClr val="00C5DB"/>
                </a:solidFill>
                <a:ln w="6350">
                  <a:noFill/>
                </a:ln>
              </p:spPr>
              <p:txBody>
                <a:bodyPr vert="horz" wrap="square" lIns="91440" tIns="45720" rIns="91440" bIns="45720" rtlCol="0" anchor="ctr">
                  <a:noAutofit/>
                </a:bodyPr>
                <a:lstStyle/>
                <a:p>
                  <a:pPr marL="0" marR="0" lvl="0" indent="0" algn="ctr" defTabSz="864065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B8C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3" name="Oval 121">
                  <a:extLst>
                    <a:ext uri="{FF2B5EF4-FFF2-40B4-BE49-F238E27FC236}">
                      <a16:creationId xmlns:a16="http://schemas.microsoft.com/office/drawing/2014/main" id="{97144929-A30F-28E1-7A71-BBD18EAE87BA}"/>
                    </a:ext>
                  </a:extLst>
                </p:cNvPr>
                <p:cNvSpPr/>
                <p:nvPr/>
              </p:nvSpPr>
              <p:spPr>
                <a:xfrm>
                  <a:off x="3741929" y="3581195"/>
                  <a:ext cx="90000" cy="90000"/>
                </a:xfrm>
                <a:prstGeom prst="ellipse">
                  <a:avLst/>
                </a:prstGeom>
                <a:solidFill>
                  <a:srgbClr val="00C5DB"/>
                </a:solidFill>
                <a:ln w="6350">
                  <a:noFill/>
                </a:ln>
              </p:spPr>
              <p:txBody>
                <a:bodyPr vert="horz" wrap="square" lIns="91440" tIns="45720" rIns="91440" bIns="45720" rtlCol="0" anchor="ctr">
                  <a:noAutofit/>
                </a:bodyPr>
                <a:lstStyle/>
                <a:p>
                  <a:pPr marL="0" marR="0" lvl="0" indent="0" algn="ctr" defTabSz="864065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B8C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4" name="Oval 124">
                  <a:extLst>
                    <a:ext uri="{FF2B5EF4-FFF2-40B4-BE49-F238E27FC236}">
                      <a16:creationId xmlns:a16="http://schemas.microsoft.com/office/drawing/2014/main" id="{D8CF57F6-7333-8EB9-6B22-2C3FB29C75E9}"/>
                    </a:ext>
                  </a:extLst>
                </p:cNvPr>
                <p:cNvSpPr/>
                <p:nvPr/>
              </p:nvSpPr>
              <p:spPr>
                <a:xfrm flipV="1">
                  <a:off x="3777929" y="3617195"/>
                  <a:ext cx="18000" cy="18000"/>
                </a:xfrm>
                <a:prstGeom prst="ellipse">
                  <a:avLst/>
                </a:prstGeom>
                <a:solidFill>
                  <a:srgbClr val="FFFFFF"/>
                </a:solidFill>
                <a:ln w="6350">
                  <a:noFill/>
                </a:ln>
              </p:spPr>
              <p:txBody>
                <a:bodyPr vert="horz" wrap="square" lIns="91440" tIns="45720" rIns="91440" bIns="45720" rtlCol="0" anchor="ctr">
                  <a:noAutofit/>
                </a:bodyPr>
                <a:lstStyle/>
                <a:p>
                  <a:pPr marL="0" marR="0" lvl="0" indent="0" algn="ctr" defTabSz="864065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B8C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grpSp>
          <p:nvGrpSpPr>
            <p:cNvPr id="50" name="Group 125">
              <a:extLst>
                <a:ext uri="{FF2B5EF4-FFF2-40B4-BE49-F238E27FC236}">
                  <a16:creationId xmlns:a16="http://schemas.microsoft.com/office/drawing/2014/main" id="{B8E74A37-8114-4F62-B281-F0832B35572D}"/>
                </a:ext>
              </a:extLst>
            </p:cNvPr>
            <p:cNvGrpSpPr/>
            <p:nvPr/>
          </p:nvGrpSpPr>
          <p:grpSpPr>
            <a:xfrm>
              <a:off x="3169373" y="3200633"/>
              <a:ext cx="1915029" cy="1457986"/>
              <a:chOff x="2796040" y="2291655"/>
              <a:chExt cx="1915029" cy="1457986"/>
            </a:xfrm>
          </p:grpSpPr>
          <p:grpSp>
            <p:nvGrpSpPr>
              <p:cNvPr id="75" name="Group 126">
                <a:extLst>
                  <a:ext uri="{FF2B5EF4-FFF2-40B4-BE49-F238E27FC236}">
                    <a16:creationId xmlns:a16="http://schemas.microsoft.com/office/drawing/2014/main" id="{E106F43C-77DB-8E71-6E23-986EE3AADAF9}"/>
                  </a:ext>
                </a:extLst>
              </p:cNvPr>
              <p:cNvGrpSpPr/>
              <p:nvPr/>
            </p:nvGrpSpPr>
            <p:grpSpPr>
              <a:xfrm>
                <a:off x="3015005" y="2291655"/>
                <a:ext cx="90000" cy="134400"/>
                <a:chOff x="5123470" y="3581195"/>
                <a:chExt cx="90000" cy="134400"/>
              </a:xfrm>
            </p:grpSpPr>
            <p:sp>
              <p:nvSpPr>
                <p:cNvPr id="77" name="Freeform 130">
                  <a:extLst>
                    <a:ext uri="{FF2B5EF4-FFF2-40B4-BE49-F238E27FC236}">
                      <a16:creationId xmlns:a16="http://schemas.microsoft.com/office/drawing/2014/main" id="{5D93FAA2-5F49-EC6B-A62E-18DD5D974ECC}"/>
                    </a:ext>
                  </a:extLst>
                </p:cNvPr>
                <p:cNvSpPr/>
                <p:nvPr/>
              </p:nvSpPr>
              <p:spPr>
                <a:xfrm>
                  <a:off x="5144946" y="3645021"/>
                  <a:ext cx="42958" cy="70574"/>
                </a:xfrm>
                <a:custGeom>
                  <a:avLst/>
                  <a:gdLst>
                    <a:gd name="connsiteX0" fmla="*/ 18410 w 42958"/>
                    <a:gd name="connsiteY0" fmla="*/ 70574 h 70574"/>
                    <a:gd name="connsiteX1" fmla="*/ 0 w 42958"/>
                    <a:gd name="connsiteY1" fmla="*/ 12273 h 70574"/>
                    <a:gd name="connsiteX2" fmla="*/ 21479 w 42958"/>
                    <a:gd name="connsiteY2" fmla="*/ 0 h 70574"/>
                    <a:gd name="connsiteX3" fmla="*/ 42958 w 42958"/>
                    <a:gd name="connsiteY3" fmla="*/ 18410 h 70574"/>
                    <a:gd name="connsiteX4" fmla="*/ 18410 w 42958"/>
                    <a:gd name="connsiteY4" fmla="*/ 70574 h 70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2958" h="70574">
                      <a:moveTo>
                        <a:pt x="18410" y="70574"/>
                      </a:moveTo>
                      <a:lnTo>
                        <a:pt x="0" y="12273"/>
                      </a:lnTo>
                      <a:lnTo>
                        <a:pt x="21479" y="0"/>
                      </a:lnTo>
                      <a:lnTo>
                        <a:pt x="42958" y="18410"/>
                      </a:lnTo>
                      <a:lnTo>
                        <a:pt x="18410" y="70574"/>
                      </a:lnTo>
                      <a:close/>
                    </a:path>
                  </a:pathLst>
                </a:custGeom>
                <a:solidFill>
                  <a:srgbClr val="FF6900"/>
                </a:solidFill>
                <a:ln w="6350">
                  <a:noFill/>
                </a:ln>
              </p:spPr>
              <p:txBody>
                <a:bodyPr vert="horz" wrap="square" lIns="91440" tIns="45720" rIns="91440" bIns="45720" rtlCol="0" anchor="ctr">
                  <a:noAutofit/>
                </a:bodyPr>
                <a:lstStyle/>
                <a:p>
                  <a:pPr marL="0" marR="0" lvl="0" indent="0" algn="ctr" defTabSz="864065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9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4">
                        <a:lumMod val="75000"/>
                      </a:schemeClr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8" name="Oval 131">
                  <a:extLst>
                    <a:ext uri="{FF2B5EF4-FFF2-40B4-BE49-F238E27FC236}">
                      <a16:creationId xmlns:a16="http://schemas.microsoft.com/office/drawing/2014/main" id="{F1CB8964-3ADB-DB92-9640-9D30024064BB}"/>
                    </a:ext>
                  </a:extLst>
                </p:cNvPr>
                <p:cNvSpPr/>
                <p:nvPr/>
              </p:nvSpPr>
              <p:spPr>
                <a:xfrm>
                  <a:off x="5123470" y="3581195"/>
                  <a:ext cx="90000" cy="90000"/>
                </a:xfrm>
                <a:prstGeom prst="ellipse">
                  <a:avLst/>
                </a:prstGeom>
                <a:solidFill>
                  <a:srgbClr val="FF6900"/>
                </a:solidFill>
                <a:ln w="6350">
                  <a:noFill/>
                </a:ln>
              </p:spPr>
              <p:txBody>
                <a:bodyPr vert="horz" wrap="square" lIns="91440" tIns="45720" rIns="91440" bIns="45720" rtlCol="0" anchor="ctr">
                  <a:noAutofit/>
                </a:bodyPr>
                <a:lstStyle/>
                <a:p>
                  <a:pPr marL="0" marR="0" lvl="0" indent="0" algn="ctr" defTabSz="864065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9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4">
                        <a:lumMod val="75000"/>
                      </a:schemeClr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9" name="Oval 134">
                  <a:extLst>
                    <a:ext uri="{FF2B5EF4-FFF2-40B4-BE49-F238E27FC236}">
                      <a16:creationId xmlns:a16="http://schemas.microsoft.com/office/drawing/2014/main" id="{066CEE6D-64EE-6E75-E08B-41620D8F02B1}"/>
                    </a:ext>
                  </a:extLst>
                </p:cNvPr>
                <p:cNvSpPr/>
                <p:nvPr/>
              </p:nvSpPr>
              <p:spPr>
                <a:xfrm flipV="1">
                  <a:off x="5159470" y="3617195"/>
                  <a:ext cx="18000" cy="18000"/>
                </a:xfrm>
                <a:prstGeom prst="ellipse">
                  <a:avLst/>
                </a:prstGeom>
                <a:solidFill>
                  <a:srgbClr val="FFFFFF"/>
                </a:solidFill>
                <a:ln w="6350">
                  <a:noFill/>
                </a:ln>
              </p:spPr>
              <p:txBody>
                <a:bodyPr vert="horz" wrap="square" lIns="91440" tIns="45720" rIns="91440" bIns="45720" rtlCol="0" anchor="ctr">
                  <a:noAutofit/>
                </a:bodyPr>
                <a:lstStyle/>
                <a:p>
                  <a:pPr marL="0" marR="0" lvl="0" indent="0" algn="ctr" defTabSz="864065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9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4">
                        <a:lumMod val="75000"/>
                      </a:schemeClr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76" name="Rectangle 129">
                <a:extLst>
                  <a:ext uri="{FF2B5EF4-FFF2-40B4-BE49-F238E27FC236}">
                    <a16:creationId xmlns:a16="http://schemas.microsoft.com/office/drawing/2014/main" id="{6428A646-5E73-B3D6-9C33-59B96D510848}"/>
                  </a:ext>
                </a:extLst>
              </p:cNvPr>
              <p:cNvSpPr/>
              <p:nvPr/>
            </p:nvSpPr>
            <p:spPr>
              <a:xfrm>
                <a:off x="2796040" y="2449513"/>
                <a:ext cx="1915029" cy="1300128"/>
              </a:xfrm>
              <a:prstGeom prst="rect">
                <a:avLst/>
              </a:prstGeom>
              <a:solidFill>
                <a:srgbClr val="FFFFFF">
                  <a:alpha val="80000"/>
                </a:srgbClr>
              </a:solidFill>
              <a:ln w="6350">
                <a:noFill/>
              </a:ln>
            </p:spPr>
            <p:txBody>
              <a:bodyPr vert="horz" wrap="square" lIns="91440" tIns="46800" rIns="91440" bIns="46800" rtlCol="0" anchor="t">
                <a:noAutofit/>
              </a:bodyPr>
              <a:lstStyle/>
              <a:p>
                <a:pPr marL="0" marR="0" lvl="0" indent="0" defTabSz="8640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k-SK" sz="2000" b="1" i="1" u="none" strike="noStrike" kern="0" cap="none" spc="0" normalizeH="0" baseline="0" noProof="0" dirty="0">
                    <a:ln>
                      <a:noFill/>
                    </a:ln>
                    <a:solidFill>
                      <a:srgbClr val="FF6900"/>
                    </a:solidFill>
                    <a:effectLst/>
                    <a:uLnTx/>
                    <a:uFillTx/>
                    <a:latin typeface="Georgia"/>
                  </a:rPr>
                  <a:t>05/2024</a:t>
                </a:r>
                <a:endParaRPr kumimoji="0" lang="en-GB" sz="2000" b="1" i="1" u="none" strike="noStrike" kern="0" cap="none" spc="0" normalizeH="0" baseline="0" noProof="0" dirty="0">
                  <a:ln>
                    <a:noFill/>
                  </a:ln>
                  <a:solidFill>
                    <a:srgbClr val="FF6900"/>
                  </a:solidFill>
                  <a:effectLst/>
                  <a:uLnTx/>
                  <a:uFillTx/>
                  <a:latin typeface="Georgia"/>
                </a:endParaRPr>
              </a:p>
              <a:p>
                <a:pPr lvl="0" defTabSz="864065">
                  <a:defRPr/>
                </a:pPr>
                <a:r>
                  <a:rPr lang="sk-SK" kern="0" dirty="0">
                    <a:solidFill>
                      <a:srgbClr val="FF6900"/>
                    </a:solidFill>
                    <a:latin typeface="Georgia"/>
                  </a:rPr>
                  <a:t>Aktualizácia č. 1</a:t>
                </a:r>
                <a:endParaRPr lang="en-GB" kern="0" dirty="0">
                  <a:solidFill>
                    <a:srgbClr val="FF6900"/>
                  </a:solidFill>
                  <a:latin typeface="Georgia"/>
                </a:endParaRPr>
              </a:p>
            </p:txBody>
          </p:sp>
        </p:grpSp>
        <p:grpSp>
          <p:nvGrpSpPr>
            <p:cNvPr id="51" name="Group 135">
              <a:extLst>
                <a:ext uri="{FF2B5EF4-FFF2-40B4-BE49-F238E27FC236}">
                  <a16:creationId xmlns:a16="http://schemas.microsoft.com/office/drawing/2014/main" id="{EDDDF389-E08C-9030-3750-4D8ED8BAD725}"/>
                </a:ext>
              </a:extLst>
            </p:cNvPr>
            <p:cNvGrpSpPr/>
            <p:nvPr/>
          </p:nvGrpSpPr>
          <p:grpSpPr>
            <a:xfrm>
              <a:off x="5182366" y="2960294"/>
              <a:ext cx="1915029" cy="1039573"/>
              <a:chOff x="4809034" y="2165614"/>
              <a:chExt cx="1915029" cy="1039573"/>
            </a:xfrm>
          </p:grpSpPr>
          <p:sp>
            <p:nvSpPr>
              <p:cNvPr id="70" name="Rectangle 137">
                <a:extLst>
                  <a:ext uri="{FF2B5EF4-FFF2-40B4-BE49-F238E27FC236}">
                    <a16:creationId xmlns:a16="http://schemas.microsoft.com/office/drawing/2014/main" id="{D101ECA5-7903-2990-FEBC-6AF22EBF83F2}"/>
                  </a:ext>
                </a:extLst>
              </p:cNvPr>
              <p:cNvSpPr/>
              <p:nvPr/>
            </p:nvSpPr>
            <p:spPr>
              <a:xfrm>
                <a:off x="4809034" y="2262747"/>
                <a:ext cx="1915029" cy="942440"/>
              </a:xfrm>
              <a:prstGeom prst="rect">
                <a:avLst/>
              </a:prstGeom>
              <a:solidFill>
                <a:srgbClr val="FFFFFF">
                  <a:alpha val="80000"/>
                </a:srgbClr>
              </a:solidFill>
              <a:ln w="6350">
                <a:noFill/>
              </a:ln>
            </p:spPr>
            <p:txBody>
              <a:bodyPr vert="horz" wrap="square" lIns="91440" tIns="46800" rIns="91440" bIns="46800" rtlCol="0" anchor="t">
                <a:noAutofit/>
              </a:bodyPr>
              <a:lstStyle/>
              <a:p>
                <a:pPr lvl="0" defTabSz="864065">
                  <a:defRPr/>
                </a:pPr>
                <a:r>
                  <a:rPr lang="sk-SK" sz="2000" b="1" i="1" kern="0" dirty="0">
                    <a:solidFill>
                      <a:srgbClr val="FF6900"/>
                    </a:solidFill>
                    <a:latin typeface="Georgia"/>
                  </a:rPr>
                  <a:t>07/2024</a:t>
                </a:r>
              </a:p>
              <a:p>
                <a:pPr lvl="0" defTabSz="864065">
                  <a:defRPr/>
                </a:pPr>
                <a:r>
                  <a:rPr lang="sk-SK" kern="0" dirty="0">
                    <a:solidFill>
                      <a:srgbClr val="FF6900"/>
                    </a:solidFill>
                    <a:latin typeface="Georgia"/>
                  </a:rPr>
                  <a:t>Aktualizácia č. 2</a:t>
                </a:r>
              </a:p>
            </p:txBody>
          </p:sp>
          <p:grpSp>
            <p:nvGrpSpPr>
              <p:cNvPr id="71" name="Group 152">
                <a:extLst>
                  <a:ext uri="{FF2B5EF4-FFF2-40B4-BE49-F238E27FC236}">
                    <a16:creationId xmlns:a16="http://schemas.microsoft.com/office/drawing/2014/main" id="{554ACD86-69BE-904B-B06D-93E57503F711}"/>
                  </a:ext>
                </a:extLst>
              </p:cNvPr>
              <p:cNvGrpSpPr/>
              <p:nvPr/>
            </p:nvGrpSpPr>
            <p:grpSpPr>
              <a:xfrm>
                <a:off x="4939200" y="2165614"/>
                <a:ext cx="90000" cy="134400"/>
                <a:chOff x="5123470" y="3581195"/>
                <a:chExt cx="90000" cy="134400"/>
              </a:xfrm>
            </p:grpSpPr>
            <p:sp>
              <p:nvSpPr>
                <p:cNvPr id="72" name="Freeform 153">
                  <a:extLst>
                    <a:ext uri="{FF2B5EF4-FFF2-40B4-BE49-F238E27FC236}">
                      <a16:creationId xmlns:a16="http://schemas.microsoft.com/office/drawing/2014/main" id="{8A66F066-666E-16D3-1C17-5487F2B30CF2}"/>
                    </a:ext>
                  </a:extLst>
                </p:cNvPr>
                <p:cNvSpPr/>
                <p:nvPr/>
              </p:nvSpPr>
              <p:spPr>
                <a:xfrm>
                  <a:off x="5149179" y="3645021"/>
                  <a:ext cx="42958" cy="70574"/>
                </a:xfrm>
                <a:custGeom>
                  <a:avLst/>
                  <a:gdLst>
                    <a:gd name="connsiteX0" fmla="*/ 18410 w 42958"/>
                    <a:gd name="connsiteY0" fmla="*/ 70574 h 70574"/>
                    <a:gd name="connsiteX1" fmla="*/ 0 w 42958"/>
                    <a:gd name="connsiteY1" fmla="*/ 12273 h 70574"/>
                    <a:gd name="connsiteX2" fmla="*/ 21479 w 42958"/>
                    <a:gd name="connsiteY2" fmla="*/ 0 h 70574"/>
                    <a:gd name="connsiteX3" fmla="*/ 42958 w 42958"/>
                    <a:gd name="connsiteY3" fmla="*/ 18410 h 70574"/>
                    <a:gd name="connsiteX4" fmla="*/ 18410 w 42958"/>
                    <a:gd name="connsiteY4" fmla="*/ 70574 h 70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2958" h="70574">
                      <a:moveTo>
                        <a:pt x="18410" y="70574"/>
                      </a:moveTo>
                      <a:lnTo>
                        <a:pt x="0" y="12273"/>
                      </a:lnTo>
                      <a:lnTo>
                        <a:pt x="21479" y="0"/>
                      </a:lnTo>
                      <a:lnTo>
                        <a:pt x="42958" y="18410"/>
                      </a:lnTo>
                      <a:lnTo>
                        <a:pt x="18410" y="70574"/>
                      </a:lnTo>
                      <a:close/>
                    </a:path>
                  </a:pathLst>
                </a:custGeom>
                <a:solidFill>
                  <a:srgbClr val="FF6900"/>
                </a:solidFill>
                <a:ln w="6350">
                  <a:noFill/>
                </a:ln>
              </p:spPr>
              <p:txBody>
                <a:bodyPr vert="horz" wrap="square" lIns="91440" tIns="45720" rIns="91440" bIns="45720" rtlCol="0" anchor="ctr">
                  <a:noAutofit/>
                </a:bodyPr>
                <a:lstStyle/>
                <a:p>
                  <a:pPr marL="0" marR="0" lvl="0" indent="0" algn="ctr" defTabSz="864065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9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4">
                        <a:lumMod val="75000"/>
                      </a:schemeClr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3" name="Oval 154">
                  <a:extLst>
                    <a:ext uri="{FF2B5EF4-FFF2-40B4-BE49-F238E27FC236}">
                      <a16:creationId xmlns:a16="http://schemas.microsoft.com/office/drawing/2014/main" id="{6A8D8A26-18EB-53EC-EAE2-7F36F5F4403C}"/>
                    </a:ext>
                  </a:extLst>
                </p:cNvPr>
                <p:cNvSpPr/>
                <p:nvPr/>
              </p:nvSpPr>
              <p:spPr>
                <a:xfrm>
                  <a:off x="5123470" y="3581195"/>
                  <a:ext cx="90000" cy="90000"/>
                </a:xfrm>
                <a:prstGeom prst="ellipse">
                  <a:avLst/>
                </a:prstGeom>
                <a:solidFill>
                  <a:srgbClr val="FF6900"/>
                </a:solidFill>
                <a:ln w="6350">
                  <a:noFill/>
                </a:ln>
              </p:spPr>
              <p:txBody>
                <a:bodyPr vert="horz" wrap="square" lIns="91440" tIns="45720" rIns="91440" bIns="45720" rtlCol="0" anchor="ctr">
                  <a:noAutofit/>
                </a:bodyPr>
                <a:lstStyle/>
                <a:p>
                  <a:pPr marL="0" marR="0" lvl="0" indent="0" algn="ctr" defTabSz="864065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9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4">
                        <a:lumMod val="75000"/>
                      </a:schemeClr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4" name="Oval 155">
                  <a:extLst>
                    <a:ext uri="{FF2B5EF4-FFF2-40B4-BE49-F238E27FC236}">
                      <a16:creationId xmlns:a16="http://schemas.microsoft.com/office/drawing/2014/main" id="{4D226628-91FC-33B7-E3BD-C41E2B701E83}"/>
                    </a:ext>
                  </a:extLst>
                </p:cNvPr>
                <p:cNvSpPr/>
                <p:nvPr/>
              </p:nvSpPr>
              <p:spPr>
                <a:xfrm flipV="1">
                  <a:off x="5159470" y="3617195"/>
                  <a:ext cx="18000" cy="18000"/>
                </a:xfrm>
                <a:prstGeom prst="ellipse">
                  <a:avLst/>
                </a:prstGeom>
                <a:solidFill>
                  <a:srgbClr val="FFFFFF"/>
                </a:solidFill>
                <a:ln w="6350">
                  <a:noFill/>
                </a:ln>
              </p:spPr>
              <p:txBody>
                <a:bodyPr vert="horz" wrap="square" lIns="91440" tIns="45720" rIns="91440" bIns="45720" rtlCol="0" anchor="ctr">
                  <a:noAutofit/>
                </a:bodyPr>
                <a:lstStyle/>
                <a:p>
                  <a:pPr marL="0" marR="0" lvl="0" indent="0" algn="ctr" defTabSz="864065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9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4">
                        <a:lumMod val="75000"/>
                      </a:schemeClr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grpSp>
          <p:nvGrpSpPr>
            <p:cNvPr id="52" name="Group 156">
              <a:extLst>
                <a:ext uri="{FF2B5EF4-FFF2-40B4-BE49-F238E27FC236}">
                  <a16:creationId xmlns:a16="http://schemas.microsoft.com/office/drawing/2014/main" id="{4ACA9935-6827-89C5-96A7-3897B3DAE76E}"/>
                </a:ext>
              </a:extLst>
            </p:cNvPr>
            <p:cNvGrpSpPr/>
            <p:nvPr/>
          </p:nvGrpSpPr>
          <p:grpSpPr>
            <a:xfrm>
              <a:off x="5539320" y="4228441"/>
              <a:ext cx="2144231" cy="1040172"/>
              <a:chOff x="2872825" y="2291655"/>
              <a:chExt cx="2144231" cy="1040172"/>
            </a:xfrm>
          </p:grpSpPr>
          <p:grpSp>
            <p:nvGrpSpPr>
              <p:cNvPr id="65" name="Group 105">
                <a:extLst>
                  <a:ext uri="{FF2B5EF4-FFF2-40B4-BE49-F238E27FC236}">
                    <a16:creationId xmlns:a16="http://schemas.microsoft.com/office/drawing/2014/main" id="{95F555F9-FC4A-AD6E-38E2-D23B25ADDB48}"/>
                  </a:ext>
                </a:extLst>
              </p:cNvPr>
              <p:cNvGrpSpPr/>
              <p:nvPr/>
            </p:nvGrpSpPr>
            <p:grpSpPr>
              <a:xfrm>
                <a:off x="3015005" y="2291655"/>
                <a:ext cx="90000" cy="134400"/>
                <a:chOff x="5123470" y="3581195"/>
                <a:chExt cx="90000" cy="134400"/>
              </a:xfrm>
            </p:grpSpPr>
            <p:sp>
              <p:nvSpPr>
                <p:cNvPr id="67" name="Freeform 159">
                  <a:extLst>
                    <a:ext uri="{FF2B5EF4-FFF2-40B4-BE49-F238E27FC236}">
                      <a16:creationId xmlns:a16="http://schemas.microsoft.com/office/drawing/2014/main" id="{27F5B5B3-10FE-6CE9-CE69-09832A170572}"/>
                    </a:ext>
                  </a:extLst>
                </p:cNvPr>
                <p:cNvSpPr/>
                <p:nvPr/>
              </p:nvSpPr>
              <p:spPr>
                <a:xfrm>
                  <a:off x="5144946" y="3645021"/>
                  <a:ext cx="42958" cy="70574"/>
                </a:xfrm>
                <a:custGeom>
                  <a:avLst/>
                  <a:gdLst>
                    <a:gd name="connsiteX0" fmla="*/ 18410 w 42958"/>
                    <a:gd name="connsiteY0" fmla="*/ 70574 h 70574"/>
                    <a:gd name="connsiteX1" fmla="*/ 0 w 42958"/>
                    <a:gd name="connsiteY1" fmla="*/ 12273 h 70574"/>
                    <a:gd name="connsiteX2" fmla="*/ 21479 w 42958"/>
                    <a:gd name="connsiteY2" fmla="*/ 0 h 70574"/>
                    <a:gd name="connsiteX3" fmla="*/ 42958 w 42958"/>
                    <a:gd name="connsiteY3" fmla="*/ 18410 h 70574"/>
                    <a:gd name="connsiteX4" fmla="*/ 18410 w 42958"/>
                    <a:gd name="connsiteY4" fmla="*/ 70574 h 70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2958" h="70574">
                      <a:moveTo>
                        <a:pt x="18410" y="70574"/>
                      </a:moveTo>
                      <a:lnTo>
                        <a:pt x="0" y="12273"/>
                      </a:lnTo>
                      <a:lnTo>
                        <a:pt x="21479" y="0"/>
                      </a:lnTo>
                      <a:lnTo>
                        <a:pt x="42958" y="18410"/>
                      </a:lnTo>
                      <a:lnTo>
                        <a:pt x="18410" y="70574"/>
                      </a:lnTo>
                      <a:close/>
                    </a:path>
                  </a:pathLst>
                </a:custGeom>
                <a:solidFill>
                  <a:srgbClr val="FF6900"/>
                </a:solidFill>
                <a:ln w="6350">
                  <a:noFill/>
                </a:ln>
              </p:spPr>
              <p:txBody>
                <a:bodyPr vert="horz" wrap="square" lIns="91440" tIns="45720" rIns="91440" bIns="45720" rtlCol="0" anchor="ctr">
                  <a:noAutofit/>
                </a:bodyPr>
                <a:lstStyle/>
                <a:p>
                  <a:pPr marL="0" marR="0" lvl="0" indent="0" algn="ctr" defTabSz="864065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9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4">
                        <a:lumMod val="75000"/>
                      </a:schemeClr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8" name="Oval 160">
                  <a:extLst>
                    <a:ext uri="{FF2B5EF4-FFF2-40B4-BE49-F238E27FC236}">
                      <a16:creationId xmlns:a16="http://schemas.microsoft.com/office/drawing/2014/main" id="{51EFD038-602D-7C74-69A7-5C2A560D25C3}"/>
                    </a:ext>
                  </a:extLst>
                </p:cNvPr>
                <p:cNvSpPr/>
                <p:nvPr/>
              </p:nvSpPr>
              <p:spPr>
                <a:xfrm>
                  <a:off x="5123470" y="3581195"/>
                  <a:ext cx="90000" cy="90000"/>
                </a:xfrm>
                <a:prstGeom prst="ellipse">
                  <a:avLst/>
                </a:prstGeom>
                <a:solidFill>
                  <a:srgbClr val="FF6900"/>
                </a:solidFill>
                <a:ln w="6350">
                  <a:noFill/>
                </a:ln>
              </p:spPr>
              <p:txBody>
                <a:bodyPr vert="horz" wrap="square" lIns="91440" tIns="45720" rIns="91440" bIns="45720" rtlCol="0" anchor="ctr">
                  <a:noAutofit/>
                </a:bodyPr>
                <a:lstStyle/>
                <a:p>
                  <a:pPr marL="0" marR="0" lvl="0" indent="0" algn="ctr" defTabSz="864065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9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4">
                        <a:lumMod val="75000"/>
                      </a:schemeClr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9" name="Oval 161">
                  <a:extLst>
                    <a:ext uri="{FF2B5EF4-FFF2-40B4-BE49-F238E27FC236}">
                      <a16:creationId xmlns:a16="http://schemas.microsoft.com/office/drawing/2014/main" id="{2CAFB777-A6C0-F042-820D-80BC967B9F45}"/>
                    </a:ext>
                  </a:extLst>
                </p:cNvPr>
                <p:cNvSpPr/>
                <p:nvPr/>
              </p:nvSpPr>
              <p:spPr>
                <a:xfrm flipV="1">
                  <a:off x="5159470" y="3617195"/>
                  <a:ext cx="18000" cy="18000"/>
                </a:xfrm>
                <a:prstGeom prst="ellipse">
                  <a:avLst/>
                </a:prstGeom>
                <a:solidFill>
                  <a:srgbClr val="FFFFFF"/>
                </a:solidFill>
                <a:ln w="6350">
                  <a:noFill/>
                </a:ln>
              </p:spPr>
              <p:txBody>
                <a:bodyPr vert="horz" wrap="square" lIns="91440" tIns="45720" rIns="91440" bIns="45720" rtlCol="0" anchor="ctr">
                  <a:noAutofit/>
                </a:bodyPr>
                <a:lstStyle/>
                <a:p>
                  <a:pPr marL="0" marR="0" lvl="0" indent="0" algn="ctr" defTabSz="864065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9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4">
                        <a:lumMod val="75000"/>
                      </a:schemeClr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66" name="Rectangle 158">
                <a:extLst>
                  <a:ext uri="{FF2B5EF4-FFF2-40B4-BE49-F238E27FC236}">
                    <a16:creationId xmlns:a16="http://schemas.microsoft.com/office/drawing/2014/main" id="{0861BC4C-B25C-7131-1038-6E93CD903197}"/>
                  </a:ext>
                </a:extLst>
              </p:cNvPr>
              <p:cNvSpPr/>
              <p:nvPr/>
            </p:nvSpPr>
            <p:spPr>
              <a:xfrm>
                <a:off x="2872825" y="2522874"/>
                <a:ext cx="2144231" cy="808953"/>
              </a:xfrm>
              <a:prstGeom prst="rect">
                <a:avLst/>
              </a:prstGeom>
              <a:solidFill>
                <a:srgbClr val="FFFFFF">
                  <a:alpha val="80000"/>
                </a:srgbClr>
              </a:solidFill>
              <a:ln w="6350">
                <a:noFill/>
              </a:ln>
            </p:spPr>
            <p:txBody>
              <a:bodyPr vert="horz" wrap="square" lIns="91440" tIns="46800" rIns="91440" bIns="46800" rtlCol="0" anchor="t">
                <a:noAutofit/>
              </a:bodyPr>
              <a:lstStyle/>
              <a:p>
                <a:pPr marL="0" marR="0" lvl="0" indent="0" defTabSz="8640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k-SK" sz="2000" b="1" i="1" u="none" strike="noStrike" kern="0" cap="none" spc="0" normalizeH="0" baseline="0" noProof="0" dirty="0">
                    <a:ln>
                      <a:noFill/>
                    </a:ln>
                    <a:solidFill>
                      <a:srgbClr val="FF6900"/>
                    </a:solidFill>
                    <a:effectLst/>
                    <a:uLnTx/>
                    <a:uFillTx/>
                    <a:latin typeface="Georgia"/>
                  </a:rPr>
                  <a:t>02/2025</a:t>
                </a:r>
                <a:endParaRPr kumimoji="0" lang="en-GB" sz="2000" b="1" i="1" u="none" strike="noStrike" kern="0" cap="none" spc="0" normalizeH="0" baseline="0" noProof="0" dirty="0">
                  <a:ln>
                    <a:noFill/>
                  </a:ln>
                  <a:solidFill>
                    <a:srgbClr val="FF6900"/>
                  </a:solidFill>
                  <a:effectLst/>
                  <a:uLnTx/>
                  <a:uFillTx/>
                  <a:latin typeface="Georgia"/>
                </a:endParaRPr>
              </a:p>
              <a:p>
                <a:pPr lvl="0" defTabSz="864065">
                  <a:defRPr/>
                </a:pPr>
                <a:r>
                  <a:rPr lang="sk-SK" kern="0" dirty="0">
                    <a:solidFill>
                      <a:srgbClr val="FF6900"/>
                    </a:solidFill>
                    <a:latin typeface="Georgia"/>
                  </a:rPr>
                  <a:t>Aktualizácia č. 3</a:t>
                </a:r>
              </a:p>
              <a:p>
                <a:pPr lvl="0" defTabSz="864065">
                  <a:defRPr/>
                </a:pPr>
                <a:endParaRPr lang="sk-SK" kern="0" dirty="0">
                  <a:solidFill>
                    <a:srgbClr val="FF6900"/>
                  </a:solidFill>
                  <a:latin typeface="Georgia"/>
                </a:endParaRPr>
              </a:p>
              <a:p>
                <a:pPr lvl="0" defTabSz="864065">
                  <a:defRPr/>
                </a:pPr>
                <a:endParaRPr lang="sk-SK" sz="3600" b="1" kern="0" dirty="0">
                  <a:solidFill>
                    <a:srgbClr val="FF6900"/>
                  </a:solidFill>
                  <a:latin typeface="Georgia"/>
                </a:endParaRPr>
              </a:p>
              <a:p>
                <a:pPr lvl="0" defTabSz="864065">
                  <a:defRPr/>
                </a:pPr>
                <a:endParaRPr lang="sk-SK" sz="3600" b="1" kern="0" dirty="0">
                  <a:solidFill>
                    <a:srgbClr val="FF6900"/>
                  </a:solidFill>
                  <a:latin typeface="Georgia"/>
                </a:endParaRPr>
              </a:p>
              <a:p>
                <a:pPr lvl="0" defTabSz="864065">
                  <a:defRPr/>
                </a:pPr>
                <a:r>
                  <a:rPr lang="sk-SK" sz="3600" b="1" kern="0" dirty="0">
                    <a:solidFill>
                      <a:srgbClr val="FF6900"/>
                    </a:solidFill>
                    <a:latin typeface="Georgia"/>
                  </a:rPr>
                  <a:t>67</a:t>
                </a:r>
                <a:r>
                  <a:rPr lang="sk-SK" sz="2000" b="1" kern="0" dirty="0">
                    <a:solidFill>
                      <a:srgbClr val="FF6900"/>
                    </a:solidFill>
                    <a:latin typeface="Georgia"/>
                  </a:rPr>
                  <a:t> opatrení</a:t>
                </a:r>
                <a:endParaRPr lang="en-GB" sz="2000" b="1" kern="0" dirty="0">
                  <a:solidFill>
                    <a:srgbClr val="FF6900"/>
                  </a:solidFill>
                  <a:latin typeface="Georgia"/>
                </a:endParaRPr>
              </a:p>
            </p:txBody>
          </p:sp>
        </p:grpSp>
        <p:grpSp>
          <p:nvGrpSpPr>
            <p:cNvPr id="54" name="Group 168">
              <a:extLst>
                <a:ext uri="{FF2B5EF4-FFF2-40B4-BE49-F238E27FC236}">
                  <a16:creationId xmlns:a16="http://schemas.microsoft.com/office/drawing/2014/main" id="{3AB29E4E-05EF-2F63-2055-016F0404327B}"/>
                </a:ext>
              </a:extLst>
            </p:cNvPr>
            <p:cNvGrpSpPr/>
            <p:nvPr/>
          </p:nvGrpSpPr>
          <p:grpSpPr>
            <a:xfrm>
              <a:off x="7896822" y="3296041"/>
              <a:ext cx="2585463" cy="1272179"/>
              <a:chOff x="7428420" y="4890983"/>
              <a:chExt cx="2585463" cy="1272179"/>
            </a:xfrm>
          </p:grpSpPr>
          <p:grpSp>
            <p:nvGrpSpPr>
              <p:cNvPr id="55" name="Group 125">
                <a:extLst>
                  <a:ext uri="{FF2B5EF4-FFF2-40B4-BE49-F238E27FC236}">
                    <a16:creationId xmlns:a16="http://schemas.microsoft.com/office/drawing/2014/main" id="{A3B245D2-ADB8-031A-7A18-BD1865842DE5}"/>
                  </a:ext>
                </a:extLst>
              </p:cNvPr>
              <p:cNvGrpSpPr/>
              <p:nvPr/>
            </p:nvGrpSpPr>
            <p:grpSpPr>
              <a:xfrm>
                <a:off x="7470897" y="4890983"/>
                <a:ext cx="90000" cy="134400"/>
                <a:chOff x="5123470" y="3581195"/>
                <a:chExt cx="90000" cy="134400"/>
              </a:xfrm>
            </p:grpSpPr>
            <p:sp>
              <p:nvSpPr>
                <p:cNvPr id="57" name="Freeform 171">
                  <a:extLst>
                    <a:ext uri="{FF2B5EF4-FFF2-40B4-BE49-F238E27FC236}">
                      <a16:creationId xmlns:a16="http://schemas.microsoft.com/office/drawing/2014/main" id="{0DE47CF1-35B2-8247-AE48-C0973F704184}"/>
                    </a:ext>
                  </a:extLst>
                </p:cNvPr>
                <p:cNvSpPr/>
                <p:nvPr/>
              </p:nvSpPr>
              <p:spPr>
                <a:xfrm>
                  <a:off x="5144946" y="3645021"/>
                  <a:ext cx="42958" cy="70574"/>
                </a:xfrm>
                <a:custGeom>
                  <a:avLst/>
                  <a:gdLst>
                    <a:gd name="connsiteX0" fmla="*/ 18410 w 42958"/>
                    <a:gd name="connsiteY0" fmla="*/ 70574 h 70574"/>
                    <a:gd name="connsiteX1" fmla="*/ 0 w 42958"/>
                    <a:gd name="connsiteY1" fmla="*/ 12273 h 70574"/>
                    <a:gd name="connsiteX2" fmla="*/ 21479 w 42958"/>
                    <a:gd name="connsiteY2" fmla="*/ 0 h 70574"/>
                    <a:gd name="connsiteX3" fmla="*/ 42958 w 42958"/>
                    <a:gd name="connsiteY3" fmla="*/ 18410 h 70574"/>
                    <a:gd name="connsiteX4" fmla="*/ 18410 w 42958"/>
                    <a:gd name="connsiteY4" fmla="*/ 70574 h 70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2958" h="70574">
                      <a:moveTo>
                        <a:pt x="18410" y="70574"/>
                      </a:moveTo>
                      <a:lnTo>
                        <a:pt x="0" y="12273"/>
                      </a:lnTo>
                      <a:lnTo>
                        <a:pt x="21479" y="0"/>
                      </a:lnTo>
                      <a:lnTo>
                        <a:pt x="42958" y="18410"/>
                      </a:lnTo>
                      <a:lnTo>
                        <a:pt x="18410" y="70574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 w="6350">
                  <a:noFill/>
                </a:ln>
              </p:spPr>
              <p:txBody>
                <a:bodyPr vert="horz" wrap="square" lIns="91440" tIns="45720" rIns="91440" bIns="45720" rtlCol="0" anchor="ctr">
                  <a:noAutofit/>
                </a:bodyPr>
                <a:lstStyle/>
                <a:p>
                  <a:pPr marL="0" marR="0" lvl="0" indent="0" algn="ctr" defTabSz="864065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9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3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8" name="Oval 172">
                  <a:extLst>
                    <a:ext uri="{FF2B5EF4-FFF2-40B4-BE49-F238E27FC236}">
                      <a16:creationId xmlns:a16="http://schemas.microsoft.com/office/drawing/2014/main" id="{549A6840-5C62-85B5-213E-ACE7C8670E46}"/>
                    </a:ext>
                  </a:extLst>
                </p:cNvPr>
                <p:cNvSpPr/>
                <p:nvPr/>
              </p:nvSpPr>
              <p:spPr>
                <a:xfrm>
                  <a:off x="5123470" y="3581195"/>
                  <a:ext cx="90000" cy="90000"/>
                </a:xfrm>
                <a:prstGeom prst="ellipse">
                  <a:avLst/>
                </a:prstGeom>
                <a:solidFill>
                  <a:schemeClr val="accent3"/>
                </a:solidFill>
                <a:ln w="6350">
                  <a:noFill/>
                </a:ln>
              </p:spPr>
              <p:txBody>
                <a:bodyPr vert="horz" wrap="square" lIns="91440" tIns="45720" rIns="91440" bIns="45720" rtlCol="0" anchor="ctr">
                  <a:noAutofit/>
                </a:bodyPr>
                <a:lstStyle/>
                <a:p>
                  <a:pPr marL="0" marR="0" lvl="0" indent="0" algn="ctr" defTabSz="864065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9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3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9" name="Oval 173">
                  <a:extLst>
                    <a:ext uri="{FF2B5EF4-FFF2-40B4-BE49-F238E27FC236}">
                      <a16:creationId xmlns:a16="http://schemas.microsoft.com/office/drawing/2014/main" id="{C60C86F1-BD6E-FD02-7D5C-65F6094DF3FF}"/>
                    </a:ext>
                  </a:extLst>
                </p:cNvPr>
                <p:cNvSpPr/>
                <p:nvPr/>
              </p:nvSpPr>
              <p:spPr>
                <a:xfrm flipV="1">
                  <a:off x="5159470" y="3617195"/>
                  <a:ext cx="18000" cy="18000"/>
                </a:xfrm>
                <a:prstGeom prst="ellipse">
                  <a:avLst/>
                </a:prstGeom>
                <a:solidFill>
                  <a:srgbClr val="FFFFFF"/>
                </a:solidFill>
                <a:ln w="6350">
                  <a:noFill/>
                </a:ln>
              </p:spPr>
              <p:txBody>
                <a:bodyPr vert="horz" wrap="square" lIns="91440" tIns="45720" rIns="91440" bIns="45720" rtlCol="0" anchor="ctr">
                  <a:noAutofit/>
                </a:bodyPr>
                <a:lstStyle/>
                <a:p>
                  <a:pPr marL="0" marR="0" lvl="0" indent="0" algn="ctr" defTabSz="864065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9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3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56" name="Rectangle 170">
                <a:extLst>
                  <a:ext uri="{FF2B5EF4-FFF2-40B4-BE49-F238E27FC236}">
                    <a16:creationId xmlns:a16="http://schemas.microsoft.com/office/drawing/2014/main" id="{8D810B91-47B7-E6B8-8E66-029E1D2F82D1}"/>
                  </a:ext>
                </a:extLst>
              </p:cNvPr>
              <p:cNvSpPr/>
              <p:nvPr/>
            </p:nvSpPr>
            <p:spPr>
              <a:xfrm>
                <a:off x="7428420" y="5023004"/>
                <a:ext cx="2585463" cy="1140158"/>
              </a:xfrm>
              <a:prstGeom prst="rect">
                <a:avLst/>
              </a:prstGeom>
              <a:solidFill>
                <a:srgbClr val="FFFFFF">
                  <a:alpha val="80000"/>
                </a:srgbClr>
              </a:solidFill>
              <a:ln w="6350">
                <a:noFill/>
              </a:ln>
            </p:spPr>
            <p:txBody>
              <a:bodyPr vert="horz" wrap="square" lIns="91440" tIns="46800" rIns="91440" bIns="46800" rtlCol="0" anchor="t">
                <a:noAutofit/>
              </a:bodyPr>
              <a:lstStyle/>
              <a:p>
                <a:pPr marL="0" marR="0" lvl="0" indent="0" defTabSz="8640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k-SK" sz="2000" b="1" i="1" u="none" strike="noStrike" kern="0" cap="none" spc="0" normalizeH="0" baseline="0" noProof="0" dirty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uLnTx/>
                    <a:uFillTx/>
                    <a:latin typeface="Georgia"/>
                  </a:rPr>
                  <a:t>12/2025</a:t>
                </a:r>
                <a:endParaRPr kumimoji="0" lang="en-GB" sz="2000" b="1" i="1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Georgia"/>
                </a:endParaRPr>
              </a:p>
              <a:p>
                <a:pPr lvl="0" defTabSz="864065">
                  <a:defRPr/>
                </a:pPr>
                <a:r>
                  <a:rPr lang="sk-SK" i="1" kern="0" dirty="0">
                    <a:solidFill>
                      <a:schemeClr val="bg1">
                        <a:lumMod val="50000"/>
                      </a:schemeClr>
                    </a:solidFill>
                    <a:latin typeface="Georgia"/>
                  </a:rPr>
                  <a:t>Akčný plán na r. 2026-2028</a:t>
                </a:r>
              </a:p>
              <a:p>
                <a:pPr lvl="0" defTabSz="864065">
                  <a:defRPr/>
                </a:pPr>
                <a:endParaRPr lang="sk-SK" i="1" kern="0" dirty="0">
                  <a:solidFill>
                    <a:schemeClr val="bg1">
                      <a:lumMod val="50000"/>
                    </a:schemeClr>
                  </a:solidFill>
                  <a:latin typeface="Georgia"/>
                </a:endParaRPr>
              </a:p>
              <a:p>
                <a:pPr lvl="0" defTabSz="864065">
                  <a:defRPr/>
                </a:pPr>
                <a:endParaRPr lang="sk-SK" sz="3600" b="1" i="1" kern="0" dirty="0">
                  <a:solidFill>
                    <a:schemeClr val="bg1">
                      <a:lumMod val="50000"/>
                    </a:schemeClr>
                  </a:solidFill>
                  <a:latin typeface="Georgia"/>
                </a:endParaRPr>
              </a:p>
              <a:p>
                <a:pPr lvl="0" defTabSz="864065">
                  <a:defRPr/>
                </a:pPr>
                <a:endParaRPr lang="sk-SK" sz="3600" b="1" i="1" kern="0" dirty="0">
                  <a:solidFill>
                    <a:schemeClr val="bg1">
                      <a:lumMod val="50000"/>
                    </a:schemeClr>
                  </a:solidFill>
                  <a:latin typeface="Georgia"/>
                </a:endParaRPr>
              </a:p>
              <a:p>
                <a:pPr lvl="0" defTabSz="864065">
                  <a:defRPr/>
                </a:pPr>
                <a:endParaRPr lang="sk-SK" sz="3600" b="1" i="1" kern="0" dirty="0">
                  <a:solidFill>
                    <a:schemeClr val="bg1">
                      <a:lumMod val="50000"/>
                    </a:schemeClr>
                  </a:solidFill>
                  <a:latin typeface="Georgia"/>
                </a:endParaRPr>
              </a:p>
              <a:p>
                <a:pPr lvl="0" defTabSz="864065">
                  <a:defRPr/>
                </a:pPr>
                <a:endParaRPr lang="sk-SK" sz="1600" b="1" i="1" kern="0" dirty="0">
                  <a:solidFill>
                    <a:schemeClr val="bg1">
                      <a:lumMod val="50000"/>
                    </a:schemeClr>
                  </a:solidFill>
                  <a:latin typeface="Georgia"/>
                </a:endParaRPr>
              </a:p>
              <a:p>
                <a:pPr lvl="0" defTabSz="864065">
                  <a:defRPr/>
                </a:pPr>
                <a:r>
                  <a:rPr lang="sk-SK" sz="3600" b="1" i="1" kern="0" dirty="0">
                    <a:solidFill>
                      <a:schemeClr val="bg1">
                        <a:lumMod val="50000"/>
                      </a:schemeClr>
                    </a:solidFill>
                    <a:latin typeface="Georgia"/>
                  </a:rPr>
                  <a:t>26</a:t>
                </a:r>
                <a:r>
                  <a:rPr lang="sk-SK" sz="2000" b="1" i="1" kern="0" dirty="0">
                    <a:solidFill>
                      <a:schemeClr val="bg1">
                        <a:lumMod val="50000"/>
                      </a:schemeClr>
                    </a:solidFill>
                    <a:latin typeface="Georgia"/>
                  </a:rPr>
                  <a:t> opatrení</a:t>
                </a:r>
                <a:endParaRPr lang="sk-SK" sz="2000" b="1" kern="0" dirty="0">
                  <a:solidFill>
                    <a:schemeClr val="bg1">
                      <a:lumMod val="50000"/>
                    </a:schemeClr>
                  </a:solidFill>
                  <a:latin typeface="Georgia"/>
                </a:endParaRPr>
              </a:p>
            </p:txBody>
          </p:sp>
        </p:grpSp>
      </p:grpSp>
      <p:cxnSp>
        <p:nvCxnSpPr>
          <p:cNvPr id="101" name="Rovná spojovacia šípka 100">
            <a:extLst>
              <a:ext uri="{FF2B5EF4-FFF2-40B4-BE49-F238E27FC236}">
                <a16:creationId xmlns:a16="http://schemas.microsoft.com/office/drawing/2014/main" id="{83FE17F5-26DC-2FA6-072B-2E63CAC6ACAD}"/>
              </a:ext>
            </a:extLst>
          </p:cNvPr>
          <p:cNvCxnSpPr/>
          <p:nvPr/>
        </p:nvCxnSpPr>
        <p:spPr>
          <a:xfrm>
            <a:off x="3489759" y="6092458"/>
            <a:ext cx="2376000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Rovná spojovacia šípka 101">
            <a:extLst>
              <a:ext uri="{FF2B5EF4-FFF2-40B4-BE49-F238E27FC236}">
                <a16:creationId xmlns:a16="http://schemas.microsoft.com/office/drawing/2014/main" id="{6AE09D7A-E493-9C2A-2705-904C30BE8A40}"/>
              </a:ext>
            </a:extLst>
          </p:cNvPr>
          <p:cNvCxnSpPr/>
          <p:nvPr/>
        </p:nvCxnSpPr>
        <p:spPr>
          <a:xfrm>
            <a:off x="7958990" y="6087176"/>
            <a:ext cx="324000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94261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E2AA17-0EDF-E7CD-7221-7BD1B0527C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bdĺžnik 35">
            <a:extLst>
              <a:ext uri="{FF2B5EF4-FFF2-40B4-BE49-F238E27FC236}">
                <a16:creationId xmlns:a16="http://schemas.microsoft.com/office/drawing/2014/main" id="{0B04AE9B-D9EE-CD28-E6E8-1FCE10951DB2}"/>
              </a:ext>
            </a:extLst>
          </p:cNvPr>
          <p:cNvSpPr/>
          <p:nvPr/>
        </p:nvSpPr>
        <p:spPr>
          <a:xfrm>
            <a:off x="6292392" y="-1"/>
            <a:ext cx="5899608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8C3900AB-A0A9-D4C2-CD5E-335BDB2564BC}"/>
              </a:ext>
            </a:extLst>
          </p:cNvPr>
          <p:cNvSpPr/>
          <p:nvPr/>
        </p:nvSpPr>
        <p:spPr bwMode="ltGray">
          <a:xfrm rot="10800000">
            <a:off x="4520000" y="5549934"/>
            <a:ext cx="360040" cy="432000"/>
          </a:xfrm>
          <a:prstGeom prst="triangle">
            <a:avLst/>
          </a:prstGeom>
          <a:solidFill>
            <a:schemeClr val="tx2"/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err="1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28" name="Obrázok 27">
            <a:extLst>
              <a:ext uri="{FF2B5EF4-FFF2-40B4-BE49-F238E27FC236}">
                <a16:creationId xmlns:a16="http://schemas.microsoft.com/office/drawing/2014/main" id="{51548AB4-27A2-5ABF-6981-BA3678521A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53292">
            <a:off x="3292514" y="3373202"/>
            <a:ext cx="2834886" cy="2462997"/>
          </a:xfrm>
          <a:prstGeom prst="rect">
            <a:avLst/>
          </a:prstGeom>
        </p:spPr>
      </p:pic>
      <p:sp>
        <p:nvSpPr>
          <p:cNvPr id="13" name="Isosceles Triangle 4">
            <a:extLst>
              <a:ext uri="{FF2B5EF4-FFF2-40B4-BE49-F238E27FC236}">
                <a16:creationId xmlns:a16="http://schemas.microsoft.com/office/drawing/2014/main" id="{956CF9C9-3362-1C0C-C241-012134908512}"/>
              </a:ext>
            </a:extLst>
          </p:cNvPr>
          <p:cNvSpPr/>
          <p:nvPr/>
        </p:nvSpPr>
        <p:spPr bwMode="ltGray">
          <a:xfrm rot="10800000">
            <a:off x="1617362" y="3972964"/>
            <a:ext cx="360040" cy="432000"/>
          </a:xfrm>
          <a:prstGeom prst="triangle">
            <a:avLst/>
          </a:prstGeom>
          <a:solidFill>
            <a:schemeClr val="tx2"/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err="1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27" name="Obrázok 26">
            <a:extLst>
              <a:ext uri="{FF2B5EF4-FFF2-40B4-BE49-F238E27FC236}">
                <a16:creationId xmlns:a16="http://schemas.microsoft.com/office/drawing/2014/main" id="{5EBF8008-EA6F-9B83-DD63-F9569DA159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625754">
            <a:off x="379938" y="1799468"/>
            <a:ext cx="2834886" cy="2462997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1FF3FD13-9104-ED97-8C2C-5B807F6B8FD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948" y="576904"/>
            <a:ext cx="8239624" cy="488088"/>
          </a:xfrm>
        </p:spPr>
        <p:txBody>
          <a:bodyPr/>
          <a:lstStyle/>
          <a:p>
            <a:r>
              <a:rPr lang="sk-SK">
                <a:latin typeface="Source Sans Pro"/>
                <a:ea typeface="Source Sans Pro"/>
              </a:rPr>
              <a:t>PLNENIE AP NA R. 2023-2025</a:t>
            </a:r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A59FFA70-3D34-C84D-7F36-6B7BC86ED1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3441" y="3078474"/>
            <a:ext cx="132125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k-SK" sz="1400" b="1">
                <a:solidFill>
                  <a:srgbClr val="1A1D96"/>
                </a:solidFill>
              </a:rPr>
              <a:t>Odpočet jún 2025</a:t>
            </a:r>
            <a:endParaRPr kumimoji="0" lang="en-US" sz="1400" b="1" u="none" strike="noStrike" cap="none" normalizeH="0" baseline="0">
              <a:ln>
                <a:noFill/>
              </a:ln>
              <a:solidFill>
                <a:srgbClr val="1A1D96"/>
              </a:solidFill>
              <a:effectLst/>
            </a:endParaRPr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FB3DD5EF-9113-6591-BF27-DD379C1E4A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5499" y="6098338"/>
            <a:ext cx="240336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k-SK" sz="1400" b="1" i="1">
                <a:solidFill>
                  <a:srgbClr val="1A1D96"/>
                </a:solidFill>
                <a:latin typeface="Georgia" pitchFamily="18" charset="0"/>
              </a:rPr>
              <a:t>70</a:t>
            </a:r>
            <a:r>
              <a:rPr lang="en-US" sz="1400" b="1" i="1">
                <a:solidFill>
                  <a:srgbClr val="1A1D96"/>
                </a:solidFill>
                <a:latin typeface="Georgia" pitchFamily="18" charset="0"/>
              </a:rPr>
              <a:t>%: </a:t>
            </a:r>
            <a:r>
              <a:rPr lang="sk-SK" sz="1400" b="1" i="1">
                <a:solidFill>
                  <a:srgbClr val="1A1D96"/>
                </a:solidFill>
                <a:latin typeface="Georgia" pitchFamily="18" charset="0"/>
              </a:rPr>
              <a:t>Plní sa</a:t>
            </a:r>
            <a:endParaRPr kumimoji="0" lang="en-US" sz="1400" b="1" i="1" u="none" strike="noStrike" cap="none" normalizeH="0" baseline="0">
              <a:ln>
                <a:noFill/>
              </a:ln>
              <a:solidFill>
                <a:srgbClr val="1A1D96"/>
              </a:solidFill>
              <a:effectLst/>
              <a:latin typeface="Georgia" pitchFamily="18" charset="0"/>
            </a:endParaRPr>
          </a:p>
        </p:txBody>
      </p:sp>
      <p:sp>
        <p:nvSpPr>
          <p:cNvPr id="9" name="Oval 20">
            <a:extLst>
              <a:ext uri="{FF2B5EF4-FFF2-40B4-BE49-F238E27FC236}">
                <a16:creationId xmlns:a16="http://schemas.microsoft.com/office/drawing/2014/main" id="{20B577B3-5C90-9702-D05B-05173965FF5B}"/>
              </a:ext>
            </a:extLst>
          </p:cNvPr>
          <p:cNvSpPr/>
          <p:nvPr/>
        </p:nvSpPr>
        <p:spPr bwMode="ltGray">
          <a:xfrm>
            <a:off x="3837233" y="3713304"/>
            <a:ext cx="1766928" cy="1766928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err="1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0C3FC875-57E6-CFBF-1931-ECB6B6D45B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8893" y="3786200"/>
            <a:ext cx="2262252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k-SK" sz="5400" b="1" i="1" dirty="0">
                <a:solidFill>
                  <a:srgbClr val="1A1D96"/>
                </a:solidFill>
                <a:latin typeface="Georgia" pitchFamily="18" charset="0"/>
              </a:rPr>
              <a:t>70</a:t>
            </a:r>
            <a:endParaRPr lang="en-US" sz="5400" b="1" i="1" dirty="0">
              <a:solidFill>
                <a:srgbClr val="1A1D96"/>
              </a:solidFill>
              <a:highlight>
                <a:srgbClr val="C0C0C0"/>
              </a:highlight>
              <a:latin typeface="Georgia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5400" b="1" i="1">
                <a:solidFill>
                  <a:srgbClr val="1A1D96"/>
                </a:solidFill>
                <a:latin typeface="Georgia" pitchFamily="18" charset="0"/>
              </a:rPr>
              <a:t>%</a:t>
            </a:r>
            <a:endParaRPr kumimoji="0" lang="en-US" sz="5400" b="1" i="1" u="none" strike="noStrike" cap="none" normalizeH="0" baseline="0">
              <a:ln>
                <a:noFill/>
              </a:ln>
              <a:solidFill>
                <a:srgbClr val="1A1D96"/>
              </a:solidFill>
              <a:effectLst/>
              <a:latin typeface="Georgia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8EAE876-D5AA-AA0C-E4D3-E6BE0DC730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9085" y="1607301"/>
            <a:ext cx="132125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k-SK" sz="1400" b="1">
                <a:solidFill>
                  <a:srgbClr val="1A1D96"/>
                </a:solidFill>
              </a:rPr>
              <a:t>Odpočet jún 2024</a:t>
            </a:r>
            <a:endParaRPr kumimoji="0" lang="en-US" sz="1400" b="1" u="none" strike="noStrike" cap="none" normalizeH="0" baseline="0">
              <a:ln>
                <a:noFill/>
              </a:ln>
              <a:solidFill>
                <a:srgbClr val="1A1D96"/>
              </a:solidFill>
              <a:effectLst/>
            </a:endParaRPr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2AF0B63B-14B8-3205-85C5-FFEB17AF3A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483" y="4588729"/>
            <a:ext cx="336845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k-SK" sz="1400" b="1" i="1">
                <a:solidFill>
                  <a:srgbClr val="1A1D96"/>
                </a:solidFill>
                <a:latin typeface="Georgia" pitchFamily="18" charset="0"/>
              </a:rPr>
              <a:t>47</a:t>
            </a:r>
            <a:r>
              <a:rPr lang="en-US" sz="1400" b="1" i="1">
                <a:solidFill>
                  <a:srgbClr val="1A1D96"/>
                </a:solidFill>
                <a:latin typeface="Georgia" pitchFamily="18" charset="0"/>
              </a:rPr>
              <a:t>%: </a:t>
            </a:r>
            <a:r>
              <a:rPr lang="sk-SK" sz="1400" b="1" i="1">
                <a:solidFill>
                  <a:srgbClr val="1A1D96"/>
                </a:solidFill>
                <a:latin typeface="Georgia" pitchFamily="18" charset="0"/>
              </a:rPr>
              <a:t>Podľa plánu/ukončené</a:t>
            </a:r>
            <a:endParaRPr kumimoji="0" lang="en-US" sz="1400" b="1" i="1" u="none" strike="noStrike" cap="none" normalizeH="0" baseline="0">
              <a:ln>
                <a:noFill/>
              </a:ln>
              <a:solidFill>
                <a:srgbClr val="1A1D96"/>
              </a:solidFill>
              <a:effectLst/>
              <a:latin typeface="Georgia" pitchFamily="18" charset="0"/>
            </a:endParaRPr>
          </a:p>
        </p:txBody>
      </p:sp>
      <p:sp>
        <p:nvSpPr>
          <p:cNvPr id="17" name="Oval 20">
            <a:extLst>
              <a:ext uri="{FF2B5EF4-FFF2-40B4-BE49-F238E27FC236}">
                <a16:creationId xmlns:a16="http://schemas.microsoft.com/office/drawing/2014/main" id="{3D44F22B-FBB6-D23D-253C-F38C16B32AD5}"/>
              </a:ext>
            </a:extLst>
          </p:cNvPr>
          <p:cNvSpPr/>
          <p:nvPr/>
        </p:nvSpPr>
        <p:spPr bwMode="ltGray">
          <a:xfrm>
            <a:off x="913917" y="2136334"/>
            <a:ext cx="1766928" cy="1766928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err="1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0D458D50-7B41-B182-C2B3-92A0268132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861" y="2120459"/>
            <a:ext cx="2262252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k-SK" sz="5400" b="1" i="1" dirty="0">
                <a:solidFill>
                  <a:srgbClr val="1A1D96"/>
                </a:solidFill>
                <a:latin typeface="Georgia" pitchFamily="18" charset="0"/>
              </a:rPr>
              <a:t>47</a:t>
            </a:r>
            <a:endParaRPr lang="en-US" sz="5400" b="1" i="1" dirty="0">
              <a:solidFill>
                <a:srgbClr val="1A1D96"/>
              </a:solidFill>
              <a:latin typeface="Georgia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5400" b="1" i="1">
                <a:solidFill>
                  <a:srgbClr val="1A1D96"/>
                </a:solidFill>
                <a:latin typeface="Georgia" pitchFamily="18" charset="0"/>
              </a:rPr>
              <a:t>%</a:t>
            </a:r>
            <a:endParaRPr kumimoji="0" lang="en-US" sz="5400" b="1" i="1" u="none" strike="noStrike" cap="none" normalizeH="0" baseline="0">
              <a:ln>
                <a:noFill/>
              </a:ln>
              <a:solidFill>
                <a:srgbClr val="1A1D96"/>
              </a:solidFill>
              <a:effectLst/>
              <a:latin typeface="Georgia" pitchFamily="18" charset="0"/>
            </a:endParaRPr>
          </a:p>
        </p:txBody>
      </p:sp>
      <p:sp>
        <p:nvSpPr>
          <p:cNvPr id="30" name="Nadpis 1">
            <a:extLst>
              <a:ext uri="{FF2B5EF4-FFF2-40B4-BE49-F238E27FC236}">
                <a16:creationId xmlns:a16="http://schemas.microsoft.com/office/drawing/2014/main" id="{0618F29C-9DE0-FA43-9433-A9FE8D497676}"/>
              </a:ext>
            </a:extLst>
          </p:cNvPr>
          <p:cNvSpPr txBox="1">
            <a:spLocks/>
          </p:cNvSpPr>
          <p:nvPr/>
        </p:nvSpPr>
        <p:spPr>
          <a:xfrm>
            <a:off x="6709145" y="583196"/>
            <a:ext cx="4650908" cy="4880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3000" b="1" i="0" u="none" strike="noStrike" kern="1200" cap="none" spc="0" baseline="0">
                <a:solidFill>
                  <a:srgbClr val="1E22AA"/>
                </a:solidFill>
                <a:uFillTx/>
                <a:latin typeface="Source Sans Pro" pitchFamily="34"/>
                <a:ea typeface="Source Sans Pro" pitchFamily="34"/>
                <a:cs typeface="+mj-cs"/>
              </a:defRPr>
            </a:lvl1pPr>
          </a:lstStyle>
          <a:p>
            <a:r>
              <a:rPr lang="sk-SK">
                <a:latin typeface="Source Sans Pro"/>
                <a:ea typeface="Source Sans Pro"/>
              </a:rPr>
              <a:t>PLNENIE CIEĽOV </a:t>
            </a:r>
            <a:r>
              <a:rPr lang="sk-SK" err="1">
                <a:latin typeface="Source Sans Pro"/>
                <a:ea typeface="Source Sans Pro"/>
              </a:rPr>
              <a:t>NSVVaI</a:t>
            </a:r>
            <a:endParaRPr lang="sk-SK">
              <a:latin typeface="Source Sans Pro"/>
              <a:ea typeface="Source Sans Pro"/>
            </a:endParaRPr>
          </a:p>
        </p:txBody>
      </p:sp>
      <p:graphicFrame>
        <p:nvGraphicFramePr>
          <p:cNvPr id="31" name="Tabuľka 30">
            <a:extLst>
              <a:ext uri="{FF2B5EF4-FFF2-40B4-BE49-F238E27FC236}">
                <a16:creationId xmlns:a16="http://schemas.microsoft.com/office/drawing/2014/main" id="{F7928242-CFE6-6A31-43B2-BFC8733F46AB}"/>
              </a:ext>
            </a:extLst>
          </p:cNvPr>
          <p:cNvGraphicFramePr>
            <a:graphicFrameLocks noGrp="1"/>
          </p:cNvGraphicFramePr>
          <p:nvPr/>
        </p:nvGraphicFramePr>
        <p:xfrm>
          <a:off x="6789103" y="1834340"/>
          <a:ext cx="4826872" cy="3782434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390296">
                  <a:extLst>
                    <a:ext uri="{9D8B030D-6E8A-4147-A177-3AD203B41FA5}">
                      <a16:colId xmlns:a16="http://schemas.microsoft.com/office/drawing/2014/main" val="3519532128"/>
                    </a:ext>
                  </a:extLst>
                </a:gridCol>
                <a:gridCol w="731770">
                  <a:extLst>
                    <a:ext uri="{9D8B030D-6E8A-4147-A177-3AD203B41FA5}">
                      <a16:colId xmlns:a16="http://schemas.microsoft.com/office/drawing/2014/main" val="3183227465"/>
                    </a:ext>
                  </a:extLst>
                </a:gridCol>
                <a:gridCol w="450801">
                  <a:extLst>
                    <a:ext uri="{9D8B030D-6E8A-4147-A177-3AD203B41FA5}">
                      <a16:colId xmlns:a16="http://schemas.microsoft.com/office/drawing/2014/main" val="703820951"/>
                    </a:ext>
                  </a:extLst>
                </a:gridCol>
                <a:gridCol w="450801">
                  <a:extLst>
                    <a:ext uri="{9D8B030D-6E8A-4147-A177-3AD203B41FA5}">
                      <a16:colId xmlns:a16="http://schemas.microsoft.com/office/drawing/2014/main" val="438147040"/>
                    </a:ext>
                  </a:extLst>
                </a:gridCol>
                <a:gridCol w="450801">
                  <a:extLst>
                    <a:ext uri="{9D8B030D-6E8A-4147-A177-3AD203B41FA5}">
                      <a16:colId xmlns:a16="http://schemas.microsoft.com/office/drawing/2014/main" val="1363099334"/>
                    </a:ext>
                  </a:extLst>
                </a:gridCol>
                <a:gridCol w="450801">
                  <a:extLst>
                    <a:ext uri="{9D8B030D-6E8A-4147-A177-3AD203B41FA5}">
                      <a16:colId xmlns:a16="http://schemas.microsoft.com/office/drawing/2014/main" val="3326496398"/>
                    </a:ext>
                  </a:extLst>
                </a:gridCol>
                <a:gridCol w="450801">
                  <a:extLst>
                    <a:ext uri="{9D8B030D-6E8A-4147-A177-3AD203B41FA5}">
                      <a16:colId xmlns:a16="http://schemas.microsoft.com/office/drawing/2014/main" val="3442887047"/>
                    </a:ext>
                  </a:extLst>
                </a:gridCol>
                <a:gridCol w="450801">
                  <a:extLst>
                    <a:ext uri="{9D8B030D-6E8A-4147-A177-3AD203B41FA5}">
                      <a16:colId xmlns:a16="http://schemas.microsoft.com/office/drawing/2014/main" val="3537240919"/>
                    </a:ext>
                  </a:extLst>
                </a:gridCol>
              </a:tblGrid>
              <a:tr h="5277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sk-SK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sk-SK" sz="1400" b="1" kern="0">
                        <a:effectLst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400" b="1" kern="0">
                          <a:solidFill>
                            <a:srgbClr val="1A1D96"/>
                          </a:solidFill>
                          <a:effectLst/>
                        </a:rPr>
                        <a:t>Cieľ</a:t>
                      </a:r>
                      <a:endParaRPr lang="sk-SK" sz="2400" b="1" kern="100">
                        <a:solidFill>
                          <a:srgbClr val="1A1D96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0685026"/>
                  </a:ext>
                </a:extLst>
              </a:tr>
              <a:tr h="3162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400" kern="0">
                          <a:effectLst/>
                        </a:rPr>
                        <a:t> </a:t>
                      </a:r>
                      <a:endParaRPr lang="sk-SK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400" b="1" kern="0">
                          <a:solidFill>
                            <a:srgbClr val="1A1D96"/>
                          </a:solidFill>
                          <a:effectLst/>
                        </a:rPr>
                        <a:t>´21</a:t>
                      </a:r>
                      <a:endParaRPr lang="sk-SK" sz="2400" b="1" kern="100">
                        <a:solidFill>
                          <a:srgbClr val="1A1D96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400" b="1" kern="0">
                          <a:solidFill>
                            <a:srgbClr val="1A1D96"/>
                          </a:solidFill>
                          <a:effectLst/>
                        </a:rPr>
                        <a:t>´22</a:t>
                      </a:r>
                      <a:endParaRPr lang="sk-SK" sz="2400" b="1" kern="100">
                        <a:solidFill>
                          <a:srgbClr val="1A1D96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400" b="1" kern="0">
                          <a:solidFill>
                            <a:srgbClr val="1A1D96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´23</a:t>
                      </a:r>
                      <a:endParaRPr lang="sk-SK" sz="2400" b="1" kern="100">
                        <a:solidFill>
                          <a:srgbClr val="1A1D96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400" b="1" kern="0">
                          <a:solidFill>
                            <a:srgbClr val="1A1D96"/>
                          </a:solidFill>
                          <a:effectLst/>
                        </a:rPr>
                        <a:t>´24</a:t>
                      </a:r>
                      <a:endParaRPr lang="sk-SK" sz="2400" b="1" kern="100">
                        <a:solidFill>
                          <a:srgbClr val="1A1D96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400" b="1" kern="0">
                          <a:solidFill>
                            <a:srgbClr val="1A1D96"/>
                          </a:solidFill>
                          <a:effectLst/>
                        </a:rPr>
                        <a:t>´25</a:t>
                      </a:r>
                      <a:endParaRPr lang="sk-SK" sz="2400" b="1" kern="100">
                        <a:solidFill>
                          <a:srgbClr val="1A1D96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400" b="1" kern="0">
                          <a:solidFill>
                            <a:srgbClr val="1A1D96"/>
                          </a:solidFill>
                          <a:effectLst/>
                        </a:rPr>
                        <a:t>´26</a:t>
                      </a:r>
                      <a:endParaRPr lang="sk-SK" sz="2400" b="1" kern="100">
                        <a:solidFill>
                          <a:srgbClr val="1A1D96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400" b="1" kern="0">
                          <a:solidFill>
                            <a:srgbClr val="1A1D96"/>
                          </a:solidFill>
                          <a:effectLst/>
                        </a:rPr>
                        <a:t>´30</a:t>
                      </a:r>
                      <a:endParaRPr lang="sk-SK" sz="2400" b="1" kern="100">
                        <a:solidFill>
                          <a:srgbClr val="1A1D96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9769563"/>
                  </a:ext>
                </a:extLst>
              </a:tr>
              <a:tr h="7985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400" b="1" kern="0">
                          <a:solidFill>
                            <a:srgbClr val="1A1D96"/>
                          </a:solidFill>
                          <a:effectLst/>
                        </a:rPr>
                        <a:t>Postup v rebríčku EIS o 10 priečok.</a:t>
                      </a:r>
                      <a:endParaRPr lang="sk-SK" sz="2400" b="1" kern="100">
                        <a:solidFill>
                          <a:srgbClr val="1A1D96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400" kern="0" dirty="0">
                          <a:effectLst/>
                        </a:rPr>
                        <a:t>23</a:t>
                      </a:r>
                      <a:endParaRPr lang="sk-SK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400" kern="0" dirty="0">
                          <a:effectLst/>
                        </a:rPr>
                        <a:t>23</a:t>
                      </a:r>
                      <a:endParaRPr lang="sk-SK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400" kern="0" dirty="0">
                          <a:effectLst/>
                        </a:rPr>
                        <a:t>24</a:t>
                      </a:r>
                      <a:endParaRPr lang="sk-SK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400" kern="0" dirty="0">
                          <a:effectLst/>
                        </a:rPr>
                        <a:t>24</a:t>
                      </a:r>
                      <a:endParaRPr lang="sk-SK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400" kern="0" dirty="0">
                          <a:effectLst/>
                        </a:rPr>
                        <a:t>24</a:t>
                      </a:r>
                      <a:endParaRPr lang="sk-SK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400" b="1" kern="0" dirty="0">
                          <a:solidFill>
                            <a:srgbClr val="1A1D96"/>
                          </a:solidFill>
                          <a:effectLst/>
                        </a:rPr>
                        <a:t>18</a:t>
                      </a:r>
                      <a:endParaRPr lang="sk-SK" sz="2400" b="1" kern="100" dirty="0">
                        <a:solidFill>
                          <a:srgbClr val="1A1D96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400" b="1" kern="0" dirty="0">
                          <a:solidFill>
                            <a:srgbClr val="1A1D96"/>
                          </a:solidFill>
                          <a:effectLst/>
                        </a:rPr>
                        <a:t>13</a:t>
                      </a:r>
                      <a:endParaRPr lang="sk-SK" sz="2400" b="1" kern="100" dirty="0">
                        <a:solidFill>
                          <a:srgbClr val="1A1D96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759434"/>
                  </a:ext>
                </a:extLst>
              </a:tr>
              <a:tr h="10694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400" b="1" kern="0">
                          <a:solidFill>
                            <a:srgbClr val="1A1D96"/>
                          </a:solidFill>
                          <a:effectLst/>
                        </a:rPr>
                        <a:t>Nárast súkromných výdavkov na </a:t>
                      </a:r>
                      <a:r>
                        <a:rPr lang="sk-SK" sz="1400" b="1" kern="0" err="1">
                          <a:solidFill>
                            <a:srgbClr val="1A1D96"/>
                          </a:solidFill>
                          <a:effectLst/>
                        </a:rPr>
                        <a:t>VaV</a:t>
                      </a:r>
                      <a:r>
                        <a:rPr lang="sk-SK" sz="1400" b="1" kern="0">
                          <a:solidFill>
                            <a:srgbClr val="1A1D96"/>
                          </a:solidFill>
                          <a:effectLst/>
                        </a:rPr>
                        <a:t> na 1,2 % HDP.</a:t>
                      </a:r>
                      <a:endParaRPr lang="sk-SK" sz="2400" b="1" kern="100">
                        <a:solidFill>
                          <a:srgbClr val="1A1D96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400" kern="0" dirty="0">
                          <a:effectLst/>
                        </a:rPr>
                        <a:t>0,50</a:t>
                      </a:r>
                      <a:endParaRPr lang="sk-SK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400" kern="0" dirty="0">
                          <a:effectLst/>
                        </a:rPr>
                        <a:t>0,56</a:t>
                      </a:r>
                      <a:endParaRPr lang="sk-SK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400" kern="0" dirty="0">
                          <a:effectLst/>
                        </a:rPr>
                        <a:t>0,58</a:t>
                      </a:r>
                      <a:endParaRPr lang="sk-SK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400" kern="0" dirty="0">
                          <a:effectLst/>
                        </a:rPr>
                        <a:t>-</a:t>
                      </a:r>
                      <a:endParaRPr lang="sk-SK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400" kern="0" dirty="0">
                          <a:effectLst/>
                        </a:rPr>
                        <a:t>-</a:t>
                      </a:r>
                      <a:endParaRPr lang="sk-SK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400" b="1" kern="0" dirty="0">
                          <a:solidFill>
                            <a:srgbClr val="1A1D96"/>
                          </a:solidFill>
                          <a:effectLst/>
                        </a:rPr>
                        <a:t>0,8</a:t>
                      </a:r>
                      <a:endParaRPr lang="sk-SK" sz="2400" b="1" kern="100" dirty="0">
                        <a:solidFill>
                          <a:srgbClr val="1A1D96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400" b="1" kern="0" dirty="0">
                          <a:solidFill>
                            <a:srgbClr val="1A1D96"/>
                          </a:solidFill>
                          <a:effectLst/>
                        </a:rPr>
                        <a:t>1,2</a:t>
                      </a:r>
                      <a:endParaRPr lang="sk-SK" sz="2400" b="1" kern="100" dirty="0">
                        <a:solidFill>
                          <a:srgbClr val="1A1D96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6563418"/>
                  </a:ext>
                </a:extLst>
              </a:tr>
              <a:tr h="5277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sk-SK" sz="1400" b="1" kern="0">
                        <a:solidFill>
                          <a:srgbClr val="1A1D96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400" b="1" kern="0">
                          <a:solidFill>
                            <a:srgbClr val="1A1D96"/>
                          </a:solidFill>
                          <a:effectLst/>
                        </a:rPr>
                        <a:t>Investície do </a:t>
                      </a:r>
                      <a:r>
                        <a:rPr lang="sk-SK" sz="1400" b="1" kern="0" err="1">
                          <a:solidFill>
                            <a:srgbClr val="1A1D96"/>
                          </a:solidFill>
                          <a:effectLst/>
                        </a:rPr>
                        <a:t>VaV</a:t>
                      </a:r>
                      <a:r>
                        <a:rPr lang="sk-SK" sz="1400" b="1" kern="0">
                          <a:solidFill>
                            <a:srgbClr val="1A1D96"/>
                          </a:solidFill>
                          <a:effectLst/>
                        </a:rPr>
                        <a:t> na úrovni 2 % HDP.</a:t>
                      </a:r>
                      <a:endParaRPr lang="sk-SK" sz="2400" b="1" kern="100">
                        <a:solidFill>
                          <a:srgbClr val="1A1D96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400" kern="0" dirty="0">
                          <a:effectLst/>
                        </a:rPr>
                        <a:t>0,90</a:t>
                      </a:r>
                      <a:endParaRPr lang="sk-SK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400" kern="0" dirty="0">
                          <a:effectLst/>
                        </a:rPr>
                        <a:t>0,98</a:t>
                      </a:r>
                      <a:endParaRPr lang="sk-SK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400" kern="0" dirty="0">
                          <a:effectLst/>
                        </a:rPr>
                        <a:t>1,03</a:t>
                      </a:r>
                      <a:endParaRPr lang="sk-SK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400" kern="0" dirty="0">
                          <a:effectLst/>
                        </a:rPr>
                        <a:t>-</a:t>
                      </a:r>
                      <a:endParaRPr lang="sk-SK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400" kern="0" dirty="0">
                          <a:effectLst/>
                        </a:rPr>
                        <a:t>-</a:t>
                      </a:r>
                      <a:endParaRPr lang="sk-SK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400" b="1" kern="0" dirty="0">
                          <a:solidFill>
                            <a:srgbClr val="1A1D96"/>
                          </a:solidFill>
                          <a:effectLst/>
                        </a:rPr>
                        <a:t>1,4</a:t>
                      </a:r>
                      <a:endParaRPr lang="sk-SK" sz="2400" b="1" kern="100" dirty="0">
                        <a:solidFill>
                          <a:srgbClr val="1A1D96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k-SK" sz="1400" b="1" kern="0" dirty="0">
                          <a:solidFill>
                            <a:srgbClr val="1A1D96"/>
                          </a:solidFill>
                          <a:effectLst/>
                        </a:rPr>
                        <a:t>2</a:t>
                      </a:r>
                      <a:endParaRPr lang="sk-SK" sz="2400" b="1" kern="100" dirty="0">
                        <a:solidFill>
                          <a:srgbClr val="1A1D96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887420"/>
                  </a:ext>
                </a:extLst>
              </a:tr>
            </a:tbl>
          </a:graphicData>
        </a:graphic>
      </p:graphicFrame>
      <p:sp>
        <p:nvSpPr>
          <p:cNvPr id="32" name="Ovál 31">
            <a:extLst>
              <a:ext uri="{FF2B5EF4-FFF2-40B4-BE49-F238E27FC236}">
                <a16:creationId xmlns:a16="http://schemas.microsoft.com/office/drawing/2014/main" id="{EAE8F9D3-15E6-2AEE-7368-12D3B3808532}"/>
              </a:ext>
            </a:extLst>
          </p:cNvPr>
          <p:cNvSpPr/>
          <p:nvPr/>
        </p:nvSpPr>
        <p:spPr>
          <a:xfrm>
            <a:off x="10249783" y="2833612"/>
            <a:ext cx="478465" cy="484748"/>
          </a:xfrm>
          <a:prstGeom prst="ellipse">
            <a:avLst/>
          </a:prstGeom>
          <a:noFill/>
          <a:ln w="19050">
            <a:solidFill>
              <a:srgbClr val="00C5D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3" name="Ovál 32">
            <a:extLst>
              <a:ext uri="{FF2B5EF4-FFF2-40B4-BE49-F238E27FC236}">
                <a16:creationId xmlns:a16="http://schemas.microsoft.com/office/drawing/2014/main" id="{D2C90776-4F24-46A0-4751-761FDEB0C7CB}"/>
              </a:ext>
            </a:extLst>
          </p:cNvPr>
          <p:cNvSpPr/>
          <p:nvPr/>
        </p:nvSpPr>
        <p:spPr>
          <a:xfrm>
            <a:off x="9370820" y="3773402"/>
            <a:ext cx="478465" cy="484748"/>
          </a:xfrm>
          <a:prstGeom prst="ellipse">
            <a:avLst/>
          </a:prstGeom>
          <a:noFill/>
          <a:ln w="19050">
            <a:solidFill>
              <a:srgbClr val="00C5D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4" name="Ovál 33">
            <a:extLst>
              <a:ext uri="{FF2B5EF4-FFF2-40B4-BE49-F238E27FC236}">
                <a16:creationId xmlns:a16="http://schemas.microsoft.com/office/drawing/2014/main" id="{A358AC9B-801C-FC74-E0E0-BC838A2A4AEB}"/>
              </a:ext>
            </a:extLst>
          </p:cNvPr>
          <p:cNvSpPr/>
          <p:nvPr/>
        </p:nvSpPr>
        <p:spPr>
          <a:xfrm>
            <a:off x="9349561" y="4857346"/>
            <a:ext cx="478465" cy="484748"/>
          </a:xfrm>
          <a:prstGeom prst="ellipse">
            <a:avLst/>
          </a:prstGeom>
          <a:noFill/>
          <a:ln w="19050">
            <a:solidFill>
              <a:srgbClr val="00C5D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5" name="Obdĺžnik 34">
            <a:extLst>
              <a:ext uri="{FF2B5EF4-FFF2-40B4-BE49-F238E27FC236}">
                <a16:creationId xmlns:a16="http://schemas.microsoft.com/office/drawing/2014/main" id="{F2A260E0-1494-CE3E-EAAF-4C554978D672}"/>
              </a:ext>
            </a:extLst>
          </p:cNvPr>
          <p:cNvSpPr/>
          <p:nvPr/>
        </p:nvSpPr>
        <p:spPr>
          <a:xfrm>
            <a:off x="6602818" y="701749"/>
            <a:ext cx="72000" cy="252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38" name="Rovná spojnica 37">
            <a:extLst>
              <a:ext uri="{FF2B5EF4-FFF2-40B4-BE49-F238E27FC236}">
                <a16:creationId xmlns:a16="http://schemas.microsoft.com/office/drawing/2014/main" id="{0F844FD3-BF3E-B8AD-B743-0E0F02453FEC}"/>
              </a:ext>
            </a:extLst>
          </p:cNvPr>
          <p:cNvCxnSpPr/>
          <p:nvPr/>
        </p:nvCxnSpPr>
        <p:spPr>
          <a:xfrm>
            <a:off x="6602818" y="3439633"/>
            <a:ext cx="5128640" cy="0"/>
          </a:xfrm>
          <a:prstGeom prst="line">
            <a:avLst/>
          </a:prstGeom>
          <a:ln>
            <a:solidFill>
              <a:srgbClr val="1A1D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Rovná spojnica 38">
            <a:extLst>
              <a:ext uri="{FF2B5EF4-FFF2-40B4-BE49-F238E27FC236}">
                <a16:creationId xmlns:a16="http://schemas.microsoft.com/office/drawing/2014/main" id="{0D6BCA1C-24EC-2EC2-8AED-F77D4763E8CC}"/>
              </a:ext>
            </a:extLst>
          </p:cNvPr>
          <p:cNvCxnSpPr/>
          <p:nvPr/>
        </p:nvCxnSpPr>
        <p:spPr>
          <a:xfrm>
            <a:off x="6613451" y="4696074"/>
            <a:ext cx="5128640" cy="0"/>
          </a:xfrm>
          <a:prstGeom prst="line">
            <a:avLst/>
          </a:prstGeom>
          <a:ln>
            <a:solidFill>
              <a:srgbClr val="1A1D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BlokTextu 5">
            <a:extLst>
              <a:ext uri="{FF2B5EF4-FFF2-40B4-BE49-F238E27FC236}">
                <a16:creationId xmlns:a16="http://schemas.microsoft.com/office/drawing/2014/main" id="{CF1811D8-BDD0-D216-773C-D94BB7EDA2A5}"/>
              </a:ext>
            </a:extLst>
          </p:cNvPr>
          <p:cNvSpPr txBox="1"/>
          <p:nvPr/>
        </p:nvSpPr>
        <p:spPr>
          <a:xfrm>
            <a:off x="475521" y="6134879"/>
            <a:ext cx="16514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100">
                <a:solidFill>
                  <a:schemeClr val="bg1">
                    <a:lumMod val="65000"/>
                  </a:schemeClr>
                </a:solidFill>
              </a:rPr>
              <a:t>* 2025 – zmena metodiky</a:t>
            </a:r>
          </a:p>
        </p:txBody>
      </p:sp>
    </p:spTree>
    <p:extLst>
      <p:ext uri="{BB962C8B-B14F-4D97-AF65-F5344CB8AC3E}">
        <p14:creationId xmlns:p14="http://schemas.microsoft.com/office/powerpoint/2010/main" val="34355624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 pole 2">
            <a:extLst>
              <a:ext uri="{FF2B5EF4-FFF2-40B4-BE49-F238E27FC236}">
                <a16:creationId xmlns:a16="http://schemas.microsoft.com/office/drawing/2014/main" id="{445BB1C3-066F-99E4-EAC0-1FCA82D024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450" y="1145667"/>
            <a:ext cx="2304415" cy="327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sk-SK" sz="1400" b="1" kern="100">
                <a:solidFill>
                  <a:srgbClr val="1E22AA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stav k 30.06.2024 (%)</a:t>
            </a:r>
            <a:endParaRPr lang="sk-SK" sz="1600" kern="10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ové pole 2">
            <a:extLst>
              <a:ext uri="{FF2B5EF4-FFF2-40B4-BE49-F238E27FC236}">
                <a16:creationId xmlns:a16="http://schemas.microsoft.com/office/drawing/2014/main" id="{21019DB0-53FB-AD2F-BCD8-5E22376347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450" y="3757929"/>
            <a:ext cx="2304415" cy="327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sk-SK" sz="1400" b="1" kern="100">
                <a:solidFill>
                  <a:srgbClr val="1E22AA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stav k 30.06.2025 (%)</a:t>
            </a:r>
            <a:endParaRPr lang="sk-SK" sz="1600" kern="10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Graf 4">
            <a:extLst>
              <a:ext uri="{FF2B5EF4-FFF2-40B4-BE49-F238E27FC236}">
                <a16:creationId xmlns:a16="http://schemas.microsoft.com/office/drawing/2014/main" id="{70F07801-C37A-F8EA-ECC6-7DBBCFB2EAB4}"/>
              </a:ext>
            </a:extLst>
          </p:cNvPr>
          <p:cNvGraphicFramePr/>
          <p:nvPr/>
        </p:nvGraphicFramePr>
        <p:xfrm>
          <a:off x="744795" y="1436560"/>
          <a:ext cx="4211251" cy="2230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id="{8004D88F-AAD3-8B1F-7570-06E06CCDCC39}"/>
              </a:ext>
            </a:extLst>
          </p:cNvPr>
          <p:cNvGraphicFramePr/>
          <p:nvPr/>
        </p:nvGraphicFramePr>
        <p:xfrm>
          <a:off x="343470" y="4032012"/>
          <a:ext cx="4612577" cy="2432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Nadpis 1">
            <a:extLst>
              <a:ext uri="{FF2B5EF4-FFF2-40B4-BE49-F238E27FC236}">
                <a16:creationId xmlns:a16="http://schemas.microsoft.com/office/drawing/2014/main" id="{34FCA4DE-C389-33F7-6DD8-8AF55BCB334D}"/>
              </a:ext>
            </a:extLst>
          </p:cNvPr>
          <p:cNvSpPr txBox="1">
            <a:spLocks/>
          </p:cNvSpPr>
          <p:nvPr/>
        </p:nvSpPr>
        <p:spPr>
          <a:xfrm>
            <a:off x="744796" y="583204"/>
            <a:ext cx="8239624" cy="4880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3000" b="1" i="0" u="none" strike="noStrike" kern="1200" cap="none" spc="0" baseline="0">
                <a:solidFill>
                  <a:srgbClr val="1E22AA"/>
                </a:solidFill>
                <a:uFillTx/>
                <a:latin typeface="Source Sans Pro" pitchFamily="34"/>
                <a:ea typeface="Source Sans Pro" pitchFamily="34"/>
                <a:cs typeface="+mj-cs"/>
              </a:defRPr>
            </a:lvl1pPr>
          </a:lstStyle>
          <a:p>
            <a:r>
              <a:rPr lang="sk-SK" dirty="0">
                <a:latin typeface="Source Sans Pro"/>
                <a:ea typeface="Source Sans Pro"/>
              </a:rPr>
              <a:t>PLNENIE AP NA R. 2023-2025</a:t>
            </a:r>
          </a:p>
        </p:txBody>
      </p:sp>
      <p:pic>
        <p:nvPicPr>
          <p:cNvPr id="9" name="Obrázok 8" descr="Obrázok, na ktorom je kreslený obrázok, animák, ilustrácia&#10;&#10;Obsah vygenerovaný pomocou AI môže byť nesprávny.">
            <a:extLst>
              <a:ext uri="{FF2B5EF4-FFF2-40B4-BE49-F238E27FC236}">
                <a16:creationId xmlns:a16="http://schemas.microsoft.com/office/drawing/2014/main" id="{AA90F5A9-3239-E12B-17F4-73CAE83279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9" t="10532" r="8444" b="4934"/>
          <a:stretch>
            <a:fillRect/>
          </a:stretch>
        </p:blipFill>
        <p:spPr>
          <a:xfrm>
            <a:off x="6358626" y="1355884"/>
            <a:ext cx="5437021" cy="520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7292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0FB224-2C6A-59A3-83EC-E2FDC4ED11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F3B176-B9BB-CFA0-9D66-BA442866310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948" y="576904"/>
            <a:ext cx="8239624" cy="488088"/>
          </a:xfrm>
        </p:spPr>
        <p:txBody>
          <a:bodyPr/>
          <a:lstStyle/>
          <a:p>
            <a:r>
              <a:rPr lang="sk-SK">
                <a:latin typeface="Source Sans Pro"/>
                <a:ea typeface="Source Sans Pro"/>
              </a:rPr>
              <a:t>VÝCHODISKÁ AKTUALIZÁCIE</a:t>
            </a:r>
          </a:p>
        </p:txBody>
      </p:sp>
      <p:sp>
        <p:nvSpPr>
          <p:cNvPr id="3" name="Obdĺžnik 2">
            <a:extLst>
              <a:ext uri="{FF2B5EF4-FFF2-40B4-BE49-F238E27FC236}">
                <a16:creationId xmlns:a16="http://schemas.microsoft.com/office/drawing/2014/main" id="{D22DF34F-36C8-3101-5E77-559A22E0209E}"/>
              </a:ext>
            </a:extLst>
          </p:cNvPr>
          <p:cNvSpPr/>
          <p:nvPr/>
        </p:nvSpPr>
        <p:spPr>
          <a:xfrm>
            <a:off x="873021" y="1905170"/>
            <a:ext cx="2352582" cy="1455275"/>
          </a:xfrm>
          <a:prstGeom prst="rect">
            <a:avLst/>
          </a:prstGeom>
          <a:solidFill>
            <a:srgbClr val="7376E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Obdĺžnik 4">
            <a:extLst>
              <a:ext uri="{FF2B5EF4-FFF2-40B4-BE49-F238E27FC236}">
                <a16:creationId xmlns:a16="http://schemas.microsoft.com/office/drawing/2014/main" id="{F8AFB4DA-35A4-65C8-FFCB-24F5B61023FF}"/>
              </a:ext>
            </a:extLst>
          </p:cNvPr>
          <p:cNvSpPr/>
          <p:nvPr/>
        </p:nvSpPr>
        <p:spPr>
          <a:xfrm>
            <a:off x="3512599" y="1917325"/>
            <a:ext cx="2352582" cy="1455275"/>
          </a:xfrm>
          <a:prstGeom prst="rect">
            <a:avLst/>
          </a:prstGeom>
          <a:solidFill>
            <a:srgbClr val="FF69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Obdĺžnik 5">
            <a:extLst>
              <a:ext uri="{FF2B5EF4-FFF2-40B4-BE49-F238E27FC236}">
                <a16:creationId xmlns:a16="http://schemas.microsoft.com/office/drawing/2014/main" id="{9FD14C16-C08D-752A-EDC1-962034293632}"/>
              </a:ext>
            </a:extLst>
          </p:cNvPr>
          <p:cNvSpPr/>
          <p:nvPr/>
        </p:nvSpPr>
        <p:spPr>
          <a:xfrm>
            <a:off x="868098" y="3585541"/>
            <a:ext cx="2352582" cy="1455275"/>
          </a:xfrm>
          <a:prstGeom prst="rect">
            <a:avLst/>
          </a:prstGeom>
          <a:solidFill>
            <a:srgbClr val="F2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Obdĺžnik 7">
            <a:extLst>
              <a:ext uri="{FF2B5EF4-FFF2-40B4-BE49-F238E27FC236}">
                <a16:creationId xmlns:a16="http://schemas.microsoft.com/office/drawing/2014/main" id="{8B877C00-D58B-0E18-C773-363611255A13}"/>
              </a:ext>
            </a:extLst>
          </p:cNvPr>
          <p:cNvSpPr/>
          <p:nvPr/>
        </p:nvSpPr>
        <p:spPr>
          <a:xfrm>
            <a:off x="3512599" y="3585541"/>
            <a:ext cx="2352582" cy="1455275"/>
          </a:xfrm>
          <a:prstGeom prst="rect">
            <a:avLst/>
          </a:prstGeom>
          <a:solidFill>
            <a:srgbClr val="00C5D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id="{9C67129F-8B18-DAE7-D937-66D12152EEE1}"/>
              </a:ext>
            </a:extLst>
          </p:cNvPr>
          <p:cNvSpPr txBox="1"/>
          <p:nvPr/>
        </p:nvSpPr>
        <p:spPr>
          <a:xfrm>
            <a:off x="385337" y="2321796"/>
            <a:ext cx="33979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k-SK" sz="1800" b="1" dirty="0">
                <a:solidFill>
                  <a:schemeClr val="bg1"/>
                </a:solidFill>
                <a:latin typeface="Source Sans Pro" panose="020B0503030403020204" pitchFamily="34" charset="0"/>
              </a:rPr>
              <a:t>nezasahujeme do</a:t>
            </a:r>
          </a:p>
          <a:p>
            <a:pPr algn="ctr"/>
            <a:r>
              <a:rPr lang="sk-SK" sz="1800" b="1" dirty="0" err="1">
                <a:solidFill>
                  <a:schemeClr val="bg1"/>
                </a:solidFill>
                <a:latin typeface="Source Sans Pro" panose="020B0503030403020204" pitchFamily="34" charset="0"/>
              </a:rPr>
              <a:t>NSVVaI</a:t>
            </a:r>
            <a:endParaRPr lang="sk-SK" sz="1800" b="1" dirty="0">
              <a:solidFill>
                <a:schemeClr val="bg1"/>
              </a:solidFill>
              <a:latin typeface="Source Sans Pro" panose="020B0503030403020204" pitchFamily="34" charset="0"/>
            </a:endParaRPr>
          </a:p>
        </p:txBody>
      </p:sp>
      <p:sp>
        <p:nvSpPr>
          <p:cNvPr id="12" name="BlokTextu 11">
            <a:extLst>
              <a:ext uri="{FF2B5EF4-FFF2-40B4-BE49-F238E27FC236}">
                <a16:creationId xmlns:a16="http://schemas.microsoft.com/office/drawing/2014/main" id="{A997618F-6B60-CB26-0B8F-8C6E3EC58563}"/>
              </a:ext>
            </a:extLst>
          </p:cNvPr>
          <p:cNvSpPr txBox="1"/>
          <p:nvPr/>
        </p:nvSpPr>
        <p:spPr>
          <a:xfrm>
            <a:off x="3010488" y="2321796"/>
            <a:ext cx="33979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k-SK" sz="1800" b="1">
                <a:solidFill>
                  <a:schemeClr val="bg1"/>
                </a:solidFill>
                <a:latin typeface="Source Sans Pro" panose="020B0503030403020204" pitchFamily="34" charset="0"/>
              </a:rPr>
              <a:t>zachovávame</a:t>
            </a:r>
          </a:p>
          <a:p>
            <a:pPr algn="ctr"/>
            <a:r>
              <a:rPr lang="sk-SK" sz="1800" b="1">
                <a:solidFill>
                  <a:schemeClr val="bg1"/>
                </a:solidFill>
                <a:latin typeface="Source Sans Pro" panose="020B0503030403020204" pitchFamily="34" charset="0"/>
              </a:rPr>
              <a:t>ambície</a:t>
            </a:r>
          </a:p>
        </p:txBody>
      </p:sp>
      <p:sp>
        <p:nvSpPr>
          <p:cNvPr id="16" name="BlokTextu 15">
            <a:extLst>
              <a:ext uri="{FF2B5EF4-FFF2-40B4-BE49-F238E27FC236}">
                <a16:creationId xmlns:a16="http://schemas.microsoft.com/office/drawing/2014/main" id="{DF0D3BAA-FE3B-1A2B-8224-D5E75107C3B7}"/>
              </a:ext>
            </a:extLst>
          </p:cNvPr>
          <p:cNvSpPr txBox="1"/>
          <p:nvPr/>
        </p:nvSpPr>
        <p:spPr>
          <a:xfrm>
            <a:off x="908010" y="4007144"/>
            <a:ext cx="2352582" cy="9233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sk-SK" sz="1800" b="1">
                <a:solidFill>
                  <a:schemeClr val="bg1"/>
                </a:solidFill>
                <a:latin typeface="Source Sans Pro"/>
                <a:ea typeface="Source Sans Pro"/>
              </a:rPr>
              <a:t>dôraz na</a:t>
            </a:r>
            <a:r>
              <a:rPr lang="sk-SK" sz="1800" b="1" i="0" u="none" strike="noStrike" baseline="0">
                <a:solidFill>
                  <a:schemeClr val="bg1"/>
                </a:solidFill>
                <a:latin typeface="Source Sans Pro"/>
                <a:ea typeface="Source Sans Pro"/>
              </a:rPr>
              <a:t> opatrenia (menej, </a:t>
            </a:r>
            <a:r>
              <a:rPr lang="sk-SK" b="1">
                <a:solidFill>
                  <a:schemeClr val="bg1"/>
                </a:solidFill>
                <a:latin typeface="Source Sans Pro"/>
                <a:ea typeface="Source Sans Pro"/>
              </a:rPr>
              <a:t>rozpracovanejšie</a:t>
            </a:r>
            <a:r>
              <a:rPr lang="sk-SK" sz="1800" b="1" i="0" u="none" strike="noStrike" baseline="0">
                <a:solidFill>
                  <a:schemeClr val="bg1"/>
                </a:solidFill>
                <a:latin typeface="Source Sans Pro"/>
                <a:ea typeface="Source Sans Pro"/>
              </a:rPr>
              <a:t>)</a:t>
            </a:r>
          </a:p>
        </p:txBody>
      </p:sp>
      <p:sp>
        <p:nvSpPr>
          <p:cNvPr id="18" name="BlokTextu 17">
            <a:extLst>
              <a:ext uri="{FF2B5EF4-FFF2-40B4-BE49-F238E27FC236}">
                <a16:creationId xmlns:a16="http://schemas.microsoft.com/office/drawing/2014/main" id="{A7BE21B8-AF11-D7A4-28B9-7380DE60C322}"/>
              </a:ext>
            </a:extLst>
          </p:cNvPr>
          <p:cNvSpPr txBox="1"/>
          <p:nvPr/>
        </p:nvSpPr>
        <p:spPr>
          <a:xfrm>
            <a:off x="3512598" y="4007144"/>
            <a:ext cx="23525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k-SK" b="1" err="1">
                <a:solidFill>
                  <a:schemeClr val="bg1"/>
                </a:solidFill>
                <a:latin typeface="Source Sans Pro" panose="020B0503030403020204" pitchFamily="34" charset="0"/>
              </a:rPr>
              <a:t>f</a:t>
            </a:r>
            <a:r>
              <a:rPr lang="sk-SK" sz="1800" b="1" err="1">
                <a:solidFill>
                  <a:schemeClr val="bg1"/>
                </a:solidFill>
                <a:latin typeface="Source Sans Pro" panose="020B0503030403020204" pitchFamily="34" charset="0"/>
              </a:rPr>
              <a:t>ocus</a:t>
            </a:r>
            <a:r>
              <a:rPr lang="sk-SK" sz="1800" b="1">
                <a:solidFill>
                  <a:schemeClr val="bg1"/>
                </a:solidFill>
                <a:latin typeface="Source Sans Pro" panose="020B0503030403020204" pitchFamily="34" charset="0"/>
              </a:rPr>
              <a:t> na ciele NS </a:t>
            </a:r>
            <a:r>
              <a:rPr lang="sk-SK" sz="1800" b="1" err="1">
                <a:solidFill>
                  <a:schemeClr val="bg1"/>
                </a:solidFill>
                <a:latin typeface="Source Sans Pro" panose="020B0503030403020204" pitchFamily="34" charset="0"/>
              </a:rPr>
              <a:t>VVaI</a:t>
            </a:r>
            <a:r>
              <a:rPr lang="sk-SK" sz="1800" b="1">
                <a:solidFill>
                  <a:schemeClr val="bg1"/>
                </a:solidFill>
                <a:latin typeface="Source Sans Pro" panose="020B0503030403020204" pitchFamily="34" charset="0"/>
              </a:rPr>
              <a:t> 2030</a:t>
            </a:r>
            <a:endParaRPr lang="sk-SK" sz="1800" b="1" i="0" u="none" strike="noStrike" baseline="0">
              <a:solidFill>
                <a:schemeClr val="bg1"/>
              </a:solidFill>
              <a:latin typeface="Source Sans Pro" panose="020B0503030403020204" pitchFamily="34" charset="0"/>
            </a:endParaRPr>
          </a:p>
        </p:txBody>
      </p:sp>
      <p:sp>
        <p:nvSpPr>
          <p:cNvPr id="4" name="Obdĺžnik 3">
            <a:extLst>
              <a:ext uri="{FF2B5EF4-FFF2-40B4-BE49-F238E27FC236}">
                <a16:creationId xmlns:a16="http://schemas.microsoft.com/office/drawing/2014/main" id="{48110BC6-036A-EB71-EE4A-26AF1CC09E42}"/>
              </a:ext>
            </a:extLst>
          </p:cNvPr>
          <p:cNvSpPr/>
          <p:nvPr/>
        </p:nvSpPr>
        <p:spPr>
          <a:xfrm>
            <a:off x="6523480" y="1905170"/>
            <a:ext cx="4565371" cy="3135646"/>
          </a:xfrm>
          <a:prstGeom prst="rect">
            <a:avLst/>
          </a:prstGeom>
          <a:noFill/>
          <a:ln>
            <a:solidFill>
              <a:srgbClr val="FF69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D3159AE4-05FB-6704-7695-A7A4D3870E77}"/>
              </a:ext>
            </a:extLst>
          </p:cNvPr>
          <p:cNvSpPr txBox="1"/>
          <p:nvPr/>
        </p:nvSpPr>
        <p:spPr>
          <a:xfrm>
            <a:off x="6661357" y="2506733"/>
            <a:ext cx="4188779" cy="300082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R="0" lvl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2000" b="1" kern="0" dirty="0">
                <a:solidFill>
                  <a:srgbClr val="FF6900"/>
                </a:solidFill>
                <a:latin typeface="Source Sans Pro"/>
                <a:ea typeface="Source Sans Pro"/>
              </a:rPr>
              <a:t>UZNESENIE VLÁDY SLOVENSKEJ REPUBLIKY </a:t>
            </a:r>
          </a:p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dirty="0">
                <a:solidFill>
                  <a:srgbClr val="000000"/>
                </a:solidFill>
                <a:latin typeface="Source Sans Pro"/>
                <a:ea typeface="Source Sans Pro"/>
              </a:rPr>
              <a:t>č. 134 z 28. marca 2023 k Národnej stratégii výskumu, vývoja a inovácií</a:t>
            </a:r>
          </a:p>
          <a:p>
            <a:pPr marL="357188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i="1" dirty="0">
                <a:solidFill>
                  <a:srgbClr val="000000"/>
                </a:solidFill>
                <a:latin typeface="Source Sans Pro"/>
                <a:ea typeface="Source Sans Pro"/>
              </a:rPr>
              <a:t>B.3. aktualizovať Národnú stratégiu výskumu, </a:t>
            </a:r>
            <a:r>
              <a:rPr lang="sk-SK" i="1" dirty="0">
                <a:latin typeface="Source Sans Pro"/>
                <a:ea typeface="Source Sans Pro"/>
                <a:cs typeface="Calibri"/>
              </a:rPr>
              <a:t>vývoja a inovácií </a:t>
            </a:r>
            <a:r>
              <a:rPr lang="sk-SK" b="1" i="1" dirty="0">
                <a:latin typeface="Source Sans Pro"/>
                <a:ea typeface="Source Sans Pro"/>
                <a:cs typeface="Calibri"/>
              </a:rPr>
              <a:t>do 31. decembra 2025</a:t>
            </a:r>
            <a:r>
              <a:rPr lang="sk-SK" i="1" dirty="0">
                <a:latin typeface="Source Sans Pro"/>
                <a:ea typeface="Source Sans Pro"/>
                <a:cs typeface="Calibri"/>
              </a:rPr>
              <a:t> </a:t>
            </a:r>
            <a:endParaRPr lang="sk-SK" i="1" dirty="0">
              <a:latin typeface="Source Sans Pro"/>
              <a:ea typeface="Source Sans Pro"/>
            </a:endParaRPr>
          </a:p>
          <a:p>
            <a:pPr marL="342900" indent="-342900" algn="ctr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1100" dirty="0">
              <a:latin typeface="Source Sans Pro"/>
              <a:ea typeface="Source Sans Pro"/>
              <a:cs typeface="Calibri"/>
            </a:endParaRPr>
          </a:p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2800" i="1" dirty="0">
              <a:latin typeface="Source Sans Pro"/>
              <a:ea typeface="Calibri" panose="020F0502020204030204"/>
              <a:cs typeface="Calibri" panose="020F0502020204030204"/>
            </a:endParaRPr>
          </a:p>
          <a:p>
            <a:pPr marL="457200" marR="0" lvl="0" indent="-45720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2000" b="0" i="0" u="none" strike="noStrike" kern="1200" cap="none" spc="0" baseline="0" dirty="0">
              <a:solidFill>
                <a:srgbClr val="000000"/>
              </a:solidFill>
              <a:uFillTx/>
              <a:latin typeface="Source Sans Pro" pitchFamily="34"/>
              <a:ea typeface="Source Sans Pro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32354136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199938-D0DC-EFDB-68CB-73832BD9D3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8CC4C6-5412-C90F-B173-EA9576F878C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50998" y="576904"/>
            <a:ext cx="9877924" cy="488088"/>
          </a:xfrm>
        </p:spPr>
        <p:txBody>
          <a:bodyPr/>
          <a:lstStyle/>
          <a:p>
            <a:r>
              <a:rPr lang="sk-SK">
                <a:latin typeface="Source Sans Pro"/>
                <a:ea typeface="Source Sans Pro"/>
              </a:rPr>
              <a:t>HARMONOGRAM</a:t>
            </a:r>
            <a:endParaRPr lang="en-US"/>
          </a:p>
        </p:txBody>
      </p:sp>
      <p:graphicFrame>
        <p:nvGraphicFramePr>
          <p:cNvPr id="8" name="Tabuľka 7">
            <a:extLst>
              <a:ext uri="{FF2B5EF4-FFF2-40B4-BE49-F238E27FC236}">
                <a16:creationId xmlns:a16="http://schemas.microsoft.com/office/drawing/2014/main" id="{D95F26BC-CE3D-3748-8908-02DA0DC956D8}"/>
              </a:ext>
            </a:extLst>
          </p:cNvPr>
          <p:cNvGraphicFramePr>
            <a:graphicFrameLocks noGrp="1"/>
          </p:cNvGraphicFramePr>
          <p:nvPr/>
        </p:nvGraphicFramePr>
        <p:xfrm>
          <a:off x="962750" y="1083026"/>
          <a:ext cx="9465243" cy="5481429"/>
        </p:xfrm>
        <a:graphic>
          <a:graphicData uri="http://schemas.openxmlformats.org/drawingml/2006/table">
            <a:tbl>
              <a:tblPr/>
              <a:tblGrid>
                <a:gridCol w="3976896">
                  <a:extLst>
                    <a:ext uri="{9D8B030D-6E8A-4147-A177-3AD203B41FA5}">
                      <a16:colId xmlns:a16="http://schemas.microsoft.com/office/drawing/2014/main" val="4230979735"/>
                    </a:ext>
                  </a:extLst>
                </a:gridCol>
                <a:gridCol w="2471710">
                  <a:extLst>
                    <a:ext uri="{9D8B030D-6E8A-4147-A177-3AD203B41FA5}">
                      <a16:colId xmlns:a16="http://schemas.microsoft.com/office/drawing/2014/main" val="1067736684"/>
                    </a:ext>
                  </a:extLst>
                </a:gridCol>
                <a:gridCol w="1569262">
                  <a:extLst>
                    <a:ext uri="{9D8B030D-6E8A-4147-A177-3AD203B41FA5}">
                      <a16:colId xmlns:a16="http://schemas.microsoft.com/office/drawing/2014/main" val="3191889112"/>
                    </a:ext>
                  </a:extLst>
                </a:gridCol>
                <a:gridCol w="1447375">
                  <a:extLst>
                    <a:ext uri="{9D8B030D-6E8A-4147-A177-3AD203B41FA5}">
                      <a16:colId xmlns:a16="http://schemas.microsoft.com/office/drawing/2014/main" val="2937763563"/>
                    </a:ext>
                  </a:extLst>
                </a:gridCol>
              </a:tblGrid>
              <a:tr h="222450">
                <a:tc>
                  <a:txBody>
                    <a:bodyPr/>
                    <a:lstStyle/>
                    <a:p>
                      <a:pPr algn="l" fontAlgn="ctr"/>
                      <a:r>
                        <a:rPr lang="sk-SK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ÚLOHA</a:t>
                      </a:r>
                    </a:p>
                  </a:txBody>
                  <a:tcPr marL="41212" marR="3434" marT="3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TRVANIE (pracovné dni)</a:t>
                      </a:r>
                    </a:p>
                  </a:txBody>
                  <a:tcPr marL="3434" marR="3434" marT="3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ZAČIATOK</a:t>
                      </a:r>
                    </a:p>
                  </a:txBody>
                  <a:tcPr marL="3434" marR="3434" marT="3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KONIEC</a:t>
                      </a:r>
                    </a:p>
                  </a:txBody>
                  <a:tcPr marL="3434" marR="3434" marT="3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5148355"/>
                  </a:ext>
                </a:extLst>
              </a:tr>
              <a:tr h="194777">
                <a:tc>
                  <a:txBody>
                    <a:bodyPr/>
                    <a:lstStyle/>
                    <a:p>
                      <a:pPr algn="l" fontAlgn="ctr"/>
                      <a:r>
                        <a:rPr lang="sk-SK" sz="10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Prípravná fáza</a:t>
                      </a:r>
                    </a:p>
                  </a:txBody>
                  <a:tcPr marL="41212" marR="3434" marT="34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434" marR="3434" marT="34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434" marR="3434" marT="34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5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434" marR="3434" marT="34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5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5256529"/>
                  </a:ext>
                </a:extLst>
              </a:tr>
              <a:tr h="194777">
                <a:tc>
                  <a:txBody>
                    <a:bodyPr/>
                    <a:lstStyle/>
                    <a:p>
                      <a:pPr algn="l" fontAlgn="ctr"/>
                      <a:r>
                        <a:rPr lang="sk-SK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</a:t>
                      </a:r>
                      <a:r>
                        <a:rPr lang="sk-SK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Kick</a:t>
                      </a:r>
                      <a:r>
                        <a:rPr lang="sk-SK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sk-SK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off</a:t>
                      </a:r>
                      <a:r>
                        <a:rPr lang="sk-SK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sk-SK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meeting</a:t>
                      </a:r>
                      <a:endParaRPr lang="sk-SK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425" marR="3434" marT="34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3434" marR="3434" marT="3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 marec</a:t>
                      </a:r>
                    </a:p>
                  </a:txBody>
                  <a:tcPr marL="3434" marR="3434" marT="34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 marec</a:t>
                      </a:r>
                    </a:p>
                  </a:txBody>
                  <a:tcPr marL="3434" marR="3434" marT="34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9453827"/>
                  </a:ext>
                </a:extLst>
              </a:tr>
              <a:tr h="194777">
                <a:tc>
                  <a:txBody>
                    <a:bodyPr/>
                    <a:lstStyle/>
                    <a:p>
                      <a:pPr algn="l" fontAlgn="ctr"/>
                      <a:r>
                        <a:rPr lang="sk-SK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Rozdelenie úloh</a:t>
                      </a:r>
                    </a:p>
                  </a:txBody>
                  <a:tcPr marL="82425" marR="3434" marT="3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3434" marR="3434" marT="3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20. marec</a:t>
                      </a:r>
                    </a:p>
                  </a:txBody>
                  <a:tcPr marL="3434" marR="3434" marT="3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20. marec</a:t>
                      </a:r>
                    </a:p>
                  </a:txBody>
                  <a:tcPr marL="3434" marR="3434" marT="3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4961498"/>
                  </a:ext>
                </a:extLst>
              </a:tr>
              <a:tr h="194777">
                <a:tc>
                  <a:txBody>
                    <a:bodyPr/>
                    <a:lstStyle/>
                    <a:p>
                      <a:pPr algn="l" fontAlgn="ctr"/>
                      <a:r>
                        <a:rPr lang="sk-SK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Brainstorming, </a:t>
                      </a:r>
                      <a:r>
                        <a:rPr lang="sk-SK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longlist</a:t>
                      </a:r>
                      <a:endParaRPr lang="sk-SK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425" marR="3434" marT="3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3434" marR="3434" marT="3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20. marec</a:t>
                      </a:r>
                    </a:p>
                  </a:txBody>
                  <a:tcPr marL="3434" marR="3434" marT="3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 apríl</a:t>
                      </a:r>
                    </a:p>
                  </a:txBody>
                  <a:tcPr marL="3434" marR="3434" marT="3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559040"/>
                  </a:ext>
                </a:extLst>
              </a:tr>
              <a:tr h="194777">
                <a:tc>
                  <a:txBody>
                    <a:bodyPr/>
                    <a:lstStyle/>
                    <a:p>
                      <a:pPr algn="l" fontAlgn="ctr"/>
                      <a:r>
                        <a:rPr lang="sk-SK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</a:t>
                      </a:r>
                      <a:r>
                        <a:rPr lang="sk-SK" sz="10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Sounding</a:t>
                      </a:r>
                      <a:r>
                        <a:rPr lang="sk-SK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sk-SK" sz="10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board</a:t>
                      </a:r>
                      <a:endParaRPr lang="sk-SK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425" marR="3434" marT="3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3434" marR="3434" marT="3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10. apríl</a:t>
                      </a:r>
                    </a:p>
                  </a:txBody>
                  <a:tcPr marL="3434" marR="3434" marT="3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10. apríl</a:t>
                      </a:r>
                    </a:p>
                  </a:txBody>
                  <a:tcPr marL="3434" marR="3434" marT="3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3152774"/>
                  </a:ext>
                </a:extLst>
              </a:tr>
              <a:tr h="194777">
                <a:tc>
                  <a:txBody>
                    <a:bodyPr/>
                    <a:lstStyle/>
                    <a:p>
                      <a:pPr algn="l" fontAlgn="ctr"/>
                      <a:r>
                        <a:rPr lang="sk-SK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  1:1 </a:t>
                      </a:r>
                      <a:r>
                        <a:rPr lang="sk-SK" sz="10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meetingy</a:t>
                      </a:r>
                      <a:r>
                        <a:rPr lang="sk-SK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s gestormi</a:t>
                      </a:r>
                    </a:p>
                  </a:txBody>
                  <a:tcPr marL="82425" marR="3434" marT="3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3434" marR="3434" marT="3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23. apríl</a:t>
                      </a:r>
                    </a:p>
                  </a:txBody>
                  <a:tcPr marL="3434" marR="3434" marT="3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28. apríl</a:t>
                      </a:r>
                    </a:p>
                  </a:txBody>
                  <a:tcPr marL="3434" marR="3434" marT="3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9563488"/>
                  </a:ext>
                </a:extLst>
              </a:tr>
              <a:tr h="194777">
                <a:tc>
                  <a:txBody>
                    <a:bodyPr/>
                    <a:lstStyle/>
                    <a:p>
                      <a:pPr algn="l" fontAlgn="ctr"/>
                      <a:r>
                        <a:rPr lang="sk-SK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</a:t>
                      </a:r>
                      <a:r>
                        <a:rPr lang="sk-SK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Šortlisting</a:t>
                      </a:r>
                      <a:endParaRPr lang="sk-SK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425" marR="3434" marT="3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3434" marR="3434" marT="3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28. apríl</a:t>
                      </a:r>
                    </a:p>
                  </a:txBody>
                  <a:tcPr marL="3434" marR="3434" marT="3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 máj</a:t>
                      </a:r>
                    </a:p>
                  </a:txBody>
                  <a:tcPr marL="3434" marR="3434" marT="3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0369815"/>
                  </a:ext>
                </a:extLst>
              </a:tr>
              <a:tr h="194777">
                <a:tc>
                  <a:txBody>
                    <a:bodyPr/>
                    <a:lstStyle/>
                    <a:p>
                      <a:pPr algn="l" fontAlgn="ctr"/>
                      <a:r>
                        <a:rPr lang="sk-SK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Finálna interná verzia</a:t>
                      </a:r>
                    </a:p>
                  </a:txBody>
                  <a:tcPr marL="82425" marR="3434" marT="3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3434" marR="3434" marT="3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21. máj</a:t>
                      </a:r>
                    </a:p>
                  </a:txBody>
                  <a:tcPr marL="3434" marR="3434" marT="3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21. máj</a:t>
                      </a:r>
                    </a:p>
                  </a:txBody>
                  <a:tcPr marL="3434" marR="3434" marT="3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911646"/>
                  </a:ext>
                </a:extLst>
              </a:tr>
              <a:tr h="194777">
                <a:tc>
                  <a:txBody>
                    <a:bodyPr/>
                    <a:lstStyle/>
                    <a:p>
                      <a:pPr algn="l" fontAlgn="ctr"/>
                      <a:r>
                        <a:rPr lang="sk-SK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</a:t>
                      </a:r>
                      <a:r>
                        <a:rPr lang="sk-SK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Konzultácie</a:t>
                      </a:r>
                    </a:p>
                  </a:txBody>
                  <a:tcPr marL="3434" marR="3434" marT="3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434" marR="3434" marT="3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434" marR="3434" marT="34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434" marR="3434" marT="34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9444300"/>
                  </a:ext>
                </a:extLst>
              </a:tr>
              <a:tr h="194777">
                <a:tc>
                  <a:txBody>
                    <a:bodyPr/>
                    <a:lstStyle/>
                    <a:p>
                      <a:pPr algn="l" fontAlgn="ctr"/>
                      <a:r>
                        <a:rPr lang="sk-SK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Konzultácia s ekosystémom</a:t>
                      </a:r>
                    </a:p>
                  </a:txBody>
                  <a:tcPr marL="82425" marR="3434" marT="3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4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3434" marR="3434" marT="34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4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27. máj</a:t>
                      </a:r>
                    </a:p>
                  </a:txBody>
                  <a:tcPr marL="3434" marR="3434" marT="3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4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16. jún</a:t>
                      </a:r>
                    </a:p>
                  </a:txBody>
                  <a:tcPr marL="3434" marR="3434" marT="3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4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7206849"/>
                  </a:ext>
                </a:extLst>
              </a:tr>
              <a:tr h="194777">
                <a:tc>
                  <a:txBody>
                    <a:bodyPr/>
                    <a:lstStyle/>
                    <a:p>
                      <a:pPr algn="l" fontAlgn="ctr"/>
                      <a:r>
                        <a:rPr lang="sk-SK" sz="1000" b="1" i="0" u="none" strike="noStrike" dirty="0">
                          <a:solidFill>
                            <a:srgbClr val="FF6900"/>
                          </a:solidFill>
                          <a:effectLst/>
                          <a:latin typeface="Arial" panose="020B0604020202020204" pitchFamily="34" charset="0"/>
                        </a:rPr>
                        <a:t>   Koordinačná platforma</a:t>
                      </a:r>
                    </a:p>
                  </a:txBody>
                  <a:tcPr marL="82425" marR="3434" marT="3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4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3434" marR="3434" marT="3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4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27. máj</a:t>
                      </a:r>
                    </a:p>
                  </a:txBody>
                  <a:tcPr marL="3434" marR="3434" marT="3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4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27. máj</a:t>
                      </a:r>
                    </a:p>
                  </a:txBody>
                  <a:tcPr marL="3434" marR="3434" marT="3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4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342051"/>
                  </a:ext>
                </a:extLst>
              </a:tr>
              <a:tr h="194777">
                <a:tc>
                  <a:txBody>
                    <a:bodyPr/>
                    <a:lstStyle/>
                    <a:p>
                      <a:pPr algn="l" fontAlgn="ctr"/>
                      <a:r>
                        <a:rPr lang="sk-SK" sz="1000" b="1" i="0" u="none" strike="noStrike" dirty="0">
                          <a:solidFill>
                            <a:srgbClr val="FF6900"/>
                          </a:solidFill>
                          <a:effectLst/>
                          <a:latin typeface="Arial" panose="020B0604020202020204" pitchFamily="34" charset="0"/>
                        </a:rPr>
                        <a:t>   RVVTI</a:t>
                      </a:r>
                    </a:p>
                  </a:txBody>
                  <a:tcPr marL="82425" marR="3434" marT="3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4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3434" marR="3434" marT="3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4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 jún</a:t>
                      </a:r>
                    </a:p>
                  </a:txBody>
                  <a:tcPr marL="3434" marR="3434" marT="3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4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 jún</a:t>
                      </a:r>
                    </a:p>
                  </a:txBody>
                  <a:tcPr marL="3434" marR="3434" marT="3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4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0656229"/>
                  </a:ext>
                </a:extLst>
              </a:tr>
              <a:tr h="194777">
                <a:tc>
                  <a:txBody>
                    <a:bodyPr/>
                    <a:lstStyle/>
                    <a:p>
                      <a:pPr algn="l" fontAlgn="ctr"/>
                      <a:r>
                        <a:rPr lang="sk-SK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Politické rokovania</a:t>
                      </a:r>
                    </a:p>
                  </a:txBody>
                  <a:tcPr marL="82425" marR="3434" marT="3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4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</a:t>
                      </a:r>
                    </a:p>
                  </a:txBody>
                  <a:tcPr marL="3434" marR="3434" marT="3434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4D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sk-SK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16. jún</a:t>
                      </a:r>
                    </a:p>
                  </a:txBody>
                  <a:tcPr marL="3434" marR="3434" marT="343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4D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sk-SK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31. august</a:t>
                      </a:r>
                    </a:p>
                  </a:txBody>
                  <a:tcPr marL="3434" marR="3434" marT="3434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4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2355858"/>
                  </a:ext>
                </a:extLst>
              </a:tr>
              <a:tr h="194777">
                <a:tc>
                  <a:txBody>
                    <a:bodyPr/>
                    <a:lstStyle/>
                    <a:p>
                      <a:pPr algn="l" fontAlgn="ctr"/>
                      <a:r>
                        <a:rPr lang="sk-SK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Schvaľovanie</a:t>
                      </a:r>
                    </a:p>
                  </a:txBody>
                  <a:tcPr marL="41212" marR="3434" marT="3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434" marR="3434" marT="3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434" marR="3434" marT="3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434" marR="3434" marT="3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427669"/>
                  </a:ext>
                </a:extLst>
              </a:tr>
              <a:tr h="194777">
                <a:tc>
                  <a:txBody>
                    <a:bodyPr/>
                    <a:lstStyle/>
                    <a:p>
                      <a:pPr algn="l" fontAlgn="ctr"/>
                      <a:r>
                        <a:rPr lang="sk-SK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Konzultácie s gestormi</a:t>
                      </a:r>
                    </a:p>
                  </a:txBody>
                  <a:tcPr marL="228600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1" i="0" u="none" strike="noStrike" dirty="0">
                          <a:solidFill>
                            <a:srgbClr val="1A1D96"/>
                          </a:solidFill>
                          <a:effectLst/>
                          <a:latin typeface="Arial" panose="020B0604020202020204" pitchFamily="34" charset="0"/>
                        </a:rPr>
                        <a:t>1. september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1" i="0" u="none" strike="noStrike" dirty="0">
                          <a:solidFill>
                            <a:srgbClr val="1A1D96"/>
                          </a:solidFill>
                          <a:effectLst/>
                          <a:latin typeface="Arial" panose="020B0604020202020204" pitchFamily="34" charset="0"/>
                        </a:rPr>
                        <a:t>30. september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9252829"/>
                  </a:ext>
                </a:extLst>
              </a:tr>
              <a:tr h="194777">
                <a:tc>
                  <a:txBody>
                    <a:bodyPr/>
                    <a:lstStyle/>
                    <a:p>
                      <a:pPr algn="l" fontAlgn="ctr"/>
                      <a:r>
                        <a:rPr lang="sk-SK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Doložky vplyvov</a:t>
                      </a:r>
                    </a:p>
                  </a:txBody>
                  <a:tcPr marL="228600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1" i="0" u="none" strike="noStrike" dirty="0">
                          <a:solidFill>
                            <a:srgbClr val="1A1D96"/>
                          </a:solidFill>
                          <a:effectLst/>
                          <a:latin typeface="Arial" panose="020B0604020202020204" pitchFamily="34" charset="0"/>
                        </a:rPr>
                        <a:t>1. september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1" i="0" u="none" strike="noStrike" dirty="0">
                          <a:solidFill>
                            <a:srgbClr val="1A1D96"/>
                          </a:solidFill>
                          <a:effectLst/>
                          <a:latin typeface="Arial" panose="020B0604020202020204" pitchFamily="34" charset="0"/>
                        </a:rPr>
                        <a:t>30. september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4990274"/>
                  </a:ext>
                </a:extLst>
              </a:tr>
              <a:tr h="194777">
                <a:tc>
                  <a:txBody>
                    <a:bodyPr/>
                    <a:lstStyle/>
                    <a:p>
                      <a:pPr algn="l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VPK</a:t>
                      </a:r>
                    </a:p>
                  </a:txBody>
                  <a:tcPr marL="228600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30. september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 október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1176569"/>
                  </a:ext>
                </a:extLst>
              </a:tr>
              <a:tr h="194777">
                <a:tc>
                  <a:txBody>
                    <a:bodyPr/>
                    <a:lstStyle/>
                    <a:p>
                      <a:pPr algn="l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Zapracovanie pripomienok VPK</a:t>
                      </a:r>
                    </a:p>
                  </a:txBody>
                  <a:tcPr marL="228600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 október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 október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5051404"/>
                  </a:ext>
                </a:extLst>
              </a:tr>
              <a:tr h="194777">
                <a:tc>
                  <a:txBody>
                    <a:bodyPr/>
                    <a:lstStyle/>
                    <a:p>
                      <a:pPr algn="l" fontAlgn="ctr"/>
                      <a:r>
                        <a:rPr lang="sk-SK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PPK</a:t>
                      </a:r>
                    </a:p>
                  </a:txBody>
                  <a:tcPr marL="228600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 október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17. október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5767574"/>
                  </a:ext>
                </a:extLst>
              </a:tr>
              <a:tr h="194777">
                <a:tc>
                  <a:txBody>
                    <a:bodyPr/>
                    <a:lstStyle/>
                    <a:p>
                      <a:pPr algn="l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Zapracovanie pripomienok PPK</a:t>
                      </a:r>
                    </a:p>
                  </a:txBody>
                  <a:tcPr marL="228600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17. október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24. október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638084"/>
                  </a:ext>
                </a:extLst>
              </a:tr>
              <a:tr h="194777">
                <a:tc>
                  <a:txBody>
                    <a:bodyPr/>
                    <a:lstStyle/>
                    <a:p>
                      <a:pPr algn="l" fontAlgn="ctr"/>
                      <a:r>
                        <a:rPr lang="sk-SK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MPK</a:t>
                      </a:r>
                    </a:p>
                  </a:txBody>
                  <a:tcPr marL="228600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24. október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14. november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1651871"/>
                  </a:ext>
                </a:extLst>
              </a:tr>
              <a:tr h="194777">
                <a:tc>
                  <a:txBody>
                    <a:bodyPr/>
                    <a:lstStyle/>
                    <a:p>
                      <a:pPr algn="l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Rozporové konanie</a:t>
                      </a:r>
                    </a:p>
                  </a:txBody>
                  <a:tcPr marL="228600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14. november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28. november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9505974"/>
                  </a:ext>
                </a:extLst>
              </a:tr>
              <a:tr h="194777">
                <a:tc>
                  <a:txBody>
                    <a:bodyPr/>
                    <a:lstStyle/>
                    <a:p>
                      <a:pPr algn="l" fontAlgn="ctr"/>
                      <a:r>
                        <a:rPr lang="sk-SK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Záverečné posúdenie</a:t>
                      </a:r>
                    </a:p>
                  </a:txBody>
                  <a:tcPr marL="228600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28. november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 december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7815652"/>
                  </a:ext>
                </a:extLst>
              </a:tr>
              <a:tr h="194777">
                <a:tc>
                  <a:txBody>
                    <a:bodyPr/>
                    <a:lstStyle/>
                    <a:p>
                      <a:pPr algn="l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Zapracovanie záverečného posúdenia</a:t>
                      </a:r>
                    </a:p>
                  </a:txBody>
                  <a:tcPr marL="228600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 december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12. december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0142968"/>
                  </a:ext>
                </a:extLst>
              </a:tr>
              <a:tr h="194777">
                <a:tc>
                  <a:txBody>
                    <a:bodyPr/>
                    <a:lstStyle/>
                    <a:p>
                      <a:pPr algn="l" fontAlgn="ctr"/>
                      <a:r>
                        <a:rPr lang="sk-SK" sz="1000" b="1" i="0" u="none" strike="noStrike" dirty="0">
                          <a:solidFill>
                            <a:srgbClr val="F20000"/>
                          </a:solidFill>
                          <a:effectLst/>
                          <a:latin typeface="Arial" panose="020B0604020202020204" pitchFamily="34" charset="0"/>
                        </a:rPr>
                        <a:t>Koordinačná platforma</a:t>
                      </a:r>
                    </a:p>
                  </a:txBody>
                  <a:tcPr marL="228600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 december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15. december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7804334"/>
                  </a:ext>
                </a:extLst>
              </a:tr>
              <a:tr h="194777">
                <a:tc>
                  <a:txBody>
                    <a:bodyPr/>
                    <a:lstStyle/>
                    <a:p>
                      <a:pPr algn="l" fontAlgn="ctr"/>
                      <a:r>
                        <a:rPr lang="sk-SK" sz="1000" b="1" i="0" u="none" strike="noStrike" dirty="0">
                          <a:solidFill>
                            <a:srgbClr val="F20000"/>
                          </a:solidFill>
                          <a:effectLst/>
                          <a:latin typeface="Arial" panose="020B0604020202020204" pitchFamily="34" charset="0"/>
                        </a:rPr>
                        <a:t>RVVTI, HSR</a:t>
                      </a:r>
                    </a:p>
                  </a:txBody>
                  <a:tcPr marL="228600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r>
                        <a:rPr lang="sk-SK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 december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15. december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6830764"/>
                  </a:ext>
                </a:extLst>
              </a:tr>
              <a:tr h="194777">
                <a:tc>
                  <a:txBody>
                    <a:bodyPr/>
                    <a:lstStyle/>
                    <a:p>
                      <a:pPr algn="l" fontAlgn="ctr"/>
                      <a:r>
                        <a:rPr lang="sk-SK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Odoslanie na vládu</a:t>
                      </a:r>
                    </a:p>
                  </a:txBody>
                  <a:tcPr marL="228600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15. december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15. december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1590307"/>
                  </a:ext>
                </a:extLst>
              </a:tr>
            </a:tbl>
          </a:graphicData>
        </a:graphic>
      </p:graphicFrame>
      <p:sp>
        <p:nvSpPr>
          <p:cNvPr id="9" name="BlokTextu 8">
            <a:extLst>
              <a:ext uri="{FF2B5EF4-FFF2-40B4-BE49-F238E27FC236}">
                <a16:creationId xmlns:a16="http://schemas.microsoft.com/office/drawing/2014/main" id="{657BA005-641A-2249-CE80-B32B7F89FB0E}"/>
              </a:ext>
            </a:extLst>
          </p:cNvPr>
          <p:cNvSpPr txBox="1"/>
          <p:nvPr/>
        </p:nvSpPr>
        <p:spPr>
          <a:xfrm>
            <a:off x="10409139" y="3834449"/>
            <a:ext cx="1665272" cy="432792"/>
          </a:xfrm>
          <a:prstGeom prst="wedgeEllipseCallout">
            <a:avLst>
              <a:gd name="adj1" fmla="val -69780"/>
              <a:gd name="adj2" fmla="val 31960"/>
            </a:avLst>
          </a:prstGeom>
          <a:solidFill>
            <a:srgbClr val="1A1D96"/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1400" dirty="0">
                <a:solidFill>
                  <a:schemeClr val="bg1"/>
                </a:solidFill>
              </a:rPr>
              <a:t>Aktuálny stav</a:t>
            </a:r>
          </a:p>
        </p:txBody>
      </p:sp>
      <p:sp>
        <p:nvSpPr>
          <p:cNvPr id="12" name="Obdĺžnik 11">
            <a:extLst>
              <a:ext uri="{FF2B5EF4-FFF2-40B4-BE49-F238E27FC236}">
                <a16:creationId xmlns:a16="http://schemas.microsoft.com/office/drawing/2014/main" id="{07F68FB7-66A6-A360-92A1-76E3FC5DA3B7}"/>
              </a:ext>
            </a:extLst>
          </p:cNvPr>
          <p:cNvSpPr/>
          <p:nvPr/>
        </p:nvSpPr>
        <p:spPr>
          <a:xfrm>
            <a:off x="962750" y="1314449"/>
            <a:ext cx="9465243" cy="2520000"/>
          </a:xfrm>
          <a:prstGeom prst="rect">
            <a:avLst/>
          </a:prstGeom>
          <a:solidFill>
            <a:srgbClr val="FFFFFF">
              <a:alpha val="78039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11686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0C783F28-8DA3-42DC-A90F-2AF4818E1AE3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887054" y="3429000"/>
            <a:ext cx="10417891" cy="208346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lvl="0" indent="0">
              <a:buNone/>
            </a:pPr>
            <a:endParaRPr lang="sk-SK" sz="2400" b="1">
              <a:solidFill>
                <a:srgbClr val="FFFFFF"/>
              </a:solidFill>
              <a:latin typeface="Source Sans Pro"/>
            </a:endParaRPr>
          </a:p>
          <a:p>
            <a:pPr marL="0" lvl="0" indent="0">
              <a:buNone/>
            </a:pPr>
            <a:r>
              <a:rPr lang="sk-SK" sz="4400" b="1">
                <a:solidFill>
                  <a:srgbClr val="FFFFFF"/>
                </a:solidFill>
                <a:latin typeface="Source Sans Pro"/>
              </a:rPr>
              <a:t>Program zasadnutia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FEC32BCC-4380-5C1E-6392-7C75914E50D8}"/>
              </a:ext>
            </a:extLst>
          </p:cNvPr>
          <p:cNvSpPr txBox="1">
            <a:spLocks/>
          </p:cNvSpPr>
          <p:nvPr/>
        </p:nvSpPr>
        <p:spPr>
          <a:xfrm>
            <a:off x="3237192" y="569881"/>
            <a:ext cx="8366915" cy="5826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 Black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F5CBE4-CB35-94FA-EC55-001F6B57D4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1DA662-DB29-B5BF-0205-DE78BBE0BE5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326642" y="2916400"/>
            <a:ext cx="7538715" cy="64751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algn="ctr">
              <a:spcBef>
                <a:spcPts val="0"/>
              </a:spcBef>
            </a:pPr>
            <a:r>
              <a:rPr lang="sk-SK" sz="4000" b="1" dirty="0">
                <a:solidFill>
                  <a:schemeClr val="bg1"/>
                </a:solidFill>
                <a:latin typeface="Source Sans Pro"/>
                <a:ea typeface="Source Sans Pro"/>
                <a:cs typeface="Arial"/>
              </a:rPr>
              <a:t>Štruktúra a obsah Akčného plánu na roky 2026-2028</a:t>
            </a:r>
          </a:p>
        </p:txBody>
      </p:sp>
    </p:spTree>
    <p:extLst>
      <p:ext uri="{BB962C8B-B14F-4D97-AF65-F5344CB8AC3E}">
        <p14:creationId xmlns:p14="http://schemas.microsoft.com/office/powerpoint/2010/main" val="17402006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37AFD4-61CA-4EC9-B774-F75637CA7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Hlavné „</a:t>
            </a:r>
            <a:r>
              <a:rPr lang="sk-SK" dirty="0" err="1"/>
              <a:t>take-aways</a:t>
            </a:r>
            <a:r>
              <a:rPr lang="sk-SK" dirty="0"/>
              <a:t>“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8882157-DB72-75A9-3504-BEE608B2A4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dirty="0"/>
              <a:t>Držíme sa ambicióznych cieľov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k-SK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dirty="0"/>
              <a:t>Sústredíme sa na priority</a:t>
            </a:r>
          </a:p>
          <a:p>
            <a:pPr marL="641350" lvl="1" indent="-285750" fontAlgn="base">
              <a:lnSpc>
                <a:spcPct val="110000"/>
              </a:lnSpc>
              <a:buClr>
                <a:srgbClr val="FF6900"/>
              </a:buClr>
            </a:pPr>
            <a:r>
              <a:rPr lang="sk-SK" dirty="0">
                <a:latin typeface="Calibri"/>
                <a:cs typeface="Arial"/>
              </a:rPr>
              <a:t>Podpora firemného výskumu a vývoja</a:t>
            </a:r>
          </a:p>
          <a:p>
            <a:pPr marL="641350" lvl="1" indent="-285750" fontAlgn="base">
              <a:lnSpc>
                <a:spcPct val="110000"/>
              </a:lnSpc>
              <a:buClr>
                <a:srgbClr val="FF6900"/>
              </a:buClr>
            </a:pPr>
            <a:r>
              <a:rPr lang="sk-SK" dirty="0">
                <a:latin typeface="Calibri"/>
                <a:ea typeface="Calibri"/>
                <a:cs typeface="Calibri"/>
              </a:rPr>
              <a:t>Strategické iniciatívy RIS3 (Robotika a AI, Misia Zdravie)</a:t>
            </a:r>
          </a:p>
          <a:p>
            <a:pPr marL="641350" lvl="1" indent="-285750" fontAlgn="base">
              <a:lnSpc>
                <a:spcPct val="110000"/>
              </a:lnSpc>
              <a:buClr>
                <a:srgbClr val="FF6900"/>
              </a:buClr>
            </a:pPr>
            <a:r>
              <a:rPr lang="sk-SK" dirty="0">
                <a:latin typeface="Calibri"/>
                <a:cs typeface="Arial"/>
              </a:rPr>
              <a:t>„Budúci </a:t>
            </a:r>
            <a:r>
              <a:rPr lang="sk-SK">
                <a:latin typeface="Calibri"/>
                <a:cs typeface="Arial"/>
              </a:rPr>
              <a:t>lídri ekonomiky“ - Rozvoj </a:t>
            </a:r>
            <a:r>
              <a:rPr lang="sk-SK" dirty="0">
                <a:latin typeface="Calibri"/>
                <a:cs typeface="Arial"/>
              </a:rPr>
              <a:t>inovačného ekosystému vrátane prelomového výskumu a transferu poznatkov</a:t>
            </a:r>
          </a:p>
          <a:p>
            <a:pPr marL="641350" lvl="1" indent="-285750" fontAlgn="base">
              <a:lnSpc>
                <a:spcPct val="110000"/>
              </a:lnSpc>
              <a:buClr>
                <a:srgbClr val="FF6900"/>
              </a:buClr>
            </a:pPr>
            <a:endParaRPr lang="sk-SK" dirty="0">
              <a:latin typeface="Calibri"/>
              <a:cs typeface="Arial"/>
            </a:endParaRPr>
          </a:p>
          <a:p>
            <a:pPr marL="342900" indent="-342900" fontAlgn="base">
              <a:buClr>
                <a:srgbClr val="FF6900"/>
              </a:buClr>
              <a:buFont typeface="Arial" panose="020B0604020202020204" pitchFamily="34" charset="0"/>
              <a:buChar char="•"/>
            </a:pPr>
            <a:r>
              <a:rPr lang="sk-SK" dirty="0"/>
              <a:t>Výnimočné zdroje do </a:t>
            </a:r>
            <a:r>
              <a:rPr lang="sk-SK" dirty="0" err="1"/>
              <a:t>VVaI</a:t>
            </a:r>
            <a:endParaRPr lang="sk-SK" dirty="0"/>
          </a:p>
          <a:p>
            <a:pPr marL="698500" lvl="1" indent="-342900" fontAlgn="base">
              <a:buClr>
                <a:srgbClr val="FF6900"/>
              </a:buClr>
            </a:pPr>
            <a:r>
              <a:rPr lang="sk-SK" dirty="0"/>
              <a:t>318 mil. EUR v roku 2026</a:t>
            </a:r>
          </a:p>
          <a:p>
            <a:pPr marL="698500" lvl="1" indent="-342900" fontAlgn="base">
              <a:buClr>
                <a:srgbClr val="FF6900"/>
              </a:buClr>
            </a:pPr>
            <a:r>
              <a:rPr lang="sk-SK" dirty="0"/>
              <a:t>513 mil. EUR v roku 2027</a:t>
            </a:r>
          </a:p>
          <a:p>
            <a:pPr marL="698500" lvl="1" indent="-342900" fontAlgn="base">
              <a:buClr>
                <a:srgbClr val="FF6900"/>
              </a:buClr>
            </a:pPr>
            <a:r>
              <a:rPr lang="sk-SK" dirty="0"/>
              <a:t>673 mil. EUR v roku 2028 (potreba negociovať s MF SR)</a:t>
            </a:r>
          </a:p>
          <a:p>
            <a:pPr marL="285750" indent="-285750" fontAlgn="base">
              <a:lnSpc>
                <a:spcPct val="110000"/>
              </a:lnSpc>
              <a:buClr>
                <a:srgbClr val="FF6900"/>
              </a:buClr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0955875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5C2F25-230D-278B-8230-9E5E74EBE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latin typeface="Source Sans Pro"/>
                <a:ea typeface="Source Sans Pro"/>
              </a:rPr>
              <a:t>Zapojenie </a:t>
            </a:r>
            <a:r>
              <a:rPr lang="sk-SK" dirty="0" err="1">
                <a:latin typeface="Source Sans Pro"/>
                <a:ea typeface="Source Sans Pro"/>
              </a:rPr>
              <a:t>stakeholdrov</a:t>
            </a:r>
            <a:endParaRPr lang="sk-SK" dirty="0" err="1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5BCD8C4-1917-E6A9-4629-AD14A5D969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549400"/>
            <a:ext cx="9910719" cy="4743450"/>
          </a:xfrm>
        </p:spPr>
        <p:txBody>
          <a:bodyPr lIns="91440" tIns="45720" rIns="91440" bIns="45720" anchor="t"/>
          <a:lstStyle/>
          <a:p>
            <a:r>
              <a:rPr lang="sk-SK" dirty="0">
                <a:latin typeface="Source Sans Pro"/>
                <a:ea typeface="Source Sans Pro"/>
              </a:rPr>
              <a:t>Konzultácie s rezortami, členmi koordinačnej platformy a členmi RVVTI</a:t>
            </a:r>
          </a:p>
          <a:p>
            <a:pPr marL="469900" lvl="1" indent="-342900">
              <a:buFont typeface="Courier New" panose="020B0604020202020204" pitchFamily="34" charset="0"/>
              <a:buChar char="o"/>
            </a:pPr>
            <a:r>
              <a:rPr lang="sk-SK" dirty="0">
                <a:latin typeface="Source Sans Pro"/>
                <a:ea typeface="Source Sans Pro"/>
              </a:rPr>
              <a:t>294 pripomienok</a:t>
            </a:r>
          </a:p>
          <a:p>
            <a:pPr marL="469900" lvl="1" indent="-342900">
              <a:buFont typeface="Courier New" panose="020B0604020202020204" pitchFamily="34" charset="0"/>
              <a:buChar char="o"/>
            </a:pPr>
            <a:r>
              <a:rPr lang="sk-SK" dirty="0">
                <a:latin typeface="Source Sans Pro"/>
                <a:ea typeface="Source Sans Pro"/>
              </a:rPr>
              <a:t>26 pripomienkujúcich subjektov</a:t>
            </a:r>
          </a:p>
          <a:p>
            <a:pPr marL="469900" lvl="1" indent="-342900">
              <a:buFont typeface="Courier New" panose="020B0604020202020204" pitchFamily="34" charset="0"/>
              <a:buChar char="o"/>
            </a:pPr>
            <a:endParaRPr lang="sk-SK" dirty="0">
              <a:latin typeface="Source Sans Pro"/>
              <a:ea typeface="Source Sans Pro"/>
            </a:endParaRPr>
          </a:p>
          <a:p>
            <a:r>
              <a:rPr lang="sk-SK" dirty="0">
                <a:latin typeface="Source Sans Pro"/>
                <a:ea typeface="Source Sans Pro"/>
              </a:rPr>
              <a:t>Dodatočné </a:t>
            </a:r>
            <a:r>
              <a:rPr lang="sk-SK" err="1">
                <a:latin typeface="Source Sans Pro"/>
                <a:ea typeface="Source Sans Pro"/>
              </a:rPr>
              <a:t>kolečká</a:t>
            </a:r>
            <a:r>
              <a:rPr lang="sk-SK" dirty="0">
                <a:latin typeface="Source Sans Pro"/>
                <a:ea typeface="Source Sans Pro"/>
              </a:rPr>
              <a:t> pripomienok s </a:t>
            </a:r>
            <a:r>
              <a:rPr lang="sk-SK" err="1">
                <a:latin typeface="Source Sans Pro"/>
                <a:ea typeface="Source Sans Pro"/>
              </a:rPr>
              <a:t>MŠVVaM</a:t>
            </a:r>
            <a:r>
              <a:rPr lang="sk-SK" dirty="0">
                <a:latin typeface="Source Sans Pro"/>
                <a:ea typeface="Source Sans Pro"/>
              </a:rPr>
              <a:t> a MH SR</a:t>
            </a:r>
          </a:p>
          <a:p>
            <a:pPr marL="469900" lvl="1" indent="-342900">
              <a:buFont typeface="Courier New" panose="020B0604020202020204" pitchFamily="34" charset="0"/>
              <a:buChar char="o"/>
            </a:pPr>
            <a:r>
              <a:rPr lang="sk-SK" dirty="0">
                <a:latin typeface="Source Sans Pro"/>
                <a:ea typeface="Source Sans Pro"/>
              </a:rPr>
              <a:t>3 </a:t>
            </a:r>
            <a:r>
              <a:rPr lang="sk-SK" dirty="0" err="1">
                <a:latin typeface="Source Sans Pro"/>
                <a:ea typeface="Source Sans Pro"/>
              </a:rPr>
              <a:t>kolečká</a:t>
            </a:r>
            <a:r>
              <a:rPr lang="sk-SK" dirty="0">
                <a:latin typeface="Source Sans Pro"/>
                <a:ea typeface="Source Sans Pro"/>
              </a:rPr>
              <a:t> počas septembra</a:t>
            </a:r>
          </a:p>
        </p:txBody>
      </p:sp>
    </p:spTree>
    <p:extLst>
      <p:ext uri="{BB962C8B-B14F-4D97-AF65-F5344CB8AC3E}">
        <p14:creationId xmlns:p14="http://schemas.microsoft.com/office/powerpoint/2010/main" val="14686272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6C5C70-30A8-CAF9-623E-7F0C1B3F04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30FBB0-A640-C702-A998-B3F8EAFC898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948" y="576904"/>
            <a:ext cx="8239624" cy="488088"/>
          </a:xfrm>
        </p:spPr>
        <p:txBody>
          <a:bodyPr/>
          <a:lstStyle/>
          <a:p>
            <a:r>
              <a:rPr lang="sk-SK" dirty="0">
                <a:latin typeface="Source Sans Pro"/>
                <a:ea typeface="Source Sans Pro"/>
              </a:rPr>
              <a:t>UPRAVENÁ ŠTRUKTÚRA AP</a:t>
            </a:r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2FFE9232-F199-7854-690A-CBFCCD15274D}"/>
              </a:ext>
            </a:extLst>
          </p:cNvPr>
          <p:cNvSpPr txBox="1"/>
          <p:nvPr/>
        </p:nvSpPr>
        <p:spPr>
          <a:xfrm>
            <a:off x="831949" y="1640483"/>
            <a:ext cx="6799480" cy="449674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fontAlgn="base">
              <a:lnSpc>
                <a:spcPct val="110000"/>
              </a:lnSpc>
              <a:spcAft>
                <a:spcPts val="600"/>
              </a:spcAft>
              <a:buClr>
                <a:srgbClr val="FF6900"/>
              </a:buClr>
              <a:buNone/>
            </a:pPr>
            <a:r>
              <a:rPr lang="sk-SK" b="1" dirty="0">
                <a:solidFill>
                  <a:srgbClr val="FF6900"/>
                </a:solidFill>
                <a:latin typeface="Calibri"/>
                <a:cs typeface="Arial"/>
              </a:rPr>
              <a:t>Tri prioritné oblasti nového Akčného plánu: </a:t>
            </a:r>
          </a:p>
          <a:p>
            <a:pPr marL="285750" indent="-285750" fontAlgn="base">
              <a:lnSpc>
                <a:spcPct val="110000"/>
              </a:lnSpc>
              <a:buClr>
                <a:srgbClr val="FF6900"/>
              </a:buClr>
              <a:buFont typeface="Arial" panose="020B0604020202020204" pitchFamily="34" charset="0"/>
              <a:buChar char="•"/>
            </a:pPr>
            <a:r>
              <a:rPr lang="sk-SK" dirty="0">
                <a:latin typeface="Calibri"/>
                <a:cs typeface="Arial"/>
              </a:rPr>
              <a:t>Podpora firemného výskumu a vývoja </a:t>
            </a:r>
            <a:r>
              <a:rPr lang="sk-SK" dirty="0">
                <a:solidFill>
                  <a:schemeClr val="bg1">
                    <a:lumMod val="49000"/>
                  </a:schemeClr>
                </a:solidFill>
                <a:latin typeface="Calibri"/>
                <a:cs typeface="Arial"/>
              </a:rPr>
              <a:t>(kapitoly 1.3.5)</a:t>
            </a:r>
            <a:r>
              <a:rPr lang="sk-SK" dirty="0">
                <a:latin typeface="Calibri"/>
                <a:cs typeface="Arial"/>
              </a:rPr>
              <a:t> </a:t>
            </a:r>
          </a:p>
          <a:p>
            <a:pPr marL="285750" indent="-285750" fontAlgn="base">
              <a:lnSpc>
                <a:spcPct val="110000"/>
              </a:lnSpc>
              <a:buClr>
                <a:srgbClr val="FF6900"/>
              </a:buClr>
              <a:buFont typeface="Arial" panose="020B0604020202020204" pitchFamily="34" charset="0"/>
              <a:buChar char="•"/>
            </a:pPr>
            <a:r>
              <a:rPr lang="sk-SK" dirty="0">
                <a:latin typeface="Calibri"/>
                <a:ea typeface="Calibri"/>
                <a:cs typeface="Calibri"/>
              </a:rPr>
              <a:t>Strategické iniciatívy RIS3 </a:t>
            </a:r>
            <a:r>
              <a:rPr lang="sk-SK" dirty="0">
                <a:solidFill>
                  <a:schemeClr val="bg1">
                    <a:lumMod val="49000"/>
                  </a:schemeClr>
                </a:solidFill>
                <a:latin typeface="Calibri"/>
                <a:ea typeface="Calibri"/>
                <a:cs typeface="Calibri"/>
              </a:rPr>
              <a:t>(kapitola 3)</a:t>
            </a:r>
            <a:endParaRPr lang="sk-SK" dirty="0">
              <a:solidFill>
                <a:schemeClr val="bg1">
                  <a:lumMod val="49000"/>
                </a:schemeClr>
              </a:solidFill>
              <a:latin typeface="Calibri"/>
              <a:cs typeface="Arial"/>
            </a:endParaRPr>
          </a:p>
          <a:p>
            <a:pPr marL="285750" indent="-285750">
              <a:lnSpc>
                <a:spcPct val="110000"/>
              </a:lnSpc>
              <a:buClr>
                <a:srgbClr val="FF6900"/>
              </a:buClr>
              <a:buFont typeface="Arial" panose="020B0604020202020204" pitchFamily="34" charset="0"/>
              <a:buChar char="•"/>
            </a:pPr>
            <a:r>
              <a:rPr lang="sk-SK" dirty="0">
                <a:latin typeface="Calibri"/>
                <a:cs typeface="Arial"/>
              </a:rPr>
              <a:t>Rozvoj inovačného ekosystému vrátane prelomového</a:t>
            </a:r>
            <a:endParaRPr lang="sk-SK" dirty="0">
              <a:latin typeface="Calibri"/>
              <a:ea typeface="Calibri"/>
              <a:cs typeface="Arial"/>
            </a:endParaRPr>
          </a:p>
          <a:p>
            <a:pPr fontAlgn="base">
              <a:lnSpc>
                <a:spcPct val="110000"/>
              </a:lnSpc>
              <a:buClr>
                <a:srgbClr val="FF6900"/>
              </a:buClr>
            </a:pPr>
            <a:r>
              <a:rPr lang="sk-SK" dirty="0">
                <a:latin typeface="Calibri"/>
                <a:cs typeface="Arial"/>
              </a:rPr>
              <a:t>      výskumu a transferu poznatkov </a:t>
            </a:r>
            <a:r>
              <a:rPr lang="sk-SK" dirty="0">
                <a:solidFill>
                  <a:schemeClr val="bg1">
                    <a:lumMod val="49000"/>
                  </a:schemeClr>
                </a:solidFill>
                <a:latin typeface="Calibri"/>
                <a:cs typeface="Arial"/>
              </a:rPr>
              <a:t>(kapitoly 3.2 a 1.2.3) </a:t>
            </a:r>
            <a:endParaRPr lang="sk-SK" dirty="0">
              <a:solidFill>
                <a:schemeClr val="bg1">
                  <a:lumMod val="49000"/>
                </a:schemeClr>
              </a:solidFill>
              <a:latin typeface="Calibri"/>
              <a:ea typeface="Calibri"/>
              <a:cs typeface="Arial"/>
            </a:endParaRPr>
          </a:p>
          <a:p>
            <a:pPr fontAlgn="base">
              <a:lnSpc>
                <a:spcPct val="110000"/>
              </a:lnSpc>
              <a:spcBef>
                <a:spcPts val="600"/>
              </a:spcBef>
              <a:buClr>
                <a:srgbClr val="FF6900"/>
              </a:buClr>
            </a:pPr>
            <a:endParaRPr lang="sk-SK" dirty="0">
              <a:latin typeface="Calibri"/>
              <a:ea typeface="Calibri"/>
              <a:cs typeface="Arial"/>
            </a:endParaRPr>
          </a:p>
          <a:p>
            <a:pPr fontAlgn="base">
              <a:lnSpc>
                <a:spcPct val="110000"/>
              </a:lnSpc>
              <a:buClr>
                <a:srgbClr val="FF6900"/>
              </a:buClr>
            </a:pPr>
            <a:r>
              <a:rPr lang="sk-SK" b="1" dirty="0">
                <a:solidFill>
                  <a:srgbClr val="FF6900"/>
                </a:solidFill>
                <a:latin typeface="Calibri"/>
                <a:cs typeface="Arial"/>
              </a:rPr>
              <a:t>Ďalšie opatrenia v novom akčnom pláne: </a:t>
            </a:r>
          </a:p>
          <a:p>
            <a:pPr marL="285750" indent="-285750" fontAlgn="base">
              <a:lnSpc>
                <a:spcPct val="110000"/>
              </a:lnSpc>
              <a:buClr>
                <a:srgbClr val="FF6900"/>
              </a:buClr>
              <a:buFont typeface="Arial" panose="020B0604020202020204" pitchFamily="34" charset="0"/>
              <a:buChar char="•"/>
            </a:pPr>
            <a:r>
              <a:rPr lang="sk-SK" dirty="0">
                <a:cs typeface="Arial"/>
              </a:rPr>
              <a:t>Inštitucionálne financovanie </a:t>
            </a:r>
            <a:r>
              <a:rPr lang="sk-SK" dirty="0">
                <a:solidFill>
                  <a:schemeClr val="bg1">
                    <a:lumMod val="49000"/>
                  </a:schemeClr>
                </a:solidFill>
                <a:cs typeface="Arial"/>
              </a:rPr>
              <a:t>(kapitola 1.3.2) </a:t>
            </a:r>
            <a:endParaRPr lang="sk-SK" dirty="0">
              <a:solidFill>
                <a:schemeClr val="bg1">
                  <a:lumMod val="49000"/>
                </a:schemeClr>
              </a:solidFill>
              <a:ea typeface="Calibri"/>
              <a:cs typeface="Arial"/>
            </a:endParaRPr>
          </a:p>
          <a:p>
            <a:pPr marL="285750" indent="-285750" fontAlgn="base">
              <a:lnSpc>
                <a:spcPct val="110000"/>
              </a:lnSpc>
              <a:buClr>
                <a:srgbClr val="FF6900"/>
              </a:buClr>
              <a:buFont typeface="Arial,Sans-Serif" panose="020B0604020202020204" pitchFamily="34" charset="0"/>
              <a:buChar char="•"/>
            </a:pPr>
            <a:r>
              <a:rPr lang="sk-SK" dirty="0">
                <a:cs typeface="Calibri"/>
              </a:rPr>
              <a:t>Kvalitná infraštruktúra </a:t>
            </a:r>
            <a:r>
              <a:rPr lang="sk-SK" dirty="0">
                <a:solidFill>
                  <a:schemeClr val="bg1">
                    <a:lumMod val="49000"/>
                  </a:schemeClr>
                </a:solidFill>
                <a:cs typeface="Calibri"/>
              </a:rPr>
              <a:t>(kapitola 1.3.4) </a:t>
            </a:r>
            <a:endParaRPr lang="en-US" dirty="0">
              <a:solidFill>
                <a:schemeClr val="bg1">
                  <a:lumMod val="49000"/>
                </a:schemeClr>
              </a:solidFill>
              <a:cs typeface="Calibri"/>
            </a:endParaRPr>
          </a:p>
          <a:p>
            <a:pPr marL="285750" indent="-285750">
              <a:lnSpc>
                <a:spcPct val="110000"/>
              </a:lnSpc>
              <a:buClr>
                <a:srgbClr val="FF6900"/>
              </a:buClr>
              <a:buFont typeface="Arial" panose="020B0604020202020204" pitchFamily="34" charset="0"/>
              <a:buChar char="•"/>
            </a:pPr>
            <a:r>
              <a:rPr lang="sk-SK" dirty="0">
                <a:cs typeface="Arial"/>
              </a:rPr>
              <a:t>Súťažné financovanie akademického výskumu</a:t>
            </a:r>
            <a:r>
              <a:rPr lang="sk-SK" dirty="0">
                <a:solidFill>
                  <a:schemeClr val="bg1">
                    <a:lumMod val="49000"/>
                  </a:schemeClr>
                </a:solidFill>
                <a:cs typeface="Arial"/>
              </a:rPr>
              <a:t> (kapitola 1.3.3) </a:t>
            </a:r>
            <a:endParaRPr lang="sk-SK" dirty="0">
              <a:solidFill>
                <a:schemeClr val="bg1">
                  <a:lumMod val="49000"/>
                </a:schemeClr>
              </a:solidFill>
            </a:endParaRPr>
          </a:p>
          <a:p>
            <a:pPr marL="285750" indent="-285750" fontAlgn="base">
              <a:lnSpc>
                <a:spcPct val="110000"/>
              </a:lnSpc>
              <a:buClr>
                <a:srgbClr val="FF6900"/>
              </a:buClr>
              <a:buFont typeface="Arial" panose="020B0604020202020204" pitchFamily="34" charset="0"/>
              <a:buChar char="•"/>
            </a:pPr>
            <a:r>
              <a:rPr lang="sk-SK" dirty="0">
                <a:cs typeface="Arial"/>
              </a:rPr>
              <a:t>Financovanie z Európskej únie </a:t>
            </a:r>
            <a:r>
              <a:rPr lang="sk-SK" dirty="0">
                <a:solidFill>
                  <a:schemeClr val="bg1">
                    <a:lumMod val="49000"/>
                  </a:schemeClr>
                </a:solidFill>
                <a:cs typeface="Arial"/>
              </a:rPr>
              <a:t>(kapitola 1.3.6) </a:t>
            </a:r>
            <a:endParaRPr lang="sk-SK" dirty="0">
              <a:solidFill>
                <a:schemeClr val="bg1">
                  <a:lumMod val="49000"/>
                </a:schemeClr>
              </a:solidFill>
              <a:ea typeface="Calibri"/>
              <a:cs typeface="Arial"/>
            </a:endParaRPr>
          </a:p>
          <a:p>
            <a:pPr marL="285750" indent="-285750" fontAlgn="base">
              <a:lnSpc>
                <a:spcPct val="110000"/>
              </a:lnSpc>
              <a:buClr>
                <a:srgbClr val="FF6900"/>
              </a:buClr>
              <a:buFont typeface="Arial" panose="020B0604020202020204" pitchFamily="34" charset="0"/>
              <a:buChar char="•"/>
            </a:pPr>
            <a:r>
              <a:rPr lang="sk-SK" dirty="0">
                <a:cs typeface="Arial"/>
              </a:rPr>
              <a:t>Opatrenia na podporu talentu </a:t>
            </a:r>
            <a:r>
              <a:rPr lang="sk-SK" dirty="0">
                <a:solidFill>
                  <a:schemeClr val="bg1">
                    <a:lumMod val="49000"/>
                  </a:schemeClr>
                </a:solidFill>
                <a:cs typeface="Arial"/>
              </a:rPr>
              <a:t>(kapitola 2) </a:t>
            </a:r>
            <a:endParaRPr lang="sk-SK" dirty="0">
              <a:solidFill>
                <a:schemeClr val="bg1">
                  <a:lumMod val="49000"/>
                </a:schemeClr>
              </a:solidFill>
              <a:ea typeface="Calibri"/>
              <a:cs typeface="Arial"/>
            </a:endParaRPr>
          </a:p>
          <a:p>
            <a:pPr marL="285750" indent="-285750">
              <a:lnSpc>
                <a:spcPct val="110000"/>
              </a:lnSpc>
              <a:buClr>
                <a:srgbClr val="FF6900"/>
              </a:buClr>
              <a:buFont typeface="Arial,Sans-Serif" panose="020B0604020202020204" pitchFamily="34" charset="0"/>
              <a:buChar char="•"/>
            </a:pPr>
            <a:r>
              <a:rPr lang="sk-SK" dirty="0">
                <a:cs typeface="Calibri"/>
              </a:rPr>
              <a:t>Zjednodušenie implementačných procesov  </a:t>
            </a:r>
            <a:r>
              <a:rPr lang="sk-SK" dirty="0">
                <a:solidFill>
                  <a:schemeClr val="bg1">
                    <a:lumMod val="49000"/>
                  </a:schemeClr>
                </a:solidFill>
                <a:cs typeface="Calibri"/>
              </a:rPr>
              <a:t>(kapitola 1.2.1 a 1.2.2) </a:t>
            </a:r>
            <a:endParaRPr lang="en-US" dirty="0">
              <a:solidFill>
                <a:schemeClr val="bg1">
                  <a:lumMod val="49000"/>
                </a:schemeClr>
              </a:solidFill>
              <a:ea typeface="Calibri"/>
              <a:cs typeface="Calibri"/>
            </a:endParaRPr>
          </a:p>
          <a:p>
            <a:pPr marL="285750" indent="-285750" fontAlgn="base">
              <a:lnSpc>
                <a:spcPct val="110000"/>
              </a:lnSpc>
              <a:buClr>
                <a:srgbClr val="FF6900"/>
              </a:buClr>
              <a:buFont typeface="Arial" panose="020B0604020202020204" pitchFamily="34" charset="0"/>
              <a:buChar char="•"/>
            </a:pPr>
            <a:r>
              <a:rPr lang="sk-SK" dirty="0">
                <a:cs typeface="Arial"/>
              </a:rPr>
              <a:t>Koordinácia aktivít a kompetencií </a:t>
            </a:r>
            <a:r>
              <a:rPr lang="sk-SK" dirty="0">
                <a:solidFill>
                  <a:schemeClr val="bg1">
                    <a:lumMod val="49000"/>
                  </a:schemeClr>
                </a:solidFill>
                <a:cs typeface="Arial"/>
              </a:rPr>
              <a:t>(kapitola 1.1  ) </a:t>
            </a:r>
            <a:endParaRPr lang="sk-SK" dirty="0">
              <a:solidFill>
                <a:schemeClr val="bg1">
                  <a:lumMod val="49000"/>
                </a:schemeClr>
              </a:solidFill>
              <a:ea typeface="Calibri"/>
              <a:cs typeface="Arial"/>
            </a:endParaRPr>
          </a:p>
        </p:txBody>
      </p:sp>
      <p:grpSp>
        <p:nvGrpSpPr>
          <p:cNvPr id="11" name="Group 9">
            <a:extLst>
              <a:ext uri="{FF2B5EF4-FFF2-40B4-BE49-F238E27FC236}">
                <a16:creationId xmlns:a16="http://schemas.microsoft.com/office/drawing/2014/main" id="{3C654D17-6ED1-4F66-2031-2F1E72450A41}"/>
              </a:ext>
            </a:extLst>
          </p:cNvPr>
          <p:cNvGrpSpPr/>
          <p:nvPr/>
        </p:nvGrpSpPr>
        <p:grpSpPr>
          <a:xfrm rot="8083213">
            <a:off x="8991680" y="3663161"/>
            <a:ext cx="2760308" cy="3117370"/>
            <a:chOff x="6797222" y="1797968"/>
            <a:chExt cx="1584176" cy="1584176"/>
          </a:xfrm>
        </p:grpSpPr>
        <p:sp>
          <p:nvSpPr>
            <p:cNvPr id="17" name="Teardrop 257">
              <a:extLst>
                <a:ext uri="{FF2B5EF4-FFF2-40B4-BE49-F238E27FC236}">
                  <a16:creationId xmlns:a16="http://schemas.microsoft.com/office/drawing/2014/main" id="{64F3B771-2B6F-C2F6-652E-A360239CB83B}"/>
                </a:ext>
              </a:extLst>
            </p:cNvPr>
            <p:cNvSpPr/>
            <p:nvPr/>
          </p:nvSpPr>
          <p:spPr bwMode="ltGray">
            <a:xfrm rot="5400000">
              <a:off x="6797222" y="1797968"/>
              <a:ext cx="1584176" cy="1584176"/>
            </a:xfrm>
            <a:prstGeom prst="teardrop">
              <a:avLst/>
            </a:prstGeom>
            <a:solidFill>
              <a:srgbClr val="FF69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21" name="Oval 266">
              <a:extLst>
                <a:ext uri="{FF2B5EF4-FFF2-40B4-BE49-F238E27FC236}">
                  <a16:creationId xmlns:a16="http://schemas.microsoft.com/office/drawing/2014/main" id="{F663B70E-4759-7DD3-0032-E6167BD72777}"/>
                </a:ext>
              </a:extLst>
            </p:cNvPr>
            <p:cNvSpPr/>
            <p:nvPr/>
          </p:nvSpPr>
          <p:spPr bwMode="ltGray">
            <a:xfrm>
              <a:off x="8059522" y="3103824"/>
              <a:ext cx="227269" cy="201238"/>
            </a:xfrm>
            <a:prstGeom prst="ellipse">
              <a:avLst/>
            </a:prstGeom>
            <a:solidFill>
              <a:schemeClr val="bg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23" name="TextBox 281">
              <a:extLst>
                <a:ext uri="{FF2B5EF4-FFF2-40B4-BE49-F238E27FC236}">
                  <a16:creationId xmlns:a16="http://schemas.microsoft.com/office/drawing/2014/main" id="{AD951961-D176-687C-95BE-B9E09C23FE63}"/>
                </a:ext>
              </a:extLst>
            </p:cNvPr>
            <p:cNvSpPr txBox="1"/>
            <p:nvPr/>
          </p:nvSpPr>
          <p:spPr>
            <a:xfrm rot="13516787">
              <a:off x="6960235" y="2173620"/>
              <a:ext cx="1190068" cy="77552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 fontAlgn="base">
                <a:lnSpc>
                  <a:spcPct val="110000"/>
                </a:lnSpc>
                <a:spcAft>
                  <a:spcPts val="600"/>
                </a:spcAft>
                <a:buClr>
                  <a:srgbClr val="FF6900"/>
                </a:buClr>
              </a:pPr>
              <a:r>
                <a:rPr lang="sk-SK" b="1" dirty="0">
                  <a:solidFill>
                    <a:schemeClr val="bg1"/>
                  </a:solidFill>
                  <a:latin typeface="Georgia" panose="02040502050405020303" pitchFamily="18" charset="0"/>
                  <a:cs typeface="Arial"/>
                </a:rPr>
                <a:t>vymedzujeme oblasti s najväčším </a:t>
              </a:r>
              <a:r>
                <a:rPr lang="sk-SK" b="1" dirty="0" err="1">
                  <a:solidFill>
                    <a:schemeClr val="bg1"/>
                  </a:solidFill>
                  <a:latin typeface="Georgia" panose="02040502050405020303" pitchFamily="18" charset="0"/>
                  <a:cs typeface="Arial"/>
                </a:rPr>
                <a:t>impaktom</a:t>
              </a:r>
              <a:r>
                <a:rPr lang="sk-SK" b="1" dirty="0">
                  <a:solidFill>
                    <a:schemeClr val="bg1"/>
                  </a:solidFill>
                  <a:latin typeface="Georgia" panose="02040502050405020303" pitchFamily="18" charset="0"/>
                  <a:cs typeface="Arial"/>
                </a:rPr>
                <a:t> – prioritou nemôže byť všetko</a:t>
              </a:r>
            </a:p>
          </p:txBody>
        </p:sp>
      </p:grpSp>
      <p:grpSp>
        <p:nvGrpSpPr>
          <p:cNvPr id="24" name="Group 8">
            <a:extLst>
              <a:ext uri="{FF2B5EF4-FFF2-40B4-BE49-F238E27FC236}">
                <a16:creationId xmlns:a16="http://schemas.microsoft.com/office/drawing/2014/main" id="{1E9163E5-7F7E-7984-489A-A23A208AABD5}"/>
              </a:ext>
            </a:extLst>
          </p:cNvPr>
          <p:cNvGrpSpPr/>
          <p:nvPr/>
        </p:nvGrpSpPr>
        <p:grpSpPr>
          <a:xfrm>
            <a:off x="8001967" y="810902"/>
            <a:ext cx="2451695" cy="2755705"/>
            <a:chOff x="4806171" y="1803138"/>
            <a:chExt cx="1584176" cy="1626061"/>
          </a:xfrm>
        </p:grpSpPr>
        <p:sp>
          <p:nvSpPr>
            <p:cNvPr id="25" name="Teardrop 27">
              <a:extLst>
                <a:ext uri="{FF2B5EF4-FFF2-40B4-BE49-F238E27FC236}">
                  <a16:creationId xmlns:a16="http://schemas.microsoft.com/office/drawing/2014/main" id="{3F0C2A50-01B8-60DA-6E2B-CC56C72F7F64}"/>
                </a:ext>
              </a:extLst>
            </p:cNvPr>
            <p:cNvSpPr/>
            <p:nvPr/>
          </p:nvSpPr>
          <p:spPr bwMode="ltGray">
            <a:xfrm rot="5400000">
              <a:off x="4806171" y="1803138"/>
              <a:ext cx="1584176" cy="1584176"/>
            </a:xfrm>
            <a:prstGeom prst="teardrop">
              <a:avLst/>
            </a:prstGeom>
            <a:solidFill>
              <a:srgbClr val="1A1D96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err="1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26" name="Oval 29">
              <a:extLst>
                <a:ext uri="{FF2B5EF4-FFF2-40B4-BE49-F238E27FC236}">
                  <a16:creationId xmlns:a16="http://schemas.microsoft.com/office/drawing/2014/main" id="{6BFCB688-AB72-F68C-F161-30C0390AE6A0}"/>
                </a:ext>
              </a:extLst>
            </p:cNvPr>
            <p:cNvSpPr/>
            <p:nvPr/>
          </p:nvSpPr>
          <p:spPr bwMode="ltGray">
            <a:xfrm>
              <a:off x="6066780" y="3080305"/>
              <a:ext cx="209354" cy="191183"/>
            </a:xfrm>
            <a:prstGeom prst="ellipse">
              <a:avLst/>
            </a:prstGeom>
            <a:solidFill>
              <a:schemeClr val="bg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err="1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27" name="TextBox 282">
              <a:extLst>
                <a:ext uri="{FF2B5EF4-FFF2-40B4-BE49-F238E27FC236}">
                  <a16:creationId xmlns:a16="http://schemas.microsoft.com/office/drawing/2014/main" id="{707A5E0C-D230-41AB-F3FB-FB3A70432B52}"/>
                </a:ext>
              </a:extLst>
            </p:cNvPr>
            <p:cNvSpPr txBox="1"/>
            <p:nvPr/>
          </p:nvSpPr>
          <p:spPr>
            <a:xfrm>
              <a:off x="4976187" y="2260043"/>
              <a:ext cx="1244142" cy="116915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 fontAlgn="base">
                <a:lnSpc>
                  <a:spcPct val="110000"/>
                </a:lnSpc>
                <a:spcAft>
                  <a:spcPts val="600"/>
                </a:spcAft>
                <a:buClr>
                  <a:srgbClr val="FF6900"/>
                </a:buClr>
              </a:pPr>
              <a:r>
                <a:rPr lang="sk-SK" sz="2000" b="1">
                  <a:solidFill>
                    <a:schemeClr val="bg1"/>
                  </a:solidFill>
                  <a:latin typeface="Georgia" panose="02040502050405020303" pitchFamily="18" charset="0"/>
                  <a:cs typeface="Arial"/>
                </a:rPr>
                <a:t>zachovávame prepojenie na 9 oblastí </a:t>
              </a:r>
              <a:r>
                <a:rPr lang="sk-SK" sz="2000" b="1" err="1">
                  <a:solidFill>
                    <a:schemeClr val="bg1"/>
                  </a:solidFill>
                  <a:latin typeface="Georgia" panose="02040502050405020303" pitchFamily="18" charset="0"/>
                  <a:cs typeface="Arial"/>
                </a:rPr>
                <a:t>NSVVaI</a:t>
              </a:r>
              <a:endParaRPr lang="sk-SK" sz="2000" b="1">
                <a:solidFill>
                  <a:schemeClr val="bg1"/>
                </a:solidFill>
                <a:latin typeface="Georgia" panose="02040502050405020303" pitchFamily="18" charset="0"/>
                <a:cs typeface="Arial"/>
              </a:endParaRPr>
            </a:p>
          </p:txBody>
        </p:sp>
      </p:grpSp>
      <p:sp>
        <p:nvSpPr>
          <p:cNvPr id="3" name="Obdĺžnik 2">
            <a:extLst>
              <a:ext uri="{FF2B5EF4-FFF2-40B4-BE49-F238E27FC236}">
                <a16:creationId xmlns:a16="http://schemas.microsoft.com/office/drawing/2014/main" id="{ABD96C79-6223-8A03-3F5F-F2A2581D840D}"/>
              </a:ext>
            </a:extLst>
          </p:cNvPr>
          <p:cNvSpPr/>
          <p:nvPr/>
        </p:nvSpPr>
        <p:spPr>
          <a:xfrm>
            <a:off x="5964382" y="1812315"/>
            <a:ext cx="166704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32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75 %*</a:t>
            </a:r>
          </a:p>
        </p:txBody>
      </p:sp>
      <p:sp>
        <p:nvSpPr>
          <p:cNvPr id="4" name="Obdĺžnik 3">
            <a:extLst>
              <a:ext uri="{FF2B5EF4-FFF2-40B4-BE49-F238E27FC236}">
                <a16:creationId xmlns:a16="http://schemas.microsoft.com/office/drawing/2014/main" id="{85A963F3-1D42-60CD-B79C-C6E245C2FEC3}"/>
              </a:ext>
            </a:extLst>
          </p:cNvPr>
          <p:cNvSpPr/>
          <p:nvPr/>
        </p:nvSpPr>
        <p:spPr>
          <a:xfrm>
            <a:off x="5964382" y="2266819"/>
            <a:ext cx="166704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20</a:t>
            </a:r>
            <a:r>
              <a:rPr lang="sk-SK" sz="32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%</a:t>
            </a:r>
          </a:p>
        </p:txBody>
      </p:sp>
      <p:sp>
        <p:nvSpPr>
          <p:cNvPr id="6" name="Obdĺžnik 5">
            <a:extLst>
              <a:ext uri="{FF2B5EF4-FFF2-40B4-BE49-F238E27FC236}">
                <a16:creationId xmlns:a16="http://schemas.microsoft.com/office/drawing/2014/main" id="{3402CA6E-FC92-965E-D649-22C54A2298FB}"/>
              </a:ext>
            </a:extLst>
          </p:cNvPr>
          <p:cNvSpPr/>
          <p:nvPr/>
        </p:nvSpPr>
        <p:spPr>
          <a:xfrm>
            <a:off x="6007564" y="2721322"/>
            <a:ext cx="166704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32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5 %</a:t>
            </a:r>
          </a:p>
        </p:txBody>
      </p:sp>
    </p:spTree>
    <p:extLst>
      <p:ext uri="{BB962C8B-B14F-4D97-AF65-F5344CB8AC3E}">
        <p14:creationId xmlns:p14="http://schemas.microsoft.com/office/powerpoint/2010/main" val="39782303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7FEA66-E4E6-936F-74E1-06465CFE1C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DAC289-E6D2-6FD5-5AAB-8ADBCD33E47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948" y="576904"/>
            <a:ext cx="8239624" cy="488088"/>
          </a:xfrm>
        </p:spPr>
        <p:txBody>
          <a:bodyPr/>
          <a:lstStyle/>
          <a:p>
            <a:r>
              <a:rPr lang="sk-SK" dirty="0">
                <a:latin typeface="Source Sans Pro"/>
                <a:ea typeface="Source Sans Pro"/>
              </a:rPr>
              <a:t>PRIORITNÉ OBLASTI AKČNÉHO PLÁNU</a:t>
            </a:r>
          </a:p>
        </p:txBody>
      </p:sp>
      <p:sp>
        <p:nvSpPr>
          <p:cNvPr id="4" name="BlokTextu 5">
            <a:extLst>
              <a:ext uri="{FF2B5EF4-FFF2-40B4-BE49-F238E27FC236}">
                <a16:creationId xmlns:a16="http://schemas.microsoft.com/office/drawing/2014/main" id="{83616169-C56B-764D-7039-BF1B24357E2A}"/>
              </a:ext>
            </a:extLst>
          </p:cNvPr>
          <p:cNvSpPr txBox="1"/>
          <p:nvPr/>
        </p:nvSpPr>
        <p:spPr>
          <a:xfrm>
            <a:off x="831948" y="1797784"/>
            <a:ext cx="9589208" cy="441608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R="0" lvl="0" algn="just" defTabSz="914400" rtl="0" fontAlgn="auto" hangingPunct="1">
              <a:spcBef>
                <a:spcPts val="0"/>
              </a:spcBef>
              <a:spcAft>
                <a:spcPts val="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2400" b="1" kern="0" dirty="0">
                <a:solidFill>
                  <a:srgbClr val="FF6900"/>
                </a:solidFill>
                <a:latin typeface="Source Sans Pro" pitchFamily="34"/>
                <a:ea typeface="Source Sans Pro" pitchFamily="34"/>
              </a:rPr>
              <a:t>Podpora firemného výskumu a vývoja</a:t>
            </a:r>
            <a:endParaRPr lang="sk-SK" sz="2400" b="1" dirty="0">
              <a:solidFill>
                <a:srgbClr val="FF6900"/>
              </a:solidFill>
              <a:latin typeface="Source Sans Pro" pitchFamily="34"/>
              <a:ea typeface="Source Sans Pro" pitchFamily="34"/>
            </a:endParaRPr>
          </a:p>
          <a:p>
            <a:pPr marR="0" lvl="0" algn="just" defTabSz="914400" rtl="0" fontAlgn="auto" hangingPunct="1">
              <a:spcBef>
                <a:spcPts val="0"/>
              </a:spcBef>
              <a:spcAft>
                <a:spcPts val="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2400" b="0" i="0" u="none" strike="noStrike" kern="1200" cap="none" spc="0" baseline="0" dirty="0">
              <a:solidFill>
                <a:srgbClr val="1A1D96"/>
              </a:solidFill>
              <a:uFillTx/>
              <a:latin typeface="Source Sans Pro" pitchFamily="34"/>
              <a:ea typeface="Source Sans Pro" pitchFamily="34"/>
            </a:endParaRPr>
          </a:p>
          <a:p>
            <a:pPr algn="l" rtl="0" fontAlgn="base">
              <a:lnSpc>
                <a:spcPts val="1350"/>
              </a:lnSpc>
              <a:buFont typeface="Arial" panose="020B0604020202020204" pitchFamily="34" charset="0"/>
              <a:buChar char="•"/>
            </a:pPr>
            <a:r>
              <a:rPr lang="sk-SK" sz="1800" b="0" i="0" dirty="0">
                <a:solidFill>
                  <a:srgbClr val="1A1D96"/>
                </a:solidFill>
                <a:effectLst/>
                <a:latin typeface="Calibri"/>
                <a:ea typeface="Calibri"/>
                <a:cs typeface="Calibri"/>
              </a:rPr>
              <a:t> </a:t>
            </a:r>
            <a:r>
              <a:rPr lang="sk-SK" dirty="0">
                <a:solidFill>
                  <a:srgbClr val="1A1D96"/>
                </a:solidFill>
                <a:latin typeface="Calibri"/>
                <a:ea typeface="Calibri"/>
                <a:cs typeface="Calibri"/>
              </a:rPr>
              <a:t>Grantové</a:t>
            </a:r>
            <a:r>
              <a:rPr lang="sk-SK" sz="1800" b="0" i="0" dirty="0">
                <a:solidFill>
                  <a:srgbClr val="1A1D96"/>
                </a:solidFill>
                <a:effectLst/>
                <a:latin typeface="Calibri"/>
                <a:ea typeface="Calibri"/>
                <a:cs typeface="Calibri"/>
              </a:rPr>
              <a:t> </a:t>
            </a:r>
            <a:r>
              <a:rPr lang="sk-SK" dirty="0">
                <a:solidFill>
                  <a:srgbClr val="1A1D96"/>
                </a:solidFill>
                <a:latin typeface="Calibri"/>
                <a:ea typeface="Calibri"/>
                <a:cs typeface="Calibri"/>
              </a:rPr>
              <a:t>financovanie</a:t>
            </a:r>
            <a:r>
              <a:rPr lang="sk-SK" sz="1800" b="0" i="0" dirty="0">
                <a:solidFill>
                  <a:srgbClr val="1A1D96"/>
                </a:solidFill>
                <a:effectLst/>
                <a:latin typeface="Calibri"/>
                <a:ea typeface="Calibri"/>
                <a:cs typeface="Calibri"/>
              </a:rPr>
              <a:t> aplikovaného výskumu a </a:t>
            </a:r>
            <a:r>
              <a:rPr lang="sk-SK" dirty="0">
                <a:solidFill>
                  <a:srgbClr val="1A1D96"/>
                </a:solidFill>
                <a:latin typeface="Calibri"/>
                <a:ea typeface="Calibri"/>
                <a:cs typeface="Calibri"/>
              </a:rPr>
              <a:t>vývoja</a:t>
            </a:r>
            <a:r>
              <a:rPr lang="sk-SK" sz="1800" b="0" i="0" dirty="0">
                <a:solidFill>
                  <a:srgbClr val="1A1D96"/>
                </a:solidFill>
                <a:effectLst/>
                <a:latin typeface="Calibri"/>
                <a:ea typeface="Calibri"/>
                <a:cs typeface="Calibri"/>
              </a:rPr>
              <a:t> v podnikoch </a:t>
            </a:r>
          </a:p>
          <a:p>
            <a:pPr algn="l" rtl="0" fontAlgn="base">
              <a:lnSpc>
                <a:spcPts val="1350"/>
              </a:lnSpc>
              <a:buFont typeface="Arial" panose="020B0604020202020204" pitchFamily="34" charset="0"/>
              <a:buChar char="•"/>
            </a:pPr>
            <a:r>
              <a:rPr lang="sk-SK" sz="1800" b="0" i="0" dirty="0">
                <a:solidFill>
                  <a:srgbClr val="1A1D96"/>
                </a:solidFill>
                <a:effectLst/>
                <a:latin typeface="Calibri" panose="020F0502020204030204" pitchFamily="34" charset="0"/>
              </a:rPr>
              <a:t> Finančný nástroj FLPG pre podporu výskumu a vývoja a zavádzania inovácií </a:t>
            </a:r>
          </a:p>
          <a:p>
            <a:pPr algn="l" rtl="0" fontAlgn="base">
              <a:lnSpc>
                <a:spcPts val="1350"/>
              </a:lnSpc>
              <a:buFont typeface="Arial" panose="020B0604020202020204" pitchFamily="34" charset="0"/>
              <a:buChar char="•"/>
            </a:pPr>
            <a:r>
              <a:rPr lang="sk-SK" sz="1800" b="0" i="0" dirty="0">
                <a:solidFill>
                  <a:srgbClr val="1A1D96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sk-SK" sz="1800" b="0" i="0" dirty="0" err="1">
                <a:solidFill>
                  <a:srgbClr val="1A1D96"/>
                </a:solidFill>
                <a:effectLst/>
                <a:latin typeface="Calibri" panose="020F0502020204030204" pitchFamily="34" charset="0"/>
              </a:rPr>
              <a:t>Voucherová</a:t>
            </a:r>
            <a:r>
              <a:rPr lang="sk-SK" sz="1800" b="0" i="0" dirty="0">
                <a:solidFill>
                  <a:srgbClr val="1A1D96"/>
                </a:solidFill>
                <a:effectLst/>
                <a:latin typeface="Calibri" panose="020F0502020204030204" pitchFamily="34" charset="0"/>
              </a:rPr>
              <a:t> podpora konkurencieschopnosti podnikov </a:t>
            </a:r>
          </a:p>
          <a:p>
            <a:pPr marR="0" lvl="0" algn="just" defTabSz="914400" rtl="0" fontAlgn="auto" hangingPunct="1">
              <a:spcBef>
                <a:spcPts val="0"/>
              </a:spcBef>
              <a:spcAft>
                <a:spcPts val="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2400" b="0" i="0" u="none" strike="noStrike" kern="1200" cap="none" spc="0" baseline="0" dirty="0">
              <a:solidFill>
                <a:srgbClr val="00C5DB"/>
              </a:solidFill>
              <a:uFillTx/>
              <a:latin typeface="Source Sans Pro" pitchFamily="34"/>
              <a:ea typeface="Source Sans Pro" pitchFamily="34"/>
            </a:endParaRPr>
          </a:p>
          <a:p>
            <a:pPr marR="0" lvl="0" algn="just" defTabSz="914400" rtl="0" fontAlgn="auto" hangingPunct="1">
              <a:spcBef>
                <a:spcPts val="0"/>
              </a:spcBef>
              <a:spcAft>
                <a:spcPts val="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2400" b="0" i="0" u="none" strike="noStrike" kern="1200" cap="none" spc="0" baseline="0" dirty="0">
              <a:solidFill>
                <a:srgbClr val="00C5DB"/>
              </a:solidFill>
              <a:uFillTx/>
              <a:latin typeface="Source Sans Pro" pitchFamily="34"/>
              <a:ea typeface="Source Sans Pro" pitchFamily="34"/>
            </a:endParaRPr>
          </a:p>
          <a:p>
            <a:pPr marL="342900" marR="0" lvl="0" indent="-342900" algn="just" defTabSz="914400" rtl="0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stimulovanie podnikových výdavkov na výskum a vývoj, najmä </a:t>
            </a:r>
            <a:r>
              <a:rPr lang="sk-SK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pákovaním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súkromných zdrojov, nie ich nahradením verejnými zdrojmi </a:t>
            </a:r>
            <a:endParaRPr lang="sk-SK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 algn="just" defTabSz="914400" rtl="0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podpora výskumno-vývojových aktivít v podnikoch samostatne, ale aj v spolupráci s partnermi, ako sú podniky, alebo verejné </a:t>
            </a:r>
            <a:r>
              <a:rPr lang="sk-SK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VaV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organizácie (univerzity, SAV)</a:t>
            </a:r>
          </a:p>
          <a:p>
            <a:pPr marL="342900" marR="0" lvl="0" indent="-342900" algn="just" defTabSz="914400" rtl="0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posilnenie konkurencieschopnosti vo firmách, </a:t>
            </a:r>
            <a:r>
              <a:rPr lang="sk-SK" dirty="0">
                <a:latin typeface="Calibri" panose="020F0502020204030204" pitchFamily="34" charset="0"/>
                <a:ea typeface="Calibri" panose="020F0502020204030204" pitchFamily="34" charset="0"/>
              </a:rPr>
              <a:t>napr.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prostredníctvom finančného nástroja typu FLPG alebo prostredníctvom grantov s nízkou intenzitou podpory, </a:t>
            </a:r>
            <a:r>
              <a:rPr lang="sk-SK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vouchrov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 pod.</a:t>
            </a:r>
          </a:p>
          <a:p>
            <a:pPr marL="342900" marR="0" lvl="0" indent="-342900" algn="just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2000" dirty="0">
              <a:solidFill>
                <a:srgbClr val="000000"/>
              </a:solidFill>
              <a:latin typeface="Source Sans Pro" pitchFamily="34"/>
              <a:ea typeface="Source Sans Pro" pitchFamily="34"/>
            </a:endParaRPr>
          </a:p>
        </p:txBody>
      </p:sp>
      <p:grpSp>
        <p:nvGrpSpPr>
          <p:cNvPr id="5" name="Group 8">
            <a:extLst>
              <a:ext uri="{FF2B5EF4-FFF2-40B4-BE49-F238E27FC236}">
                <a16:creationId xmlns:a16="http://schemas.microsoft.com/office/drawing/2014/main" id="{989E7E66-E4D6-3373-79FF-229AF64F3A0A}"/>
              </a:ext>
            </a:extLst>
          </p:cNvPr>
          <p:cNvGrpSpPr/>
          <p:nvPr/>
        </p:nvGrpSpPr>
        <p:grpSpPr>
          <a:xfrm flipV="1">
            <a:off x="9324753" y="711026"/>
            <a:ext cx="2191558" cy="2134306"/>
            <a:chOff x="4806171" y="1696681"/>
            <a:chExt cx="1584176" cy="1690633"/>
          </a:xfrm>
        </p:grpSpPr>
        <p:sp>
          <p:nvSpPr>
            <p:cNvPr id="11" name="Teardrop 27">
              <a:extLst>
                <a:ext uri="{FF2B5EF4-FFF2-40B4-BE49-F238E27FC236}">
                  <a16:creationId xmlns:a16="http://schemas.microsoft.com/office/drawing/2014/main" id="{AF2FE204-BF80-A0E5-7879-5593636B9C21}"/>
                </a:ext>
              </a:extLst>
            </p:cNvPr>
            <p:cNvSpPr/>
            <p:nvPr/>
          </p:nvSpPr>
          <p:spPr bwMode="ltGray">
            <a:xfrm rot="5400000">
              <a:off x="4806171" y="1803138"/>
              <a:ext cx="1584176" cy="1584176"/>
            </a:xfrm>
            <a:prstGeom prst="teardrop">
              <a:avLst/>
            </a:prstGeom>
            <a:solidFill>
              <a:srgbClr val="1A1D96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17" name="Oval 29">
              <a:extLst>
                <a:ext uri="{FF2B5EF4-FFF2-40B4-BE49-F238E27FC236}">
                  <a16:creationId xmlns:a16="http://schemas.microsoft.com/office/drawing/2014/main" id="{267CE3A8-09A5-359B-EDF2-648C2084A7EF}"/>
                </a:ext>
              </a:extLst>
            </p:cNvPr>
            <p:cNvSpPr/>
            <p:nvPr/>
          </p:nvSpPr>
          <p:spPr bwMode="ltGray">
            <a:xfrm>
              <a:off x="6066780" y="3095866"/>
              <a:ext cx="145545" cy="175622"/>
            </a:xfrm>
            <a:prstGeom prst="ellipse">
              <a:avLst/>
            </a:prstGeom>
            <a:solidFill>
              <a:schemeClr val="bg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21" name="TextBox 282">
              <a:extLst>
                <a:ext uri="{FF2B5EF4-FFF2-40B4-BE49-F238E27FC236}">
                  <a16:creationId xmlns:a16="http://schemas.microsoft.com/office/drawing/2014/main" id="{F153CAE6-D077-BBD8-CEBC-4CE23D16A83F}"/>
                </a:ext>
              </a:extLst>
            </p:cNvPr>
            <p:cNvSpPr txBox="1"/>
            <p:nvPr/>
          </p:nvSpPr>
          <p:spPr>
            <a:xfrm rot="10800000">
              <a:off x="4968183" y="1696681"/>
              <a:ext cx="1244142" cy="116915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 fontAlgn="base">
                <a:lnSpc>
                  <a:spcPct val="110000"/>
                </a:lnSpc>
                <a:spcAft>
                  <a:spcPts val="600"/>
                </a:spcAft>
                <a:buClr>
                  <a:srgbClr val="FF6900"/>
                </a:buClr>
              </a:pPr>
              <a:r>
                <a:rPr lang="sk-SK" sz="2400" b="1" dirty="0">
                  <a:solidFill>
                    <a:schemeClr val="bg1"/>
                  </a:solidFill>
                  <a:latin typeface="Georgia" panose="02040502050405020303" pitchFamily="18" charset="0"/>
                  <a:cs typeface="Arial"/>
                </a:rPr>
                <a:t>352,7</a:t>
              </a:r>
            </a:p>
            <a:p>
              <a:pPr algn="ctr" fontAlgn="base">
                <a:lnSpc>
                  <a:spcPct val="110000"/>
                </a:lnSpc>
                <a:spcAft>
                  <a:spcPts val="600"/>
                </a:spcAft>
                <a:buClr>
                  <a:srgbClr val="FF6900"/>
                </a:buClr>
              </a:pPr>
              <a:r>
                <a:rPr lang="sk-SK" b="1" dirty="0">
                  <a:solidFill>
                    <a:schemeClr val="bg1"/>
                  </a:solidFill>
                  <a:latin typeface="Georgia" panose="02040502050405020303" pitchFamily="18" charset="0"/>
                  <a:cs typeface="Arial"/>
                </a:rPr>
                <a:t>mil. €</a:t>
              </a:r>
            </a:p>
          </p:txBody>
        </p:sp>
      </p:grpSp>
      <p:grpSp>
        <p:nvGrpSpPr>
          <p:cNvPr id="24" name="Group 170">
            <a:extLst>
              <a:ext uri="{FF2B5EF4-FFF2-40B4-BE49-F238E27FC236}">
                <a16:creationId xmlns:a16="http://schemas.microsoft.com/office/drawing/2014/main" id="{D8627B0F-958C-AF38-FE32-BF7E5D94DD3D}"/>
              </a:ext>
            </a:extLst>
          </p:cNvPr>
          <p:cNvGrpSpPr/>
          <p:nvPr/>
        </p:nvGrpSpPr>
        <p:grpSpPr>
          <a:xfrm>
            <a:off x="525575" y="5172891"/>
            <a:ext cx="294337" cy="264741"/>
            <a:chOff x="4019550" y="3568701"/>
            <a:chExt cx="358775" cy="360363"/>
          </a:xfrm>
          <a:solidFill>
            <a:srgbClr val="FF6900"/>
          </a:solidFill>
        </p:grpSpPr>
        <p:sp>
          <p:nvSpPr>
            <p:cNvPr id="25" name="Freeform 105">
              <a:extLst>
                <a:ext uri="{FF2B5EF4-FFF2-40B4-BE49-F238E27FC236}">
                  <a16:creationId xmlns:a16="http://schemas.microsoft.com/office/drawing/2014/main" id="{D84527EE-7F18-E63F-8AC4-F07D174C8C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19550" y="3568701"/>
              <a:ext cx="358775" cy="360363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31" y="46"/>
                </a:cxn>
                <a:cxn ang="0">
                  <a:pos x="36" y="68"/>
                </a:cxn>
                <a:cxn ang="0">
                  <a:pos x="4" y="100"/>
                </a:cxn>
                <a:cxn ang="0">
                  <a:pos x="4" y="100"/>
                </a:cxn>
                <a:cxn ang="0">
                  <a:pos x="0" y="109"/>
                </a:cxn>
                <a:cxn ang="0">
                  <a:pos x="13" y="123"/>
                </a:cxn>
                <a:cxn ang="0">
                  <a:pos x="23" y="119"/>
                </a:cxn>
                <a:cxn ang="0">
                  <a:pos x="23" y="119"/>
                </a:cxn>
                <a:cxn ang="0">
                  <a:pos x="55" y="87"/>
                </a:cxn>
                <a:cxn ang="0">
                  <a:pos x="77" y="92"/>
                </a:cxn>
                <a:cxn ang="0">
                  <a:pos x="123" y="46"/>
                </a:cxn>
                <a:cxn ang="0">
                  <a:pos x="77" y="0"/>
                </a:cxn>
                <a:cxn ang="0">
                  <a:pos x="18" y="114"/>
                </a:cxn>
                <a:cxn ang="0">
                  <a:pos x="13" y="116"/>
                </a:cxn>
                <a:cxn ang="0">
                  <a:pos x="7" y="109"/>
                </a:cxn>
                <a:cxn ang="0">
                  <a:pos x="9" y="104"/>
                </a:cxn>
                <a:cxn ang="0">
                  <a:pos x="9" y="104"/>
                </a:cxn>
                <a:cxn ang="0">
                  <a:pos x="40" y="73"/>
                </a:cxn>
                <a:cxn ang="0">
                  <a:pos x="49" y="83"/>
                </a:cxn>
                <a:cxn ang="0">
                  <a:pos x="18" y="114"/>
                </a:cxn>
                <a:cxn ang="0">
                  <a:pos x="77" y="84"/>
                </a:cxn>
                <a:cxn ang="0">
                  <a:pos x="38" y="46"/>
                </a:cxn>
                <a:cxn ang="0">
                  <a:pos x="77" y="8"/>
                </a:cxn>
                <a:cxn ang="0">
                  <a:pos x="115" y="46"/>
                </a:cxn>
                <a:cxn ang="0">
                  <a:pos x="77" y="84"/>
                </a:cxn>
                <a:cxn ang="0">
                  <a:pos x="77" y="84"/>
                </a:cxn>
                <a:cxn ang="0">
                  <a:pos x="77" y="84"/>
                </a:cxn>
              </a:cxnLst>
              <a:rect l="0" t="0" r="r" b="b"/>
              <a:pathLst>
                <a:path w="123" h="123">
                  <a:moveTo>
                    <a:pt x="77" y="0"/>
                  </a:moveTo>
                  <a:cubicBezTo>
                    <a:pt x="51" y="0"/>
                    <a:pt x="31" y="21"/>
                    <a:pt x="31" y="46"/>
                  </a:cubicBezTo>
                  <a:cubicBezTo>
                    <a:pt x="31" y="54"/>
                    <a:pt x="33" y="61"/>
                    <a:pt x="36" y="68"/>
                  </a:cubicBezTo>
                  <a:cubicBezTo>
                    <a:pt x="4" y="100"/>
                    <a:pt x="4" y="100"/>
                    <a:pt x="4" y="100"/>
                  </a:cubicBezTo>
                  <a:cubicBezTo>
                    <a:pt x="4" y="100"/>
                    <a:pt x="4" y="100"/>
                    <a:pt x="4" y="100"/>
                  </a:cubicBezTo>
                  <a:cubicBezTo>
                    <a:pt x="2" y="102"/>
                    <a:pt x="0" y="105"/>
                    <a:pt x="0" y="109"/>
                  </a:cubicBezTo>
                  <a:cubicBezTo>
                    <a:pt x="0" y="117"/>
                    <a:pt x="6" y="123"/>
                    <a:pt x="13" y="123"/>
                  </a:cubicBezTo>
                  <a:cubicBezTo>
                    <a:pt x="17" y="123"/>
                    <a:pt x="21" y="121"/>
                    <a:pt x="23" y="119"/>
                  </a:cubicBezTo>
                  <a:cubicBezTo>
                    <a:pt x="23" y="119"/>
                    <a:pt x="23" y="119"/>
                    <a:pt x="23" y="119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62" y="90"/>
                    <a:pt x="69" y="92"/>
                    <a:pt x="77" y="92"/>
                  </a:cubicBezTo>
                  <a:cubicBezTo>
                    <a:pt x="102" y="92"/>
                    <a:pt x="123" y="71"/>
                    <a:pt x="123" y="46"/>
                  </a:cubicBezTo>
                  <a:cubicBezTo>
                    <a:pt x="123" y="21"/>
                    <a:pt x="102" y="0"/>
                    <a:pt x="77" y="0"/>
                  </a:cubicBezTo>
                  <a:close/>
                  <a:moveTo>
                    <a:pt x="18" y="114"/>
                  </a:moveTo>
                  <a:cubicBezTo>
                    <a:pt x="17" y="115"/>
                    <a:pt x="15" y="116"/>
                    <a:pt x="13" y="116"/>
                  </a:cubicBezTo>
                  <a:cubicBezTo>
                    <a:pt x="10" y="116"/>
                    <a:pt x="7" y="113"/>
                    <a:pt x="7" y="109"/>
                  </a:cubicBezTo>
                  <a:cubicBezTo>
                    <a:pt x="7" y="107"/>
                    <a:pt x="8" y="106"/>
                    <a:pt x="9" y="104"/>
                  </a:cubicBezTo>
                  <a:cubicBezTo>
                    <a:pt x="9" y="104"/>
                    <a:pt x="9" y="104"/>
                    <a:pt x="9" y="104"/>
                  </a:cubicBezTo>
                  <a:cubicBezTo>
                    <a:pt x="40" y="73"/>
                    <a:pt x="40" y="73"/>
                    <a:pt x="40" y="73"/>
                  </a:cubicBezTo>
                  <a:cubicBezTo>
                    <a:pt x="42" y="77"/>
                    <a:pt x="46" y="80"/>
                    <a:pt x="49" y="83"/>
                  </a:cubicBezTo>
                  <a:lnTo>
                    <a:pt x="18" y="114"/>
                  </a:lnTo>
                  <a:close/>
                  <a:moveTo>
                    <a:pt x="77" y="84"/>
                  </a:moveTo>
                  <a:cubicBezTo>
                    <a:pt x="55" y="84"/>
                    <a:pt x="38" y="67"/>
                    <a:pt x="38" y="46"/>
                  </a:cubicBezTo>
                  <a:cubicBezTo>
                    <a:pt x="38" y="25"/>
                    <a:pt x="55" y="8"/>
                    <a:pt x="77" y="8"/>
                  </a:cubicBezTo>
                  <a:cubicBezTo>
                    <a:pt x="98" y="8"/>
                    <a:pt x="115" y="25"/>
                    <a:pt x="115" y="46"/>
                  </a:cubicBezTo>
                  <a:cubicBezTo>
                    <a:pt x="115" y="67"/>
                    <a:pt x="98" y="84"/>
                    <a:pt x="77" y="84"/>
                  </a:cubicBezTo>
                  <a:close/>
                  <a:moveTo>
                    <a:pt x="77" y="84"/>
                  </a:moveTo>
                  <a:cubicBezTo>
                    <a:pt x="77" y="84"/>
                    <a:pt x="77" y="84"/>
                    <a:pt x="77" y="8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26" name="Freeform 106">
              <a:extLst>
                <a:ext uri="{FF2B5EF4-FFF2-40B4-BE49-F238E27FC236}">
                  <a16:creationId xmlns:a16="http://schemas.microsoft.com/office/drawing/2014/main" id="{3A9F6731-BFD2-32D8-7D3E-6272F5B1E1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65600" y="3624263"/>
              <a:ext cx="84138" cy="85725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0" y="27"/>
                </a:cxn>
                <a:cxn ang="0">
                  <a:pos x="2" y="29"/>
                </a:cxn>
                <a:cxn ang="0">
                  <a:pos x="4" y="27"/>
                </a:cxn>
                <a:cxn ang="0">
                  <a:pos x="27" y="4"/>
                </a:cxn>
                <a:cxn ang="0">
                  <a:pos x="29" y="2"/>
                </a:cxn>
                <a:cxn ang="0">
                  <a:pos x="27" y="0"/>
                </a:cxn>
                <a:cxn ang="0">
                  <a:pos x="27" y="0"/>
                </a:cxn>
                <a:cxn ang="0">
                  <a:pos x="27" y="0"/>
                </a:cxn>
              </a:cxnLst>
              <a:rect l="0" t="0" r="r" b="b"/>
              <a:pathLst>
                <a:path w="29" h="29">
                  <a:moveTo>
                    <a:pt x="27" y="0"/>
                  </a:moveTo>
                  <a:cubicBezTo>
                    <a:pt x="12" y="0"/>
                    <a:pt x="0" y="12"/>
                    <a:pt x="0" y="27"/>
                  </a:cubicBezTo>
                  <a:cubicBezTo>
                    <a:pt x="0" y="28"/>
                    <a:pt x="1" y="29"/>
                    <a:pt x="2" y="29"/>
                  </a:cubicBezTo>
                  <a:cubicBezTo>
                    <a:pt x="3" y="29"/>
                    <a:pt x="4" y="28"/>
                    <a:pt x="4" y="27"/>
                  </a:cubicBezTo>
                  <a:cubicBezTo>
                    <a:pt x="4" y="14"/>
                    <a:pt x="14" y="4"/>
                    <a:pt x="27" y="4"/>
                  </a:cubicBezTo>
                  <a:cubicBezTo>
                    <a:pt x="28" y="4"/>
                    <a:pt x="29" y="3"/>
                    <a:pt x="29" y="2"/>
                  </a:cubicBezTo>
                  <a:cubicBezTo>
                    <a:pt x="29" y="1"/>
                    <a:pt x="28" y="0"/>
                    <a:pt x="27" y="0"/>
                  </a:cubicBezTo>
                  <a:close/>
                  <a:moveTo>
                    <a:pt x="27" y="0"/>
                  </a:move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  <p:sp>
        <p:nvSpPr>
          <p:cNvPr id="3" name="BlokTextu 2">
            <a:extLst>
              <a:ext uri="{FF2B5EF4-FFF2-40B4-BE49-F238E27FC236}">
                <a16:creationId xmlns:a16="http://schemas.microsoft.com/office/drawing/2014/main" id="{71541882-A9DC-482B-F968-E8B1E917AEA2}"/>
              </a:ext>
            </a:extLst>
          </p:cNvPr>
          <p:cNvSpPr txBox="1"/>
          <p:nvPr/>
        </p:nvSpPr>
        <p:spPr>
          <a:xfrm>
            <a:off x="9946836" y="833676"/>
            <a:ext cx="11284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200" b="1" dirty="0">
                <a:solidFill>
                  <a:schemeClr val="bg1">
                    <a:lumMod val="95000"/>
                  </a:schemeClr>
                </a:solidFill>
                <a:latin typeface="Georgia" panose="02040502050405020303" pitchFamily="18" charset="0"/>
              </a:rPr>
              <a:t>2026-2028</a:t>
            </a:r>
          </a:p>
        </p:txBody>
      </p:sp>
    </p:spTree>
    <p:extLst>
      <p:ext uri="{BB962C8B-B14F-4D97-AF65-F5344CB8AC3E}">
        <p14:creationId xmlns:p14="http://schemas.microsoft.com/office/powerpoint/2010/main" val="21360212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5C04AF-2B61-A1F9-7C65-2979BBCD26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ED864C-0146-6664-C34F-001722E8CDC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948" y="576904"/>
            <a:ext cx="8239624" cy="488088"/>
          </a:xfrm>
        </p:spPr>
        <p:txBody>
          <a:bodyPr/>
          <a:lstStyle/>
          <a:p>
            <a:r>
              <a:rPr lang="sk-SK" dirty="0">
                <a:latin typeface="Source Sans Pro"/>
                <a:ea typeface="Source Sans Pro"/>
              </a:rPr>
              <a:t>PRIORITNÉ OBLASTI AKČNÉHO PLÁNU</a:t>
            </a:r>
          </a:p>
        </p:txBody>
      </p:sp>
      <p:sp>
        <p:nvSpPr>
          <p:cNvPr id="4" name="BlokTextu 5">
            <a:extLst>
              <a:ext uri="{FF2B5EF4-FFF2-40B4-BE49-F238E27FC236}">
                <a16:creationId xmlns:a16="http://schemas.microsoft.com/office/drawing/2014/main" id="{08490B6C-B624-D5BE-9829-AEA2ACFB837D}"/>
              </a:ext>
            </a:extLst>
          </p:cNvPr>
          <p:cNvSpPr txBox="1"/>
          <p:nvPr/>
        </p:nvSpPr>
        <p:spPr>
          <a:xfrm>
            <a:off x="831948" y="1797784"/>
            <a:ext cx="9352912" cy="405970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R="0" lvl="0" algn="just" defTabSz="914400" rtl="0" fontAlgn="auto" hangingPunct="1">
              <a:spcBef>
                <a:spcPts val="0"/>
              </a:spcBef>
              <a:spcAft>
                <a:spcPts val="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2400" b="1" kern="0" dirty="0">
                <a:solidFill>
                  <a:srgbClr val="FF6900"/>
                </a:solidFill>
                <a:latin typeface="Source Sans Pro"/>
                <a:ea typeface="Source Sans Pro"/>
              </a:rPr>
              <a:t>Strategické iniciatívy RIS3</a:t>
            </a:r>
            <a:endParaRPr lang="sk-SK" sz="2400" b="1" dirty="0">
              <a:solidFill>
                <a:srgbClr val="FF6900"/>
              </a:solidFill>
              <a:latin typeface="Source Sans Pro"/>
              <a:ea typeface="Source Sans Pro"/>
            </a:endParaRPr>
          </a:p>
          <a:p>
            <a:pPr marR="0" lvl="0" algn="just" defTabSz="914400" rtl="0" fontAlgn="auto" hangingPunct="1">
              <a:spcBef>
                <a:spcPts val="0"/>
              </a:spcBef>
              <a:spcAft>
                <a:spcPts val="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3200" b="0" i="0" u="none" strike="noStrike" kern="1200" cap="none" spc="0" baseline="0" dirty="0">
              <a:solidFill>
                <a:srgbClr val="00C5DB"/>
              </a:solidFill>
              <a:uFillTx/>
              <a:latin typeface="Source Sans Pro" pitchFamily="34"/>
              <a:ea typeface="Source Sans Pro" pitchFamily="34"/>
            </a:endParaRPr>
          </a:p>
          <a:p>
            <a:pPr lvl="0" indent="-285750" fontAlgn="base">
              <a:buFont typeface="Arial" panose="020B0604020202020204" pitchFamily="34" charset="0"/>
              <a:buChar char="•"/>
            </a:pPr>
            <a:r>
              <a:rPr lang="sk-SK" dirty="0">
                <a:solidFill>
                  <a:srgbClr val="1A1D96"/>
                </a:solidFill>
                <a:latin typeface="Calibri" panose="020F0502020204030204" pitchFamily="34" charset="0"/>
              </a:rPr>
              <a:t>Národný program rozvoja robotiky a umelej inteligencie</a:t>
            </a:r>
          </a:p>
          <a:p>
            <a:pPr lvl="0" indent="-285750" fontAlgn="base">
              <a:buFont typeface="Arial" panose="020B0604020202020204" pitchFamily="34" charset="0"/>
              <a:buChar char="•"/>
            </a:pPr>
            <a:r>
              <a:rPr lang="sk-SK" dirty="0">
                <a:solidFill>
                  <a:srgbClr val="1A1D96"/>
                </a:solidFill>
                <a:latin typeface="Calibri" panose="020F0502020204030204" pitchFamily="34" charset="0"/>
              </a:rPr>
              <a:t>Rozvoj pilotného programu Misia Zdravie v rámci domény Zdravá spoločnosť SK RIS3 2021+</a:t>
            </a:r>
          </a:p>
          <a:p>
            <a:pPr lvl="0" indent="-285750" fontAlgn="base">
              <a:lnSpc>
                <a:spcPts val="1350"/>
              </a:lnSpc>
              <a:buFont typeface="Arial" panose="020B0604020202020204" pitchFamily="34" charset="0"/>
              <a:buChar char="•"/>
            </a:pPr>
            <a:endParaRPr lang="sk-SK" b="0" i="1" u="none" strike="noStrike" kern="1200" cap="none" spc="0" baseline="0" dirty="0">
              <a:solidFill>
                <a:srgbClr val="1A25AB"/>
              </a:solidFill>
              <a:uFillTx/>
              <a:latin typeface="Source Sans Pro" panose="020B0503030403020204" pitchFamily="34" charset="0"/>
              <a:ea typeface="Source Sans Pro" pitchFamily="34"/>
              <a:cs typeface="Times New Roman" panose="02020603050405020304" pitchFamily="18" charset="0"/>
            </a:endParaRPr>
          </a:p>
          <a:p>
            <a:pPr lvl="0" fontAlgn="base">
              <a:lnSpc>
                <a:spcPts val="1350"/>
              </a:lnSpc>
            </a:pPr>
            <a:endParaRPr lang="sk-SK" sz="2800" b="0" i="0" u="none" strike="noStrike" kern="1200" cap="none" spc="0" baseline="0" dirty="0">
              <a:solidFill>
                <a:srgbClr val="00C5DB"/>
              </a:solidFill>
              <a:uFillTx/>
              <a:latin typeface="Source Sans Pro" pitchFamily="34"/>
              <a:ea typeface="Source Sans Pro" pitchFamily="34"/>
            </a:endParaRPr>
          </a:p>
          <a:p>
            <a:pPr marL="342900" indent="-342900" algn="just">
              <a:lnSpc>
                <a:spcPct val="114000"/>
              </a:lnSpc>
              <a:buFont typeface="Courier New" panose="02070309020205020404" pitchFamily="49" charset="0"/>
              <a:buChar char="o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kern="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robotika a AI sú prierezovými oblasťami domén inteligentnej špecializácie v rámci RIS3+, cieľom národných programov bude vytvorenie komplexného ekosystému pre ich rozvoj a komercializáciu formou vzdelávania, rozvoja infraštruktúry, podpory podnikového </a:t>
            </a:r>
            <a:r>
              <a:rPr lang="sk-SK" kern="0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VaV</a:t>
            </a:r>
            <a:r>
              <a:rPr lang="sk-SK" kern="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, spolupráce výskumných inštitúcií a firiem, či komercializácie riešení </a:t>
            </a:r>
          </a:p>
          <a:p>
            <a:pPr marL="342900" indent="-342900" algn="just">
              <a:lnSpc>
                <a:spcPct val="114000"/>
              </a:lnSpc>
              <a:buFont typeface="Courier New" panose="02070309020205020404" pitchFamily="49" charset="0"/>
              <a:buChar char="o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kern="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misia Zdravie 2030 ako priorita domény Zdravá spoločnosť je strategická iniciatíva vychádzajúca z Aktualizácie Súhrnnej správy z procesu EDP k SK RIS3 2021+ na obdobie rokov 2025-2027</a:t>
            </a:r>
          </a:p>
        </p:txBody>
      </p:sp>
      <p:grpSp>
        <p:nvGrpSpPr>
          <p:cNvPr id="3" name="Group 8">
            <a:extLst>
              <a:ext uri="{FF2B5EF4-FFF2-40B4-BE49-F238E27FC236}">
                <a16:creationId xmlns:a16="http://schemas.microsoft.com/office/drawing/2014/main" id="{BAA1600D-B547-E516-AE05-E4C217E025F6}"/>
              </a:ext>
            </a:extLst>
          </p:cNvPr>
          <p:cNvGrpSpPr/>
          <p:nvPr/>
        </p:nvGrpSpPr>
        <p:grpSpPr>
          <a:xfrm flipV="1">
            <a:off x="9324753" y="711031"/>
            <a:ext cx="2191558" cy="2122555"/>
            <a:chOff x="4806171" y="1705988"/>
            <a:chExt cx="1584176" cy="1681326"/>
          </a:xfrm>
        </p:grpSpPr>
        <p:sp>
          <p:nvSpPr>
            <p:cNvPr id="5" name="Teardrop 27">
              <a:extLst>
                <a:ext uri="{FF2B5EF4-FFF2-40B4-BE49-F238E27FC236}">
                  <a16:creationId xmlns:a16="http://schemas.microsoft.com/office/drawing/2014/main" id="{0A94843F-5B4E-EAD5-9417-BA3F72452553}"/>
                </a:ext>
              </a:extLst>
            </p:cNvPr>
            <p:cNvSpPr/>
            <p:nvPr/>
          </p:nvSpPr>
          <p:spPr bwMode="ltGray">
            <a:xfrm rot="5400000">
              <a:off x="4806171" y="1803138"/>
              <a:ext cx="1584176" cy="1584176"/>
            </a:xfrm>
            <a:prstGeom prst="teardrop">
              <a:avLst/>
            </a:prstGeom>
            <a:solidFill>
              <a:srgbClr val="1A1D96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6" name="Oval 29">
              <a:extLst>
                <a:ext uri="{FF2B5EF4-FFF2-40B4-BE49-F238E27FC236}">
                  <a16:creationId xmlns:a16="http://schemas.microsoft.com/office/drawing/2014/main" id="{A1D75ED6-5346-CD02-5E11-BF69680EE544}"/>
                </a:ext>
              </a:extLst>
            </p:cNvPr>
            <p:cNvSpPr/>
            <p:nvPr/>
          </p:nvSpPr>
          <p:spPr bwMode="ltGray">
            <a:xfrm>
              <a:off x="6066780" y="3095866"/>
              <a:ext cx="145545" cy="175622"/>
            </a:xfrm>
            <a:prstGeom prst="ellipse">
              <a:avLst/>
            </a:prstGeom>
            <a:solidFill>
              <a:schemeClr val="bg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7" name="TextBox 282">
              <a:extLst>
                <a:ext uri="{FF2B5EF4-FFF2-40B4-BE49-F238E27FC236}">
                  <a16:creationId xmlns:a16="http://schemas.microsoft.com/office/drawing/2014/main" id="{165A45F0-7330-FF26-CDE4-AE85C83A5EE7}"/>
                </a:ext>
              </a:extLst>
            </p:cNvPr>
            <p:cNvSpPr txBox="1"/>
            <p:nvPr/>
          </p:nvSpPr>
          <p:spPr>
            <a:xfrm rot="10800000">
              <a:off x="4968183" y="1705988"/>
              <a:ext cx="1244142" cy="116915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 fontAlgn="base">
                <a:lnSpc>
                  <a:spcPct val="110000"/>
                </a:lnSpc>
                <a:spcAft>
                  <a:spcPts val="600"/>
                </a:spcAft>
                <a:buClr>
                  <a:srgbClr val="FF6900"/>
                </a:buClr>
              </a:pPr>
              <a:r>
                <a:rPr lang="sk-SK" sz="2400" b="1" dirty="0">
                  <a:solidFill>
                    <a:schemeClr val="bg1"/>
                  </a:solidFill>
                  <a:latin typeface="Georgia" panose="02040502050405020303" pitchFamily="18" charset="0"/>
                  <a:cs typeface="Arial"/>
                </a:rPr>
                <a:t>132,1</a:t>
              </a:r>
            </a:p>
            <a:p>
              <a:pPr algn="ctr" fontAlgn="base">
                <a:lnSpc>
                  <a:spcPct val="110000"/>
                </a:lnSpc>
                <a:spcAft>
                  <a:spcPts val="600"/>
                </a:spcAft>
                <a:buClr>
                  <a:srgbClr val="FF6900"/>
                </a:buClr>
              </a:pPr>
              <a:r>
                <a:rPr lang="sk-SK" b="1" dirty="0">
                  <a:solidFill>
                    <a:schemeClr val="bg1"/>
                  </a:solidFill>
                  <a:latin typeface="Georgia" panose="02040502050405020303" pitchFamily="18" charset="0"/>
                  <a:cs typeface="Arial"/>
                </a:rPr>
                <a:t>mil. €</a:t>
              </a:r>
            </a:p>
          </p:txBody>
        </p:sp>
      </p:grpSp>
      <p:grpSp>
        <p:nvGrpSpPr>
          <p:cNvPr id="9" name="Group 170">
            <a:extLst>
              <a:ext uri="{FF2B5EF4-FFF2-40B4-BE49-F238E27FC236}">
                <a16:creationId xmlns:a16="http://schemas.microsoft.com/office/drawing/2014/main" id="{2C62EC2A-5304-788D-CFAB-36B046118889}"/>
              </a:ext>
            </a:extLst>
          </p:cNvPr>
          <p:cNvGrpSpPr/>
          <p:nvPr/>
        </p:nvGrpSpPr>
        <p:grpSpPr>
          <a:xfrm>
            <a:off x="488134" y="3676378"/>
            <a:ext cx="294337" cy="264741"/>
            <a:chOff x="4019550" y="3568701"/>
            <a:chExt cx="358775" cy="360363"/>
          </a:xfrm>
          <a:solidFill>
            <a:srgbClr val="FF6900"/>
          </a:solidFill>
        </p:grpSpPr>
        <p:sp>
          <p:nvSpPr>
            <p:cNvPr id="10" name="Freeform 105">
              <a:extLst>
                <a:ext uri="{FF2B5EF4-FFF2-40B4-BE49-F238E27FC236}">
                  <a16:creationId xmlns:a16="http://schemas.microsoft.com/office/drawing/2014/main" id="{D33C7C6A-CD89-B45A-68A5-EB53A59F22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19550" y="3568701"/>
              <a:ext cx="358775" cy="360363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31" y="46"/>
                </a:cxn>
                <a:cxn ang="0">
                  <a:pos x="36" y="68"/>
                </a:cxn>
                <a:cxn ang="0">
                  <a:pos x="4" y="100"/>
                </a:cxn>
                <a:cxn ang="0">
                  <a:pos x="4" y="100"/>
                </a:cxn>
                <a:cxn ang="0">
                  <a:pos x="0" y="109"/>
                </a:cxn>
                <a:cxn ang="0">
                  <a:pos x="13" y="123"/>
                </a:cxn>
                <a:cxn ang="0">
                  <a:pos x="23" y="119"/>
                </a:cxn>
                <a:cxn ang="0">
                  <a:pos x="23" y="119"/>
                </a:cxn>
                <a:cxn ang="0">
                  <a:pos x="55" y="87"/>
                </a:cxn>
                <a:cxn ang="0">
                  <a:pos x="77" y="92"/>
                </a:cxn>
                <a:cxn ang="0">
                  <a:pos x="123" y="46"/>
                </a:cxn>
                <a:cxn ang="0">
                  <a:pos x="77" y="0"/>
                </a:cxn>
                <a:cxn ang="0">
                  <a:pos x="18" y="114"/>
                </a:cxn>
                <a:cxn ang="0">
                  <a:pos x="13" y="116"/>
                </a:cxn>
                <a:cxn ang="0">
                  <a:pos x="7" y="109"/>
                </a:cxn>
                <a:cxn ang="0">
                  <a:pos x="9" y="104"/>
                </a:cxn>
                <a:cxn ang="0">
                  <a:pos x="9" y="104"/>
                </a:cxn>
                <a:cxn ang="0">
                  <a:pos x="40" y="73"/>
                </a:cxn>
                <a:cxn ang="0">
                  <a:pos x="49" y="83"/>
                </a:cxn>
                <a:cxn ang="0">
                  <a:pos x="18" y="114"/>
                </a:cxn>
                <a:cxn ang="0">
                  <a:pos x="77" y="84"/>
                </a:cxn>
                <a:cxn ang="0">
                  <a:pos x="38" y="46"/>
                </a:cxn>
                <a:cxn ang="0">
                  <a:pos x="77" y="8"/>
                </a:cxn>
                <a:cxn ang="0">
                  <a:pos x="115" y="46"/>
                </a:cxn>
                <a:cxn ang="0">
                  <a:pos x="77" y="84"/>
                </a:cxn>
                <a:cxn ang="0">
                  <a:pos x="77" y="84"/>
                </a:cxn>
                <a:cxn ang="0">
                  <a:pos x="77" y="84"/>
                </a:cxn>
              </a:cxnLst>
              <a:rect l="0" t="0" r="r" b="b"/>
              <a:pathLst>
                <a:path w="123" h="123">
                  <a:moveTo>
                    <a:pt x="77" y="0"/>
                  </a:moveTo>
                  <a:cubicBezTo>
                    <a:pt x="51" y="0"/>
                    <a:pt x="31" y="21"/>
                    <a:pt x="31" y="46"/>
                  </a:cubicBezTo>
                  <a:cubicBezTo>
                    <a:pt x="31" y="54"/>
                    <a:pt x="33" y="61"/>
                    <a:pt x="36" y="68"/>
                  </a:cubicBezTo>
                  <a:cubicBezTo>
                    <a:pt x="4" y="100"/>
                    <a:pt x="4" y="100"/>
                    <a:pt x="4" y="100"/>
                  </a:cubicBezTo>
                  <a:cubicBezTo>
                    <a:pt x="4" y="100"/>
                    <a:pt x="4" y="100"/>
                    <a:pt x="4" y="100"/>
                  </a:cubicBezTo>
                  <a:cubicBezTo>
                    <a:pt x="2" y="102"/>
                    <a:pt x="0" y="105"/>
                    <a:pt x="0" y="109"/>
                  </a:cubicBezTo>
                  <a:cubicBezTo>
                    <a:pt x="0" y="117"/>
                    <a:pt x="6" y="123"/>
                    <a:pt x="13" y="123"/>
                  </a:cubicBezTo>
                  <a:cubicBezTo>
                    <a:pt x="17" y="123"/>
                    <a:pt x="21" y="121"/>
                    <a:pt x="23" y="119"/>
                  </a:cubicBezTo>
                  <a:cubicBezTo>
                    <a:pt x="23" y="119"/>
                    <a:pt x="23" y="119"/>
                    <a:pt x="23" y="119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62" y="90"/>
                    <a:pt x="69" y="92"/>
                    <a:pt x="77" y="92"/>
                  </a:cubicBezTo>
                  <a:cubicBezTo>
                    <a:pt x="102" y="92"/>
                    <a:pt x="123" y="71"/>
                    <a:pt x="123" y="46"/>
                  </a:cubicBezTo>
                  <a:cubicBezTo>
                    <a:pt x="123" y="21"/>
                    <a:pt x="102" y="0"/>
                    <a:pt x="77" y="0"/>
                  </a:cubicBezTo>
                  <a:close/>
                  <a:moveTo>
                    <a:pt x="18" y="114"/>
                  </a:moveTo>
                  <a:cubicBezTo>
                    <a:pt x="17" y="115"/>
                    <a:pt x="15" y="116"/>
                    <a:pt x="13" y="116"/>
                  </a:cubicBezTo>
                  <a:cubicBezTo>
                    <a:pt x="10" y="116"/>
                    <a:pt x="7" y="113"/>
                    <a:pt x="7" y="109"/>
                  </a:cubicBezTo>
                  <a:cubicBezTo>
                    <a:pt x="7" y="107"/>
                    <a:pt x="8" y="106"/>
                    <a:pt x="9" y="104"/>
                  </a:cubicBezTo>
                  <a:cubicBezTo>
                    <a:pt x="9" y="104"/>
                    <a:pt x="9" y="104"/>
                    <a:pt x="9" y="104"/>
                  </a:cubicBezTo>
                  <a:cubicBezTo>
                    <a:pt x="40" y="73"/>
                    <a:pt x="40" y="73"/>
                    <a:pt x="40" y="73"/>
                  </a:cubicBezTo>
                  <a:cubicBezTo>
                    <a:pt x="42" y="77"/>
                    <a:pt x="46" y="80"/>
                    <a:pt x="49" y="83"/>
                  </a:cubicBezTo>
                  <a:lnTo>
                    <a:pt x="18" y="114"/>
                  </a:lnTo>
                  <a:close/>
                  <a:moveTo>
                    <a:pt x="77" y="84"/>
                  </a:moveTo>
                  <a:cubicBezTo>
                    <a:pt x="55" y="84"/>
                    <a:pt x="38" y="67"/>
                    <a:pt x="38" y="46"/>
                  </a:cubicBezTo>
                  <a:cubicBezTo>
                    <a:pt x="38" y="25"/>
                    <a:pt x="55" y="8"/>
                    <a:pt x="77" y="8"/>
                  </a:cubicBezTo>
                  <a:cubicBezTo>
                    <a:pt x="98" y="8"/>
                    <a:pt x="115" y="25"/>
                    <a:pt x="115" y="46"/>
                  </a:cubicBezTo>
                  <a:cubicBezTo>
                    <a:pt x="115" y="67"/>
                    <a:pt x="98" y="84"/>
                    <a:pt x="77" y="84"/>
                  </a:cubicBezTo>
                  <a:close/>
                  <a:moveTo>
                    <a:pt x="77" y="84"/>
                  </a:moveTo>
                  <a:cubicBezTo>
                    <a:pt x="77" y="84"/>
                    <a:pt x="77" y="84"/>
                    <a:pt x="77" y="8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1" name="Freeform 106">
              <a:extLst>
                <a:ext uri="{FF2B5EF4-FFF2-40B4-BE49-F238E27FC236}">
                  <a16:creationId xmlns:a16="http://schemas.microsoft.com/office/drawing/2014/main" id="{30AB3C34-D0FE-4598-DB8A-E8D64CBA98B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65600" y="3624263"/>
              <a:ext cx="84138" cy="85725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0" y="27"/>
                </a:cxn>
                <a:cxn ang="0">
                  <a:pos x="2" y="29"/>
                </a:cxn>
                <a:cxn ang="0">
                  <a:pos x="4" y="27"/>
                </a:cxn>
                <a:cxn ang="0">
                  <a:pos x="27" y="4"/>
                </a:cxn>
                <a:cxn ang="0">
                  <a:pos x="29" y="2"/>
                </a:cxn>
                <a:cxn ang="0">
                  <a:pos x="27" y="0"/>
                </a:cxn>
                <a:cxn ang="0">
                  <a:pos x="27" y="0"/>
                </a:cxn>
                <a:cxn ang="0">
                  <a:pos x="27" y="0"/>
                </a:cxn>
              </a:cxnLst>
              <a:rect l="0" t="0" r="r" b="b"/>
              <a:pathLst>
                <a:path w="29" h="29">
                  <a:moveTo>
                    <a:pt x="27" y="0"/>
                  </a:moveTo>
                  <a:cubicBezTo>
                    <a:pt x="12" y="0"/>
                    <a:pt x="0" y="12"/>
                    <a:pt x="0" y="27"/>
                  </a:cubicBezTo>
                  <a:cubicBezTo>
                    <a:pt x="0" y="28"/>
                    <a:pt x="1" y="29"/>
                    <a:pt x="2" y="29"/>
                  </a:cubicBezTo>
                  <a:cubicBezTo>
                    <a:pt x="3" y="29"/>
                    <a:pt x="4" y="28"/>
                    <a:pt x="4" y="27"/>
                  </a:cubicBezTo>
                  <a:cubicBezTo>
                    <a:pt x="4" y="14"/>
                    <a:pt x="14" y="4"/>
                    <a:pt x="27" y="4"/>
                  </a:cubicBezTo>
                  <a:cubicBezTo>
                    <a:pt x="28" y="4"/>
                    <a:pt x="29" y="3"/>
                    <a:pt x="29" y="2"/>
                  </a:cubicBezTo>
                  <a:cubicBezTo>
                    <a:pt x="29" y="1"/>
                    <a:pt x="28" y="0"/>
                    <a:pt x="27" y="0"/>
                  </a:cubicBezTo>
                  <a:close/>
                  <a:moveTo>
                    <a:pt x="27" y="0"/>
                  </a:move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  <p:grpSp>
        <p:nvGrpSpPr>
          <p:cNvPr id="12" name="Group 170">
            <a:extLst>
              <a:ext uri="{FF2B5EF4-FFF2-40B4-BE49-F238E27FC236}">
                <a16:creationId xmlns:a16="http://schemas.microsoft.com/office/drawing/2014/main" id="{E9A8C969-7A2D-923B-C900-3D18D9091612}"/>
              </a:ext>
            </a:extLst>
          </p:cNvPr>
          <p:cNvGrpSpPr/>
          <p:nvPr/>
        </p:nvGrpSpPr>
        <p:grpSpPr>
          <a:xfrm>
            <a:off x="512872" y="4963161"/>
            <a:ext cx="294337" cy="264741"/>
            <a:chOff x="4019550" y="3568701"/>
            <a:chExt cx="358775" cy="360363"/>
          </a:xfrm>
          <a:solidFill>
            <a:srgbClr val="FF6900"/>
          </a:solidFill>
        </p:grpSpPr>
        <p:sp>
          <p:nvSpPr>
            <p:cNvPr id="13" name="Freeform 105">
              <a:extLst>
                <a:ext uri="{FF2B5EF4-FFF2-40B4-BE49-F238E27FC236}">
                  <a16:creationId xmlns:a16="http://schemas.microsoft.com/office/drawing/2014/main" id="{4ED958AE-02C9-6C8F-DBFE-32D8631B1B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19550" y="3568701"/>
              <a:ext cx="358775" cy="360363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31" y="46"/>
                </a:cxn>
                <a:cxn ang="0">
                  <a:pos x="36" y="68"/>
                </a:cxn>
                <a:cxn ang="0">
                  <a:pos x="4" y="100"/>
                </a:cxn>
                <a:cxn ang="0">
                  <a:pos x="4" y="100"/>
                </a:cxn>
                <a:cxn ang="0">
                  <a:pos x="0" y="109"/>
                </a:cxn>
                <a:cxn ang="0">
                  <a:pos x="13" y="123"/>
                </a:cxn>
                <a:cxn ang="0">
                  <a:pos x="23" y="119"/>
                </a:cxn>
                <a:cxn ang="0">
                  <a:pos x="23" y="119"/>
                </a:cxn>
                <a:cxn ang="0">
                  <a:pos x="55" y="87"/>
                </a:cxn>
                <a:cxn ang="0">
                  <a:pos x="77" y="92"/>
                </a:cxn>
                <a:cxn ang="0">
                  <a:pos x="123" y="46"/>
                </a:cxn>
                <a:cxn ang="0">
                  <a:pos x="77" y="0"/>
                </a:cxn>
                <a:cxn ang="0">
                  <a:pos x="18" y="114"/>
                </a:cxn>
                <a:cxn ang="0">
                  <a:pos x="13" y="116"/>
                </a:cxn>
                <a:cxn ang="0">
                  <a:pos x="7" y="109"/>
                </a:cxn>
                <a:cxn ang="0">
                  <a:pos x="9" y="104"/>
                </a:cxn>
                <a:cxn ang="0">
                  <a:pos x="9" y="104"/>
                </a:cxn>
                <a:cxn ang="0">
                  <a:pos x="40" y="73"/>
                </a:cxn>
                <a:cxn ang="0">
                  <a:pos x="49" y="83"/>
                </a:cxn>
                <a:cxn ang="0">
                  <a:pos x="18" y="114"/>
                </a:cxn>
                <a:cxn ang="0">
                  <a:pos x="77" y="84"/>
                </a:cxn>
                <a:cxn ang="0">
                  <a:pos x="38" y="46"/>
                </a:cxn>
                <a:cxn ang="0">
                  <a:pos x="77" y="8"/>
                </a:cxn>
                <a:cxn ang="0">
                  <a:pos x="115" y="46"/>
                </a:cxn>
                <a:cxn ang="0">
                  <a:pos x="77" y="84"/>
                </a:cxn>
                <a:cxn ang="0">
                  <a:pos x="77" y="84"/>
                </a:cxn>
                <a:cxn ang="0">
                  <a:pos x="77" y="84"/>
                </a:cxn>
              </a:cxnLst>
              <a:rect l="0" t="0" r="r" b="b"/>
              <a:pathLst>
                <a:path w="123" h="123">
                  <a:moveTo>
                    <a:pt x="77" y="0"/>
                  </a:moveTo>
                  <a:cubicBezTo>
                    <a:pt x="51" y="0"/>
                    <a:pt x="31" y="21"/>
                    <a:pt x="31" y="46"/>
                  </a:cubicBezTo>
                  <a:cubicBezTo>
                    <a:pt x="31" y="54"/>
                    <a:pt x="33" y="61"/>
                    <a:pt x="36" y="68"/>
                  </a:cubicBezTo>
                  <a:cubicBezTo>
                    <a:pt x="4" y="100"/>
                    <a:pt x="4" y="100"/>
                    <a:pt x="4" y="100"/>
                  </a:cubicBezTo>
                  <a:cubicBezTo>
                    <a:pt x="4" y="100"/>
                    <a:pt x="4" y="100"/>
                    <a:pt x="4" y="100"/>
                  </a:cubicBezTo>
                  <a:cubicBezTo>
                    <a:pt x="2" y="102"/>
                    <a:pt x="0" y="105"/>
                    <a:pt x="0" y="109"/>
                  </a:cubicBezTo>
                  <a:cubicBezTo>
                    <a:pt x="0" y="117"/>
                    <a:pt x="6" y="123"/>
                    <a:pt x="13" y="123"/>
                  </a:cubicBezTo>
                  <a:cubicBezTo>
                    <a:pt x="17" y="123"/>
                    <a:pt x="21" y="121"/>
                    <a:pt x="23" y="119"/>
                  </a:cubicBezTo>
                  <a:cubicBezTo>
                    <a:pt x="23" y="119"/>
                    <a:pt x="23" y="119"/>
                    <a:pt x="23" y="119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62" y="90"/>
                    <a:pt x="69" y="92"/>
                    <a:pt x="77" y="92"/>
                  </a:cubicBezTo>
                  <a:cubicBezTo>
                    <a:pt x="102" y="92"/>
                    <a:pt x="123" y="71"/>
                    <a:pt x="123" y="46"/>
                  </a:cubicBezTo>
                  <a:cubicBezTo>
                    <a:pt x="123" y="21"/>
                    <a:pt x="102" y="0"/>
                    <a:pt x="77" y="0"/>
                  </a:cubicBezTo>
                  <a:close/>
                  <a:moveTo>
                    <a:pt x="18" y="114"/>
                  </a:moveTo>
                  <a:cubicBezTo>
                    <a:pt x="17" y="115"/>
                    <a:pt x="15" y="116"/>
                    <a:pt x="13" y="116"/>
                  </a:cubicBezTo>
                  <a:cubicBezTo>
                    <a:pt x="10" y="116"/>
                    <a:pt x="7" y="113"/>
                    <a:pt x="7" y="109"/>
                  </a:cubicBezTo>
                  <a:cubicBezTo>
                    <a:pt x="7" y="107"/>
                    <a:pt x="8" y="106"/>
                    <a:pt x="9" y="104"/>
                  </a:cubicBezTo>
                  <a:cubicBezTo>
                    <a:pt x="9" y="104"/>
                    <a:pt x="9" y="104"/>
                    <a:pt x="9" y="104"/>
                  </a:cubicBezTo>
                  <a:cubicBezTo>
                    <a:pt x="40" y="73"/>
                    <a:pt x="40" y="73"/>
                    <a:pt x="40" y="73"/>
                  </a:cubicBezTo>
                  <a:cubicBezTo>
                    <a:pt x="42" y="77"/>
                    <a:pt x="46" y="80"/>
                    <a:pt x="49" y="83"/>
                  </a:cubicBezTo>
                  <a:lnTo>
                    <a:pt x="18" y="114"/>
                  </a:lnTo>
                  <a:close/>
                  <a:moveTo>
                    <a:pt x="77" y="84"/>
                  </a:moveTo>
                  <a:cubicBezTo>
                    <a:pt x="55" y="84"/>
                    <a:pt x="38" y="67"/>
                    <a:pt x="38" y="46"/>
                  </a:cubicBezTo>
                  <a:cubicBezTo>
                    <a:pt x="38" y="25"/>
                    <a:pt x="55" y="8"/>
                    <a:pt x="77" y="8"/>
                  </a:cubicBezTo>
                  <a:cubicBezTo>
                    <a:pt x="98" y="8"/>
                    <a:pt x="115" y="25"/>
                    <a:pt x="115" y="46"/>
                  </a:cubicBezTo>
                  <a:cubicBezTo>
                    <a:pt x="115" y="67"/>
                    <a:pt x="98" y="84"/>
                    <a:pt x="77" y="84"/>
                  </a:cubicBezTo>
                  <a:close/>
                  <a:moveTo>
                    <a:pt x="77" y="84"/>
                  </a:moveTo>
                  <a:cubicBezTo>
                    <a:pt x="77" y="84"/>
                    <a:pt x="77" y="84"/>
                    <a:pt x="77" y="8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4" name="Freeform 106">
              <a:extLst>
                <a:ext uri="{FF2B5EF4-FFF2-40B4-BE49-F238E27FC236}">
                  <a16:creationId xmlns:a16="http://schemas.microsoft.com/office/drawing/2014/main" id="{7D56E12C-4D3B-43B4-9424-33A859C917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65600" y="3624263"/>
              <a:ext cx="84138" cy="85725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0" y="27"/>
                </a:cxn>
                <a:cxn ang="0">
                  <a:pos x="2" y="29"/>
                </a:cxn>
                <a:cxn ang="0">
                  <a:pos x="4" y="27"/>
                </a:cxn>
                <a:cxn ang="0">
                  <a:pos x="27" y="4"/>
                </a:cxn>
                <a:cxn ang="0">
                  <a:pos x="29" y="2"/>
                </a:cxn>
                <a:cxn ang="0">
                  <a:pos x="27" y="0"/>
                </a:cxn>
                <a:cxn ang="0">
                  <a:pos x="27" y="0"/>
                </a:cxn>
                <a:cxn ang="0">
                  <a:pos x="27" y="0"/>
                </a:cxn>
              </a:cxnLst>
              <a:rect l="0" t="0" r="r" b="b"/>
              <a:pathLst>
                <a:path w="29" h="29">
                  <a:moveTo>
                    <a:pt x="27" y="0"/>
                  </a:moveTo>
                  <a:cubicBezTo>
                    <a:pt x="12" y="0"/>
                    <a:pt x="0" y="12"/>
                    <a:pt x="0" y="27"/>
                  </a:cubicBezTo>
                  <a:cubicBezTo>
                    <a:pt x="0" y="28"/>
                    <a:pt x="1" y="29"/>
                    <a:pt x="2" y="29"/>
                  </a:cubicBezTo>
                  <a:cubicBezTo>
                    <a:pt x="3" y="29"/>
                    <a:pt x="4" y="28"/>
                    <a:pt x="4" y="27"/>
                  </a:cubicBezTo>
                  <a:cubicBezTo>
                    <a:pt x="4" y="14"/>
                    <a:pt x="14" y="4"/>
                    <a:pt x="27" y="4"/>
                  </a:cubicBezTo>
                  <a:cubicBezTo>
                    <a:pt x="28" y="4"/>
                    <a:pt x="29" y="3"/>
                    <a:pt x="29" y="2"/>
                  </a:cubicBezTo>
                  <a:cubicBezTo>
                    <a:pt x="29" y="1"/>
                    <a:pt x="28" y="0"/>
                    <a:pt x="27" y="0"/>
                  </a:cubicBezTo>
                  <a:close/>
                  <a:moveTo>
                    <a:pt x="27" y="0"/>
                  </a:move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  <p:sp>
        <p:nvSpPr>
          <p:cNvPr id="15" name="BlokTextu 14">
            <a:extLst>
              <a:ext uri="{FF2B5EF4-FFF2-40B4-BE49-F238E27FC236}">
                <a16:creationId xmlns:a16="http://schemas.microsoft.com/office/drawing/2014/main" id="{83C7E3DA-BC8B-42C8-D70A-2A7E9F663ABF}"/>
              </a:ext>
            </a:extLst>
          </p:cNvPr>
          <p:cNvSpPr txBox="1"/>
          <p:nvPr/>
        </p:nvSpPr>
        <p:spPr>
          <a:xfrm>
            <a:off x="9946836" y="833676"/>
            <a:ext cx="11284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200" b="1" dirty="0">
                <a:solidFill>
                  <a:schemeClr val="bg1">
                    <a:lumMod val="95000"/>
                  </a:schemeClr>
                </a:solidFill>
                <a:latin typeface="Georgia" panose="02040502050405020303" pitchFamily="18" charset="0"/>
              </a:rPr>
              <a:t>2026-2028</a:t>
            </a:r>
          </a:p>
        </p:txBody>
      </p:sp>
    </p:spTree>
    <p:extLst>
      <p:ext uri="{BB962C8B-B14F-4D97-AF65-F5344CB8AC3E}">
        <p14:creationId xmlns:p14="http://schemas.microsoft.com/office/powerpoint/2010/main" val="41136011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4D597C-A257-03A2-9BD4-A436188F09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C96DC8-1ABB-2E0B-4736-A8DDD41D703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948" y="576904"/>
            <a:ext cx="8239624" cy="488088"/>
          </a:xfrm>
        </p:spPr>
        <p:txBody>
          <a:bodyPr/>
          <a:lstStyle/>
          <a:p>
            <a:r>
              <a:rPr lang="sk-SK" dirty="0">
                <a:latin typeface="Source Sans Pro"/>
                <a:ea typeface="Source Sans Pro"/>
              </a:rPr>
              <a:t>PRIORITNÉ OBLASTI AKČNÉHO PLÁNU</a:t>
            </a:r>
          </a:p>
        </p:txBody>
      </p:sp>
      <p:sp>
        <p:nvSpPr>
          <p:cNvPr id="4" name="BlokTextu 5">
            <a:extLst>
              <a:ext uri="{FF2B5EF4-FFF2-40B4-BE49-F238E27FC236}">
                <a16:creationId xmlns:a16="http://schemas.microsoft.com/office/drawing/2014/main" id="{3CF6D3A0-BAF0-67F1-D67E-BF28F8CDBC2B}"/>
              </a:ext>
            </a:extLst>
          </p:cNvPr>
          <p:cNvSpPr txBox="1"/>
          <p:nvPr/>
        </p:nvSpPr>
        <p:spPr>
          <a:xfrm>
            <a:off x="831947" y="1797784"/>
            <a:ext cx="9683653" cy="480823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fontAlgn="base">
              <a:lnSpc>
                <a:spcPct val="110000"/>
              </a:lnSpc>
              <a:buClr>
                <a:srgbClr val="FF6900"/>
              </a:buClr>
            </a:pPr>
            <a:r>
              <a:rPr lang="sk-SK" sz="2400" b="1" kern="0" dirty="0">
                <a:solidFill>
                  <a:srgbClr val="FF6900"/>
                </a:solidFill>
                <a:latin typeface="Source Sans Pro"/>
                <a:ea typeface="Source Sans Pro"/>
              </a:rPr>
              <a:t>Rozvoj inovačného ekosystému vrátane prelomového</a:t>
            </a:r>
          </a:p>
          <a:p>
            <a:pPr fontAlgn="base">
              <a:lnSpc>
                <a:spcPct val="110000"/>
              </a:lnSpc>
              <a:buClr>
                <a:srgbClr val="FF6900"/>
              </a:buClr>
            </a:pPr>
            <a:r>
              <a:rPr lang="sk-SK" sz="2400" b="1" kern="0" dirty="0">
                <a:solidFill>
                  <a:srgbClr val="FF6900"/>
                </a:solidFill>
                <a:latin typeface="Source Sans Pro" pitchFamily="34"/>
                <a:ea typeface="Source Sans Pro" pitchFamily="34"/>
              </a:rPr>
              <a:t>výskumu a transferu poznatkov </a:t>
            </a:r>
            <a:endParaRPr lang="sk-SK" sz="2400" b="1" dirty="0">
              <a:solidFill>
                <a:srgbClr val="FF6900"/>
              </a:solidFill>
              <a:latin typeface="Source Sans Pro" pitchFamily="34"/>
              <a:ea typeface="Source Sans Pro" pitchFamily="34"/>
            </a:endParaRPr>
          </a:p>
          <a:p>
            <a:pPr marR="0" lvl="0" algn="just" defTabSz="914400" rtl="0" fontAlgn="auto" hangingPunct="1">
              <a:spcBef>
                <a:spcPts val="0"/>
              </a:spcBef>
              <a:spcAft>
                <a:spcPts val="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2000" b="0" i="0" u="none" strike="noStrike" kern="1200" cap="none" spc="0" baseline="0" dirty="0">
              <a:solidFill>
                <a:srgbClr val="000000"/>
              </a:solidFill>
              <a:uFillTx/>
              <a:latin typeface="Source Sans Pro" pitchFamily="34"/>
              <a:ea typeface="Source Sans Pro" pitchFamily="34"/>
            </a:endParaRPr>
          </a:p>
          <a:p>
            <a:pPr lvl="0" indent="-285750" fontAlgn="base">
              <a:lnSpc>
                <a:spcPts val="1350"/>
              </a:lnSpc>
              <a:buFont typeface="Arial" panose="020B0604020202020204" pitchFamily="34" charset="0"/>
              <a:buChar char="•"/>
            </a:pPr>
            <a:r>
              <a:rPr lang="sk-SK" dirty="0">
                <a:solidFill>
                  <a:srgbClr val="1A1D96"/>
                </a:solidFill>
                <a:latin typeface="Calibri"/>
                <a:ea typeface="Calibri"/>
                <a:cs typeface="Calibri"/>
              </a:rPr>
              <a:t>Nástroje pre vznik, rozvoj a škálovanie </a:t>
            </a:r>
            <a:r>
              <a:rPr lang="sk-SK" dirty="0" err="1">
                <a:solidFill>
                  <a:srgbClr val="1A1D96"/>
                </a:solidFill>
                <a:latin typeface="Calibri"/>
                <a:ea typeface="Calibri"/>
                <a:cs typeface="Calibri"/>
              </a:rPr>
              <a:t>start-upov</a:t>
            </a:r>
            <a:r>
              <a:rPr lang="sk-SK" dirty="0">
                <a:solidFill>
                  <a:srgbClr val="1A1D96"/>
                </a:solidFill>
                <a:latin typeface="Calibri"/>
                <a:ea typeface="Calibri"/>
                <a:cs typeface="Calibri"/>
              </a:rPr>
              <a:t> a </a:t>
            </a:r>
            <a:r>
              <a:rPr lang="sk-SK" dirty="0" err="1">
                <a:solidFill>
                  <a:srgbClr val="1A1D96"/>
                </a:solidFill>
                <a:latin typeface="Calibri"/>
                <a:ea typeface="Calibri"/>
                <a:cs typeface="Calibri"/>
              </a:rPr>
              <a:t>spin-offov</a:t>
            </a:r>
            <a:endParaRPr lang="sk-SK" dirty="0">
              <a:solidFill>
                <a:srgbClr val="1A1D9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indent="-285750" fontAlgn="base">
              <a:lnSpc>
                <a:spcPts val="1350"/>
              </a:lnSpc>
              <a:buFont typeface="Arial" panose="020B0604020202020204" pitchFamily="34" charset="0"/>
              <a:buChar char="•"/>
            </a:pPr>
            <a:r>
              <a:rPr lang="sk-SK" dirty="0">
                <a:solidFill>
                  <a:srgbClr val="1A1D96"/>
                </a:solidFill>
                <a:latin typeface="Calibri" panose="020F0502020204030204" pitchFamily="34" charset="0"/>
              </a:rPr>
              <a:t>Grantová podpora prelomového výskumu</a:t>
            </a:r>
          </a:p>
          <a:p>
            <a:pPr lvl="0" indent="-285750" fontAlgn="base">
              <a:lnSpc>
                <a:spcPts val="1350"/>
              </a:lnSpc>
              <a:buFont typeface="Arial" panose="020B0604020202020204" pitchFamily="34" charset="0"/>
              <a:buChar char="•"/>
            </a:pPr>
            <a:r>
              <a:rPr lang="sk-SK" dirty="0">
                <a:solidFill>
                  <a:srgbClr val="1A1D96"/>
                </a:solidFill>
                <a:latin typeface="Calibri" panose="020F0502020204030204" pitchFamily="34" charset="0"/>
              </a:rPr>
              <a:t>Podporenie profesionálneho </a:t>
            </a:r>
            <a:r>
              <a:rPr lang="sk-SK" dirty="0" err="1">
                <a:solidFill>
                  <a:srgbClr val="1A1D96"/>
                </a:solidFill>
                <a:latin typeface="Calibri" panose="020F0502020204030204" pitchFamily="34" charset="0"/>
              </a:rPr>
              <a:t>tech</a:t>
            </a:r>
            <a:r>
              <a:rPr lang="sk-SK" dirty="0">
                <a:solidFill>
                  <a:srgbClr val="1A1D96"/>
                </a:solidFill>
                <a:latin typeface="Calibri" panose="020F0502020204030204" pitchFamily="34" charset="0"/>
              </a:rPr>
              <a:t>. transferu na  verejných výskumno-vývojových organizáciách</a:t>
            </a:r>
          </a:p>
          <a:p>
            <a:pPr marR="0" lvl="0" algn="just" defTabSz="914400" rtl="0" fontAlgn="auto" hangingPunct="1">
              <a:spcBef>
                <a:spcPts val="0"/>
              </a:spcBef>
              <a:spcAft>
                <a:spcPts val="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2400" b="0" i="0" u="none" strike="noStrike" kern="1200" cap="none" spc="0" baseline="0" dirty="0">
              <a:solidFill>
                <a:srgbClr val="00C5DB"/>
              </a:solidFill>
              <a:uFillTx/>
              <a:latin typeface="Source Sans Pro" pitchFamily="34"/>
              <a:ea typeface="Source Sans Pro" pitchFamily="34"/>
            </a:endParaRPr>
          </a:p>
          <a:p>
            <a:pPr marL="342900" indent="-342900" algn="just">
              <a:lnSpc>
                <a:spcPct val="114000"/>
              </a:lnSpc>
              <a:buFont typeface="Courier New" panose="02070309020205020404" pitchFamily="49" charset="0"/>
              <a:buChar char="o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 vznik a rozvoj </a:t>
            </a:r>
            <a:r>
              <a:rPr lang="sk-SK" kern="0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start-up</a:t>
            </a:r>
            <a:r>
              <a:rPr lang="sk-SK" kern="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a univerzitných  </a:t>
            </a:r>
            <a:r>
              <a:rPr lang="sk-SK" kern="0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spin-off</a:t>
            </a:r>
            <a:r>
              <a:rPr lang="sk-SK" kern="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firiem sa prijmú návratné a nenávratné mechanizmy financovania v pre-</a:t>
            </a:r>
            <a:r>
              <a:rPr lang="sk-SK" kern="0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seed</a:t>
            </a:r>
            <a:r>
              <a:rPr lang="sk-SK" kern="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/</a:t>
            </a:r>
            <a:r>
              <a:rPr lang="sk-SK" kern="0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seed</a:t>
            </a:r>
            <a:r>
              <a:rPr lang="sk-SK" kern="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fáze, či nástroje pre rozvoj inkubátorov a akcelerátorov</a:t>
            </a:r>
          </a:p>
          <a:p>
            <a:pPr marL="342900" marR="0" lvl="0" indent="-342900" algn="just" defTabSz="914400" rtl="0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 oblasti komercializácie predmetov duševného vlastníctva bude prebiehať podpora transferu poznatkov a spolupráce akadémie a firiem na </a:t>
            </a:r>
            <a:r>
              <a:rPr lang="sk-SK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proof</a:t>
            </a:r>
            <a:r>
              <a:rPr lang="sk-SK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-of-</a:t>
            </a:r>
            <a:r>
              <a:rPr lang="sk-SK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concept</a:t>
            </a:r>
            <a:r>
              <a:rPr lang="sk-SK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projektoch, ako aj profesionalizácie existujúcich centier pre transfer technológií na VŠ a SAV</a:t>
            </a:r>
          </a:p>
          <a:p>
            <a:pPr marL="342900" marR="0" lvl="0" indent="-342900" algn="just" defTabSz="914400" rtl="0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podpora tzv. prelomových technológií (RVVTI schválila 5% alokačný kľúč </a:t>
            </a:r>
            <a:r>
              <a:rPr lang="sk-SK" dirty="0">
                <a:latin typeface="Calibri" panose="020F0502020204030204" pitchFamily="34" charset="0"/>
                <a:ea typeface="Calibri" panose="020F0502020204030204" pitchFamily="34" charset="0"/>
              </a:rPr>
              <a:t>pre danú oblasť v rámci RIS3) 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prebehne formou dvojstupňového mechanizmu </a:t>
            </a:r>
            <a:r>
              <a:rPr lang="sk-SK" dirty="0">
                <a:latin typeface="Calibri" panose="020F0502020204030204" pitchFamily="34" charset="0"/>
                <a:ea typeface="Calibri" panose="020F0502020204030204" pitchFamily="34" charset="0"/>
              </a:rPr>
              <a:t>podpory riešení s komerčným potenciálom podľa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príkladov ako napr. SBIR program v USA, alebo EIC v EÚ</a:t>
            </a:r>
            <a:endParaRPr lang="sk-SK" i="0" u="none" strike="noStrike" kern="1200" cap="none" spc="0" baseline="0" dirty="0">
              <a:solidFill>
                <a:srgbClr val="00C5DB"/>
              </a:solidFill>
              <a:uFillTx/>
              <a:latin typeface="Source Sans Pro" pitchFamily="34"/>
              <a:ea typeface="Source Sans Pro" pitchFamily="34"/>
            </a:endParaRPr>
          </a:p>
        </p:txBody>
      </p:sp>
      <p:grpSp>
        <p:nvGrpSpPr>
          <p:cNvPr id="3" name="Group 8">
            <a:extLst>
              <a:ext uri="{FF2B5EF4-FFF2-40B4-BE49-F238E27FC236}">
                <a16:creationId xmlns:a16="http://schemas.microsoft.com/office/drawing/2014/main" id="{A96FF1EF-4208-1A61-25DD-F8592BA04A21}"/>
              </a:ext>
            </a:extLst>
          </p:cNvPr>
          <p:cNvGrpSpPr/>
          <p:nvPr/>
        </p:nvGrpSpPr>
        <p:grpSpPr>
          <a:xfrm flipV="1">
            <a:off x="9324753" y="711032"/>
            <a:ext cx="2191558" cy="2077910"/>
            <a:chOff x="4806171" y="1741352"/>
            <a:chExt cx="1584176" cy="1645962"/>
          </a:xfrm>
        </p:grpSpPr>
        <p:sp>
          <p:nvSpPr>
            <p:cNvPr id="5" name="Teardrop 27">
              <a:extLst>
                <a:ext uri="{FF2B5EF4-FFF2-40B4-BE49-F238E27FC236}">
                  <a16:creationId xmlns:a16="http://schemas.microsoft.com/office/drawing/2014/main" id="{CC2C0B83-7E55-CDC5-56A6-2DA456E92C3C}"/>
                </a:ext>
              </a:extLst>
            </p:cNvPr>
            <p:cNvSpPr/>
            <p:nvPr/>
          </p:nvSpPr>
          <p:spPr bwMode="ltGray">
            <a:xfrm rot="5400000">
              <a:off x="4806171" y="1803138"/>
              <a:ext cx="1584176" cy="1584176"/>
            </a:xfrm>
            <a:prstGeom prst="teardrop">
              <a:avLst/>
            </a:prstGeom>
            <a:solidFill>
              <a:srgbClr val="1A1D96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6" name="Oval 29">
              <a:extLst>
                <a:ext uri="{FF2B5EF4-FFF2-40B4-BE49-F238E27FC236}">
                  <a16:creationId xmlns:a16="http://schemas.microsoft.com/office/drawing/2014/main" id="{5B48B91F-F1CE-C27F-DA4B-EC1890DB67D3}"/>
                </a:ext>
              </a:extLst>
            </p:cNvPr>
            <p:cNvSpPr/>
            <p:nvPr/>
          </p:nvSpPr>
          <p:spPr bwMode="ltGray">
            <a:xfrm>
              <a:off x="6066780" y="3095866"/>
              <a:ext cx="145545" cy="175622"/>
            </a:xfrm>
            <a:prstGeom prst="ellipse">
              <a:avLst/>
            </a:prstGeom>
            <a:solidFill>
              <a:schemeClr val="bg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7" name="TextBox 282">
              <a:extLst>
                <a:ext uri="{FF2B5EF4-FFF2-40B4-BE49-F238E27FC236}">
                  <a16:creationId xmlns:a16="http://schemas.microsoft.com/office/drawing/2014/main" id="{E8636CBF-EB2C-FA9B-B252-EF293F9AB52D}"/>
                </a:ext>
              </a:extLst>
            </p:cNvPr>
            <p:cNvSpPr txBox="1"/>
            <p:nvPr/>
          </p:nvSpPr>
          <p:spPr>
            <a:xfrm rot="10800000">
              <a:off x="4968183" y="1741352"/>
              <a:ext cx="1244142" cy="116915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 fontAlgn="base">
                <a:lnSpc>
                  <a:spcPct val="110000"/>
                </a:lnSpc>
                <a:spcAft>
                  <a:spcPts val="600"/>
                </a:spcAft>
                <a:buClr>
                  <a:srgbClr val="FF6900"/>
                </a:buClr>
              </a:pPr>
              <a:r>
                <a:rPr lang="sk-SK" sz="2000" b="1" dirty="0">
                  <a:solidFill>
                    <a:schemeClr val="bg1"/>
                  </a:solidFill>
                  <a:latin typeface="Georgia" panose="02040502050405020303" pitchFamily="18" charset="0"/>
                  <a:cs typeface="Arial"/>
                </a:rPr>
                <a:t>33,4</a:t>
              </a:r>
            </a:p>
            <a:p>
              <a:pPr algn="ctr" fontAlgn="base">
                <a:lnSpc>
                  <a:spcPct val="110000"/>
                </a:lnSpc>
                <a:spcAft>
                  <a:spcPts val="600"/>
                </a:spcAft>
                <a:buClr>
                  <a:srgbClr val="FF6900"/>
                </a:buClr>
              </a:pPr>
              <a:r>
                <a:rPr lang="sk-SK" b="1" dirty="0">
                  <a:solidFill>
                    <a:schemeClr val="bg1"/>
                  </a:solidFill>
                  <a:latin typeface="Georgia" panose="02040502050405020303" pitchFamily="18" charset="0"/>
                  <a:cs typeface="Arial"/>
                </a:rPr>
                <a:t>mil. €</a:t>
              </a:r>
              <a:endParaRPr lang="sk-SK" sz="2000" b="1" dirty="0">
                <a:solidFill>
                  <a:schemeClr val="bg1"/>
                </a:solidFill>
                <a:latin typeface="Georgia" panose="02040502050405020303" pitchFamily="18" charset="0"/>
                <a:cs typeface="Arial"/>
              </a:endParaRPr>
            </a:p>
          </p:txBody>
        </p:sp>
      </p:grpSp>
      <p:grpSp>
        <p:nvGrpSpPr>
          <p:cNvPr id="9" name="Group 170">
            <a:extLst>
              <a:ext uri="{FF2B5EF4-FFF2-40B4-BE49-F238E27FC236}">
                <a16:creationId xmlns:a16="http://schemas.microsoft.com/office/drawing/2014/main" id="{F54D2257-1370-2D4C-A094-CBFBCD0B9CB9}"/>
              </a:ext>
            </a:extLst>
          </p:cNvPr>
          <p:cNvGrpSpPr/>
          <p:nvPr/>
        </p:nvGrpSpPr>
        <p:grpSpPr>
          <a:xfrm>
            <a:off x="482903" y="3941499"/>
            <a:ext cx="294337" cy="264741"/>
            <a:chOff x="4019550" y="3568701"/>
            <a:chExt cx="358775" cy="360363"/>
          </a:xfrm>
          <a:solidFill>
            <a:srgbClr val="FF6900"/>
          </a:solidFill>
        </p:grpSpPr>
        <p:sp>
          <p:nvSpPr>
            <p:cNvPr id="10" name="Freeform 105">
              <a:extLst>
                <a:ext uri="{FF2B5EF4-FFF2-40B4-BE49-F238E27FC236}">
                  <a16:creationId xmlns:a16="http://schemas.microsoft.com/office/drawing/2014/main" id="{998452F3-C660-F04E-9EC8-E09C907F02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19550" y="3568701"/>
              <a:ext cx="358775" cy="360363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31" y="46"/>
                </a:cxn>
                <a:cxn ang="0">
                  <a:pos x="36" y="68"/>
                </a:cxn>
                <a:cxn ang="0">
                  <a:pos x="4" y="100"/>
                </a:cxn>
                <a:cxn ang="0">
                  <a:pos x="4" y="100"/>
                </a:cxn>
                <a:cxn ang="0">
                  <a:pos x="0" y="109"/>
                </a:cxn>
                <a:cxn ang="0">
                  <a:pos x="13" y="123"/>
                </a:cxn>
                <a:cxn ang="0">
                  <a:pos x="23" y="119"/>
                </a:cxn>
                <a:cxn ang="0">
                  <a:pos x="23" y="119"/>
                </a:cxn>
                <a:cxn ang="0">
                  <a:pos x="55" y="87"/>
                </a:cxn>
                <a:cxn ang="0">
                  <a:pos x="77" y="92"/>
                </a:cxn>
                <a:cxn ang="0">
                  <a:pos x="123" y="46"/>
                </a:cxn>
                <a:cxn ang="0">
                  <a:pos x="77" y="0"/>
                </a:cxn>
                <a:cxn ang="0">
                  <a:pos x="18" y="114"/>
                </a:cxn>
                <a:cxn ang="0">
                  <a:pos x="13" y="116"/>
                </a:cxn>
                <a:cxn ang="0">
                  <a:pos x="7" y="109"/>
                </a:cxn>
                <a:cxn ang="0">
                  <a:pos x="9" y="104"/>
                </a:cxn>
                <a:cxn ang="0">
                  <a:pos x="9" y="104"/>
                </a:cxn>
                <a:cxn ang="0">
                  <a:pos x="40" y="73"/>
                </a:cxn>
                <a:cxn ang="0">
                  <a:pos x="49" y="83"/>
                </a:cxn>
                <a:cxn ang="0">
                  <a:pos x="18" y="114"/>
                </a:cxn>
                <a:cxn ang="0">
                  <a:pos x="77" y="84"/>
                </a:cxn>
                <a:cxn ang="0">
                  <a:pos x="38" y="46"/>
                </a:cxn>
                <a:cxn ang="0">
                  <a:pos x="77" y="8"/>
                </a:cxn>
                <a:cxn ang="0">
                  <a:pos x="115" y="46"/>
                </a:cxn>
                <a:cxn ang="0">
                  <a:pos x="77" y="84"/>
                </a:cxn>
                <a:cxn ang="0">
                  <a:pos x="77" y="84"/>
                </a:cxn>
                <a:cxn ang="0">
                  <a:pos x="77" y="84"/>
                </a:cxn>
              </a:cxnLst>
              <a:rect l="0" t="0" r="r" b="b"/>
              <a:pathLst>
                <a:path w="123" h="123">
                  <a:moveTo>
                    <a:pt x="77" y="0"/>
                  </a:moveTo>
                  <a:cubicBezTo>
                    <a:pt x="51" y="0"/>
                    <a:pt x="31" y="21"/>
                    <a:pt x="31" y="46"/>
                  </a:cubicBezTo>
                  <a:cubicBezTo>
                    <a:pt x="31" y="54"/>
                    <a:pt x="33" y="61"/>
                    <a:pt x="36" y="68"/>
                  </a:cubicBezTo>
                  <a:cubicBezTo>
                    <a:pt x="4" y="100"/>
                    <a:pt x="4" y="100"/>
                    <a:pt x="4" y="100"/>
                  </a:cubicBezTo>
                  <a:cubicBezTo>
                    <a:pt x="4" y="100"/>
                    <a:pt x="4" y="100"/>
                    <a:pt x="4" y="100"/>
                  </a:cubicBezTo>
                  <a:cubicBezTo>
                    <a:pt x="2" y="102"/>
                    <a:pt x="0" y="105"/>
                    <a:pt x="0" y="109"/>
                  </a:cubicBezTo>
                  <a:cubicBezTo>
                    <a:pt x="0" y="117"/>
                    <a:pt x="6" y="123"/>
                    <a:pt x="13" y="123"/>
                  </a:cubicBezTo>
                  <a:cubicBezTo>
                    <a:pt x="17" y="123"/>
                    <a:pt x="21" y="121"/>
                    <a:pt x="23" y="119"/>
                  </a:cubicBezTo>
                  <a:cubicBezTo>
                    <a:pt x="23" y="119"/>
                    <a:pt x="23" y="119"/>
                    <a:pt x="23" y="119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62" y="90"/>
                    <a:pt x="69" y="92"/>
                    <a:pt x="77" y="92"/>
                  </a:cubicBezTo>
                  <a:cubicBezTo>
                    <a:pt x="102" y="92"/>
                    <a:pt x="123" y="71"/>
                    <a:pt x="123" y="46"/>
                  </a:cubicBezTo>
                  <a:cubicBezTo>
                    <a:pt x="123" y="21"/>
                    <a:pt x="102" y="0"/>
                    <a:pt x="77" y="0"/>
                  </a:cubicBezTo>
                  <a:close/>
                  <a:moveTo>
                    <a:pt x="18" y="114"/>
                  </a:moveTo>
                  <a:cubicBezTo>
                    <a:pt x="17" y="115"/>
                    <a:pt x="15" y="116"/>
                    <a:pt x="13" y="116"/>
                  </a:cubicBezTo>
                  <a:cubicBezTo>
                    <a:pt x="10" y="116"/>
                    <a:pt x="7" y="113"/>
                    <a:pt x="7" y="109"/>
                  </a:cubicBezTo>
                  <a:cubicBezTo>
                    <a:pt x="7" y="107"/>
                    <a:pt x="8" y="106"/>
                    <a:pt x="9" y="104"/>
                  </a:cubicBezTo>
                  <a:cubicBezTo>
                    <a:pt x="9" y="104"/>
                    <a:pt x="9" y="104"/>
                    <a:pt x="9" y="104"/>
                  </a:cubicBezTo>
                  <a:cubicBezTo>
                    <a:pt x="40" y="73"/>
                    <a:pt x="40" y="73"/>
                    <a:pt x="40" y="73"/>
                  </a:cubicBezTo>
                  <a:cubicBezTo>
                    <a:pt x="42" y="77"/>
                    <a:pt x="46" y="80"/>
                    <a:pt x="49" y="83"/>
                  </a:cubicBezTo>
                  <a:lnTo>
                    <a:pt x="18" y="114"/>
                  </a:lnTo>
                  <a:close/>
                  <a:moveTo>
                    <a:pt x="77" y="84"/>
                  </a:moveTo>
                  <a:cubicBezTo>
                    <a:pt x="55" y="84"/>
                    <a:pt x="38" y="67"/>
                    <a:pt x="38" y="46"/>
                  </a:cubicBezTo>
                  <a:cubicBezTo>
                    <a:pt x="38" y="25"/>
                    <a:pt x="55" y="8"/>
                    <a:pt x="77" y="8"/>
                  </a:cubicBezTo>
                  <a:cubicBezTo>
                    <a:pt x="98" y="8"/>
                    <a:pt x="115" y="25"/>
                    <a:pt x="115" y="46"/>
                  </a:cubicBezTo>
                  <a:cubicBezTo>
                    <a:pt x="115" y="67"/>
                    <a:pt x="98" y="84"/>
                    <a:pt x="77" y="84"/>
                  </a:cubicBezTo>
                  <a:close/>
                  <a:moveTo>
                    <a:pt x="77" y="84"/>
                  </a:moveTo>
                  <a:cubicBezTo>
                    <a:pt x="77" y="84"/>
                    <a:pt x="77" y="84"/>
                    <a:pt x="77" y="8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1" name="Freeform 106">
              <a:extLst>
                <a:ext uri="{FF2B5EF4-FFF2-40B4-BE49-F238E27FC236}">
                  <a16:creationId xmlns:a16="http://schemas.microsoft.com/office/drawing/2014/main" id="{63EE7BB1-7FC5-CC40-9C8E-A9B43B702D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65600" y="3624263"/>
              <a:ext cx="84138" cy="85725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0" y="27"/>
                </a:cxn>
                <a:cxn ang="0">
                  <a:pos x="2" y="29"/>
                </a:cxn>
                <a:cxn ang="0">
                  <a:pos x="4" y="27"/>
                </a:cxn>
                <a:cxn ang="0">
                  <a:pos x="27" y="4"/>
                </a:cxn>
                <a:cxn ang="0">
                  <a:pos x="29" y="2"/>
                </a:cxn>
                <a:cxn ang="0">
                  <a:pos x="27" y="0"/>
                </a:cxn>
                <a:cxn ang="0">
                  <a:pos x="27" y="0"/>
                </a:cxn>
                <a:cxn ang="0">
                  <a:pos x="27" y="0"/>
                </a:cxn>
              </a:cxnLst>
              <a:rect l="0" t="0" r="r" b="b"/>
              <a:pathLst>
                <a:path w="29" h="29">
                  <a:moveTo>
                    <a:pt x="27" y="0"/>
                  </a:moveTo>
                  <a:cubicBezTo>
                    <a:pt x="12" y="0"/>
                    <a:pt x="0" y="12"/>
                    <a:pt x="0" y="27"/>
                  </a:cubicBezTo>
                  <a:cubicBezTo>
                    <a:pt x="0" y="28"/>
                    <a:pt x="1" y="29"/>
                    <a:pt x="2" y="29"/>
                  </a:cubicBezTo>
                  <a:cubicBezTo>
                    <a:pt x="3" y="29"/>
                    <a:pt x="4" y="28"/>
                    <a:pt x="4" y="27"/>
                  </a:cubicBezTo>
                  <a:cubicBezTo>
                    <a:pt x="4" y="14"/>
                    <a:pt x="14" y="4"/>
                    <a:pt x="27" y="4"/>
                  </a:cubicBezTo>
                  <a:cubicBezTo>
                    <a:pt x="28" y="4"/>
                    <a:pt x="29" y="3"/>
                    <a:pt x="29" y="2"/>
                  </a:cubicBezTo>
                  <a:cubicBezTo>
                    <a:pt x="29" y="1"/>
                    <a:pt x="28" y="0"/>
                    <a:pt x="27" y="0"/>
                  </a:cubicBezTo>
                  <a:close/>
                  <a:moveTo>
                    <a:pt x="27" y="0"/>
                  </a:move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  <p:grpSp>
        <p:nvGrpSpPr>
          <p:cNvPr id="12" name="Group 170">
            <a:extLst>
              <a:ext uri="{FF2B5EF4-FFF2-40B4-BE49-F238E27FC236}">
                <a16:creationId xmlns:a16="http://schemas.microsoft.com/office/drawing/2014/main" id="{EE83A38E-192A-471A-E6F4-A358968D7AD3}"/>
              </a:ext>
            </a:extLst>
          </p:cNvPr>
          <p:cNvGrpSpPr/>
          <p:nvPr/>
        </p:nvGrpSpPr>
        <p:grpSpPr>
          <a:xfrm>
            <a:off x="498143" y="5492931"/>
            <a:ext cx="294337" cy="264741"/>
            <a:chOff x="4019550" y="3568701"/>
            <a:chExt cx="358775" cy="360363"/>
          </a:xfrm>
          <a:solidFill>
            <a:srgbClr val="FF6900"/>
          </a:solidFill>
        </p:grpSpPr>
        <p:sp>
          <p:nvSpPr>
            <p:cNvPr id="13" name="Freeform 105">
              <a:extLst>
                <a:ext uri="{FF2B5EF4-FFF2-40B4-BE49-F238E27FC236}">
                  <a16:creationId xmlns:a16="http://schemas.microsoft.com/office/drawing/2014/main" id="{3B4A2418-CC46-8940-7E0D-ECE5125835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19550" y="3568701"/>
              <a:ext cx="358775" cy="360363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31" y="46"/>
                </a:cxn>
                <a:cxn ang="0">
                  <a:pos x="36" y="68"/>
                </a:cxn>
                <a:cxn ang="0">
                  <a:pos x="4" y="100"/>
                </a:cxn>
                <a:cxn ang="0">
                  <a:pos x="4" y="100"/>
                </a:cxn>
                <a:cxn ang="0">
                  <a:pos x="0" y="109"/>
                </a:cxn>
                <a:cxn ang="0">
                  <a:pos x="13" y="123"/>
                </a:cxn>
                <a:cxn ang="0">
                  <a:pos x="23" y="119"/>
                </a:cxn>
                <a:cxn ang="0">
                  <a:pos x="23" y="119"/>
                </a:cxn>
                <a:cxn ang="0">
                  <a:pos x="55" y="87"/>
                </a:cxn>
                <a:cxn ang="0">
                  <a:pos x="77" y="92"/>
                </a:cxn>
                <a:cxn ang="0">
                  <a:pos x="123" y="46"/>
                </a:cxn>
                <a:cxn ang="0">
                  <a:pos x="77" y="0"/>
                </a:cxn>
                <a:cxn ang="0">
                  <a:pos x="18" y="114"/>
                </a:cxn>
                <a:cxn ang="0">
                  <a:pos x="13" y="116"/>
                </a:cxn>
                <a:cxn ang="0">
                  <a:pos x="7" y="109"/>
                </a:cxn>
                <a:cxn ang="0">
                  <a:pos x="9" y="104"/>
                </a:cxn>
                <a:cxn ang="0">
                  <a:pos x="9" y="104"/>
                </a:cxn>
                <a:cxn ang="0">
                  <a:pos x="40" y="73"/>
                </a:cxn>
                <a:cxn ang="0">
                  <a:pos x="49" y="83"/>
                </a:cxn>
                <a:cxn ang="0">
                  <a:pos x="18" y="114"/>
                </a:cxn>
                <a:cxn ang="0">
                  <a:pos x="77" y="84"/>
                </a:cxn>
                <a:cxn ang="0">
                  <a:pos x="38" y="46"/>
                </a:cxn>
                <a:cxn ang="0">
                  <a:pos x="77" y="8"/>
                </a:cxn>
                <a:cxn ang="0">
                  <a:pos x="115" y="46"/>
                </a:cxn>
                <a:cxn ang="0">
                  <a:pos x="77" y="84"/>
                </a:cxn>
                <a:cxn ang="0">
                  <a:pos x="77" y="84"/>
                </a:cxn>
                <a:cxn ang="0">
                  <a:pos x="77" y="84"/>
                </a:cxn>
              </a:cxnLst>
              <a:rect l="0" t="0" r="r" b="b"/>
              <a:pathLst>
                <a:path w="123" h="123">
                  <a:moveTo>
                    <a:pt x="77" y="0"/>
                  </a:moveTo>
                  <a:cubicBezTo>
                    <a:pt x="51" y="0"/>
                    <a:pt x="31" y="21"/>
                    <a:pt x="31" y="46"/>
                  </a:cubicBezTo>
                  <a:cubicBezTo>
                    <a:pt x="31" y="54"/>
                    <a:pt x="33" y="61"/>
                    <a:pt x="36" y="68"/>
                  </a:cubicBezTo>
                  <a:cubicBezTo>
                    <a:pt x="4" y="100"/>
                    <a:pt x="4" y="100"/>
                    <a:pt x="4" y="100"/>
                  </a:cubicBezTo>
                  <a:cubicBezTo>
                    <a:pt x="4" y="100"/>
                    <a:pt x="4" y="100"/>
                    <a:pt x="4" y="100"/>
                  </a:cubicBezTo>
                  <a:cubicBezTo>
                    <a:pt x="2" y="102"/>
                    <a:pt x="0" y="105"/>
                    <a:pt x="0" y="109"/>
                  </a:cubicBezTo>
                  <a:cubicBezTo>
                    <a:pt x="0" y="117"/>
                    <a:pt x="6" y="123"/>
                    <a:pt x="13" y="123"/>
                  </a:cubicBezTo>
                  <a:cubicBezTo>
                    <a:pt x="17" y="123"/>
                    <a:pt x="21" y="121"/>
                    <a:pt x="23" y="119"/>
                  </a:cubicBezTo>
                  <a:cubicBezTo>
                    <a:pt x="23" y="119"/>
                    <a:pt x="23" y="119"/>
                    <a:pt x="23" y="119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62" y="90"/>
                    <a:pt x="69" y="92"/>
                    <a:pt x="77" y="92"/>
                  </a:cubicBezTo>
                  <a:cubicBezTo>
                    <a:pt x="102" y="92"/>
                    <a:pt x="123" y="71"/>
                    <a:pt x="123" y="46"/>
                  </a:cubicBezTo>
                  <a:cubicBezTo>
                    <a:pt x="123" y="21"/>
                    <a:pt x="102" y="0"/>
                    <a:pt x="77" y="0"/>
                  </a:cubicBezTo>
                  <a:close/>
                  <a:moveTo>
                    <a:pt x="18" y="114"/>
                  </a:moveTo>
                  <a:cubicBezTo>
                    <a:pt x="17" y="115"/>
                    <a:pt x="15" y="116"/>
                    <a:pt x="13" y="116"/>
                  </a:cubicBezTo>
                  <a:cubicBezTo>
                    <a:pt x="10" y="116"/>
                    <a:pt x="7" y="113"/>
                    <a:pt x="7" y="109"/>
                  </a:cubicBezTo>
                  <a:cubicBezTo>
                    <a:pt x="7" y="107"/>
                    <a:pt x="8" y="106"/>
                    <a:pt x="9" y="104"/>
                  </a:cubicBezTo>
                  <a:cubicBezTo>
                    <a:pt x="9" y="104"/>
                    <a:pt x="9" y="104"/>
                    <a:pt x="9" y="104"/>
                  </a:cubicBezTo>
                  <a:cubicBezTo>
                    <a:pt x="40" y="73"/>
                    <a:pt x="40" y="73"/>
                    <a:pt x="40" y="73"/>
                  </a:cubicBezTo>
                  <a:cubicBezTo>
                    <a:pt x="42" y="77"/>
                    <a:pt x="46" y="80"/>
                    <a:pt x="49" y="83"/>
                  </a:cubicBezTo>
                  <a:lnTo>
                    <a:pt x="18" y="114"/>
                  </a:lnTo>
                  <a:close/>
                  <a:moveTo>
                    <a:pt x="77" y="84"/>
                  </a:moveTo>
                  <a:cubicBezTo>
                    <a:pt x="55" y="84"/>
                    <a:pt x="38" y="67"/>
                    <a:pt x="38" y="46"/>
                  </a:cubicBezTo>
                  <a:cubicBezTo>
                    <a:pt x="38" y="25"/>
                    <a:pt x="55" y="8"/>
                    <a:pt x="77" y="8"/>
                  </a:cubicBezTo>
                  <a:cubicBezTo>
                    <a:pt x="98" y="8"/>
                    <a:pt x="115" y="25"/>
                    <a:pt x="115" y="46"/>
                  </a:cubicBezTo>
                  <a:cubicBezTo>
                    <a:pt x="115" y="67"/>
                    <a:pt x="98" y="84"/>
                    <a:pt x="77" y="84"/>
                  </a:cubicBezTo>
                  <a:close/>
                  <a:moveTo>
                    <a:pt x="77" y="84"/>
                  </a:moveTo>
                  <a:cubicBezTo>
                    <a:pt x="77" y="84"/>
                    <a:pt x="77" y="84"/>
                    <a:pt x="77" y="8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4" name="Freeform 106">
              <a:extLst>
                <a:ext uri="{FF2B5EF4-FFF2-40B4-BE49-F238E27FC236}">
                  <a16:creationId xmlns:a16="http://schemas.microsoft.com/office/drawing/2014/main" id="{43B3AC41-8CFC-0DF2-AC38-91D973A6C3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65600" y="3624263"/>
              <a:ext cx="84138" cy="85725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0" y="27"/>
                </a:cxn>
                <a:cxn ang="0">
                  <a:pos x="2" y="29"/>
                </a:cxn>
                <a:cxn ang="0">
                  <a:pos x="4" y="27"/>
                </a:cxn>
                <a:cxn ang="0">
                  <a:pos x="27" y="4"/>
                </a:cxn>
                <a:cxn ang="0">
                  <a:pos x="29" y="2"/>
                </a:cxn>
                <a:cxn ang="0">
                  <a:pos x="27" y="0"/>
                </a:cxn>
                <a:cxn ang="0">
                  <a:pos x="27" y="0"/>
                </a:cxn>
                <a:cxn ang="0">
                  <a:pos x="27" y="0"/>
                </a:cxn>
              </a:cxnLst>
              <a:rect l="0" t="0" r="r" b="b"/>
              <a:pathLst>
                <a:path w="29" h="29">
                  <a:moveTo>
                    <a:pt x="27" y="0"/>
                  </a:moveTo>
                  <a:cubicBezTo>
                    <a:pt x="12" y="0"/>
                    <a:pt x="0" y="12"/>
                    <a:pt x="0" y="27"/>
                  </a:cubicBezTo>
                  <a:cubicBezTo>
                    <a:pt x="0" y="28"/>
                    <a:pt x="1" y="29"/>
                    <a:pt x="2" y="29"/>
                  </a:cubicBezTo>
                  <a:cubicBezTo>
                    <a:pt x="3" y="29"/>
                    <a:pt x="4" y="28"/>
                    <a:pt x="4" y="27"/>
                  </a:cubicBezTo>
                  <a:cubicBezTo>
                    <a:pt x="4" y="14"/>
                    <a:pt x="14" y="4"/>
                    <a:pt x="27" y="4"/>
                  </a:cubicBezTo>
                  <a:cubicBezTo>
                    <a:pt x="28" y="4"/>
                    <a:pt x="29" y="3"/>
                    <a:pt x="29" y="2"/>
                  </a:cubicBezTo>
                  <a:cubicBezTo>
                    <a:pt x="29" y="1"/>
                    <a:pt x="28" y="0"/>
                    <a:pt x="27" y="0"/>
                  </a:cubicBezTo>
                  <a:close/>
                  <a:moveTo>
                    <a:pt x="27" y="0"/>
                  </a:move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  <p:sp>
        <p:nvSpPr>
          <p:cNvPr id="16" name="BlokTextu 15">
            <a:extLst>
              <a:ext uri="{FF2B5EF4-FFF2-40B4-BE49-F238E27FC236}">
                <a16:creationId xmlns:a16="http://schemas.microsoft.com/office/drawing/2014/main" id="{0C9C3085-B56E-C805-341C-06BDF3002E1A}"/>
              </a:ext>
            </a:extLst>
          </p:cNvPr>
          <p:cNvSpPr txBox="1"/>
          <p:nvPr/>
        </p:nvSpPr>
        <p:spPr>
          <a:xfrm>
            <a:off x="9946836" y="833676"/>
            <a:ext cx="11284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200" b="1" dirty="0">
                <a:solidFill>
                  <a:schemeClr val="bg1">
                    <a:lumMod val="95000"/>
                  </a:schemeClr>
                </a:solidFill>
                <a:latin typeface="Georgia" panose="02040502050405020303" pitchFamily="18" charset="0"/>
              </a:rPr>
              <a:t>2026-2028</a:t>
            </a:r>
          </a:p>
        </p:txBody>
      </p:sp>
    </p:spTree>
    <p:extLst>
      <p:ext uri="{BB962C8B-B14F-4D97-AF65-F5344CB8AC3E}">
        <p14:creationId xmlns:p14="http://schemas.microsoft.com/office/powerpoint/2010/main" val="861816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F96CED-FC0B-B0A4-E5CB-4B1E349EBC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F7716C-3ECC-70D2-3D60-71CCB86B37C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947" y="576904"/>
            <a:ext cx="9513531" cy="488088"/>
          </a:xfrm>
        </p:spPr>
        <p:txBody>
          <a:bodyPr/>
          <a:lstStyle/>
          <a:p>
            <a:r>
              <a:rPr lang="sk-SK" dirty="0">
                <a:latin typeface="Source Sans Pro"/>
                <a:ea typeface="Source Sans Pro"/>
              </a:rPr>
              <a:t>ĎALŠIE OBLASTI PODPORY AKČNÉHO PLÁNU</a:t>
            </a:r>
          </a:p>
        </p:txBody>
      </p:sp>
      <p:sp>
        <p:nvSpPr>
          <p:cNvPr id="4" name="BlokTextu 5">
            <a:extLst>
              <a:ext uri="{FF2B5EF4-FFF2-40B4-BE49-F238E27FC236}">
                <a16:creationId xmlns:a16="http://schemas.microsoft.com/office/drawing/2014/main" id="{2092FE54-07C1-2814-50EB-31473358F58C}"/>
              </a:ext>
            </a:extLst>
          </p:cNvPr>
          <p:cNvSpPr txBox="1"/>
          <p:nvPr/>
        </p:nvSpPr>
        <p:spPr>
          <a:xfrm>
            <a:off x="831948" y="1523464"/>
            <a:ext cx="9589208" cy="485261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R="0" lvl="0" algn="just" defTabSz="914400" rtl="0" fontAlgn="auto" hangingPunct="1">
              <a:spcBef>
                <a:spcPts val="0"/>
              </a:spcBef>
              <a:spcAft>
                <a:spcPts val="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2400" b="1" kern="0" dirty="0">
                <a:solidFill>
                  <a:srgbClr val="00C5DB"/>
                </a:solidFill>
                <a:latin typeface="Source Sans Pro" pitchFamily="34"/>
                <a:ea typeface="Source Sans Pro" pitchFamily="34"/>
              </a:rPr>
              <a:t>Inštitucionálne financovanie</a:t>
            </a:r>
            <a:endParaRPr lang="sk-SK" sz="2400" b="1" dirty="0">
              <a:solidFill>
                <a:srgbClr val="00C5DB"/>
              </a:solidFill>
              <a:latin typeface="Source Sans Pro" pitchFamily="34"/>
              <a:ea typeface="Source Sans Pro" pitchFamily="34"/>
            </a:endParaRPr>
          </a:p>
          <a:p>
            <a:pPr marR="0" lvl="0" algn="just" defTabSz="914400" rtl="0" fontAlgn="auto" hangingPunct="1">
              <a:spcBef>
                <a:spcPts val="0"/>
              </a:spcBef>
              <a:spcAft>
                <a:spcPts val="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2000" b="0" i="0" u="none" strike="noStrike" kern="1200" cap="none" spc="0" baseline="0" dirty="0">
              <a:solidFill>
                <a:srgbClr val="00C5DB"/>
              </a:solidFill>
              <a:uFillTx/>
              <a:latin typeface="Source Sans Pro" pitchFamily="34"/>
              <a:ea typeface="Source Sans Pro" pitchFamily="34"/>
            </a:endParaRPr>
          </a:p>
          <a:p>
            <a:pPr marL="342900" lvl="0" indent="-285750" fontAlgn="base">
              <a:lnSpc>
                <a:spcPct val="70000"/>
              </a:lnSpc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sk-SK" dirty="0">
                <a:solidFill>
                  <a:srgbClr val="1A1D96"/>
                </a:solidFill>
                <a:latin typeface="Calibri" panose="020F0502020204030204" pitchFamily="34" charset="0"/>
              </a:rPr>
              <a:t>Stabilné navyšovanie inštitucionálnych zdrojov na verejné VŠ, pokračovanie vo</a:t>
            </a:r>
          </a:p>
          <a:p>
            <a:pPr marL="57150" lvl="0" fontAlgn="base">
              <a:lnSpc>
                <a:spcPct val="70000"/>
              </a:lnSpc>
              <a:spcBef>
                <a:spcPts val="200"/>
              </a:spcBef>
            </a:pPr>
            <a:r>
              <a:rPr lang="sk-SK" dirty="0">
                <a:solidFill>
                  <a:srgbClr val="1A1D96"/>
                </a:solidFill>
                <a:latin typeface="Calibri" panose="020F0502020204030204" pitchFamily="34" charset="0"/>
              </a:rPr>
              <a:t>      výkonnostných zmluvách</a:t>
            </a:r>
          </a:p>
          <a:p>
            <a:pPr marL="342900" lvl="0" indent="-285750" fontAlgn="base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sk-SK" dirty="0">
                <a:solidFill>
                  <a:srgbClr val="1A1D96"/>
                </a:solidFill>
                <a:latin typeface="Calibri" panose="020F0502020204030204" pitchFamily="34" charset="0"/>
              </a:rPr>
              <a:t>Rozšírenie periodického hodnotenia výskumnej, vývojovej, umeleckej a ďalšej tvorivej činnosti</a:t>
            </a:r>
          </a:p>
          <a:p>
            <a:pPr marL="342900" lvl="0" indent="-285750" fontAlgn="base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sk-SK" dirty="0">
                <a:solidFill>
                  <a:srgbClr val="1A1D96"/>
                </a:solidFill>
                <a:latin typeface="Calibri" panose="020F0502020204030204" pitchFamily="34" charset="0"/>
              </a:rPr>
              <a:t>Posilnenie výkonového financovania v rámci SAV</a:t>
            </a:r>
          </a:p>
          <a:p>
            <a:pPr marL="342900" lvl="0" indent="-285750" fontAlgn="base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sk-SK" dirty="0">
                <a:solidFill>
                  <a:srgbClr val="1A1D96"/>
                </a:solidFill>
                <a:latin typeface="Calibri" panose="020F0502020204030204" pitchFamily="34" charset="0"/>
              </a:rPr>
              <a:t>Financovanie rezortných výskumných ústavov, štátnych VŠ a podpora nezávislých výskumných organizácií</a:t>
            </a:r>
          </a:p>
          <a:p>
            <a:pPr marL="342900" lvl="0" indent="-285750" fontAlgn="base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sk-SK" dirty="0">
                <a:solidFill>
                  <a:srgbClr val="1A1D96"/>
                </a:solidFill>
                <a:latin typeface="Calibri" panose="020F0502020204030204" pitchFamily="34" charset="0"/>
              </a:rPr>
              <a:t>Prístup slovenských výskumníkov k svetovým publikačným databázam</a:t>
            </a:r>
          </a:p>
          <a:p>
            <a:pPr algn="just">
              <a:lnSpc>
                <a:spcPct val="110000"/>
              </a:lnSpc>
              <a:spcBef>
                <a:spcPts val="200"/>
              </a:spcBef>
            </a:pPr>
            <a:endParaRPr lang="sk-SK" dirty="0">
              <a:latin typeface="Calibri" panose="020F0502020204030204" pitchFamily="34" charset="0"/>
              <a:ea typeface="Calibri Light" panose="020F03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ts val="200"/>
              </a:spcBef>
              <a:buFont typeface="Courier New" panose="02070309020205020404" pitchFamily="49" charset="0"/>
              <a:buChar char="o"/>
            </a:pPr>
            <a:r>
              <a:rPr lang="sk-SK" dirty="0">
                <a:latin typeface="Calibri" panose="020F0502020204030204" pitchFamily="34" charset="0"/>
                <a:ea typeface="Calibri Light" panose="020F0302020204030204" pitchFamily="34" charset="0"/>
                <a:cs typeface="Times New Roman" panose="02020603050405020304" pitchFamily="18" charset="0"/>
              </a:rPr>
              <a:t>zvyšovanie podielu zdrojov podľa VER pre verejné VŠ v 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rámci inštit</a:t>
            </a:r>
            <a:r>
              <a:rPr lang="sk-SK" dirty="0">
                <a:latin typeface="Calibri" panose="020F0502020204030204" pitchFamily="34" charset="0"/>
                <a:ea typeface="Calibri" panose="020F0502020204030204" pitchFamily="34" charset="0"/>
              </a:rPr>
              <a:t>ucionálneho 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financovania</a:t>
            </a:r>
          </a:p>
          <a:p>
            <a:pPr marL="285750" indent="-285750" algn="just">
              <a:spcBef>
                <a:spcPts val="200"/>
              </a:spcBef>
              <a:buFont typeface="Courier New" panose="02070309020205020404" pitchFamily="49" charset="0"/>
              <a:buChar char="o"/>
            </a:pPr>
            <a:r>
              <a:rPr lang="sk-SK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ridanie 2 nových okruhov do hodnotenia VER 2026 - spoločenský dosah vyplývajúci z tvorivej činnosti a prostredie výskumnej, vývojovej, umeleckej a tvorivej činnosti</a:t>
            </a:r>
          </a:p>
          <a:p>
            <a:pPr marL="285750" indent="-285750" algn="just">
              <a:spcBef>
                <a:spcPts val="200"/>
              </a:spcBef>
              <a:buFont typeface="Courier New" panose="02070309020205020404" pitchFamily="49" charset="0"/>
              <a:buChar char="o"/>
            </a:pPr>
            <a:r>
              <a:rPr lang="sk-SK" dirty="0">
                <a:latin typeface="Calibri" panose="020F0502020204030204" pitchFamily="34" charset="0"/>
                <a:ea typeface="Calibri" panose="020F0502020204030204" pitchFamily="34" charset="0"/>
              </a:rPr>
              <a:t>z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výšenie váhy ukazovateľov reflektujúcich transfer poznatkov, internacionalizáciu a získavanie zahraničných grantov v metodike výkonového financovania SAV</a:t>
            </a:r>
          </a:p>
          <a:p>
            <a:pPr marL="285750" indent="-285750" algn="just">
              <a:spcBef>
                <a:spcPts val="200"/>
              </a:spcBef>
              <a:buFont typeface="Courier New" panose="02070309020205020404" pitchFamily="49" charset="0"/>
              <a:buChar char="o"/>
            </a:pP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zavedenie výkonnostných zmlúv aj v rámci inštitucionálneho financovania rezortných výskumných ústavov s civilným zameraním (RVÚ) a štátnych VŠ</a:t>
            </a:r>
          </a:p>
          <a:p>
            <a:pPr marL="285750" indent="-285750" algn="just">
              <a:spcBef>
                <a:spcPts val="200"/>
              </a:spcBef>
              <a:buFont typeface="Courier New" panose="02070309020205020404" pitchFamily="49" charset="0"/>
              <a:buChar char="o"/>
            </a:pP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výkonnostné zmluvy pre rezortné výskumné ústavy a podpora nezávislých výskumných organizácií</a:t>
            </a:r>
          </a:p>
        </p:txBody>
      </p:sp>
      <p:grpSp>
        <p:nvGrpSpPr>
          <p:cNvPr id="3" name="Group 8">
            <a:extLst>
              <a:ext uri="{FF2B5EF4-FFF2-40B4-BE49-F238E27FC236}">
                <a16:creationId xmlns:a16="http://schemas.microsoft.com/office/drawing/2014/main" id="{CB1C85EE-DA26-AFA7-59F5-854199CE1928}"/>
              </a:ext>
            </a:extLst>
          </p:cNvPr>
          <p:cNvGrpSpPr/>
          <p:nvPr/>
        </p:nvGrpSpPr>
        <p:grpSpPr>
          <a:xfrm flipV="1">
            <a:off x="9324753" y="711032"/>
            <a:ext cx="2191558" cy="2077910"/>
            <a:chOff x="4806171" y="1741352"/>
            <a:chExt cx="1584176" cy="1645962"/>
          </a:xfrm>
        </p:grpSpPr>
        <p:sp>
          <p:nvSpPr>
            <p:cNvPr id="5" name="Teardrop 27">
              <a:extLst>
                <a:ext uri="{FF2B5EF4-FFF2-40B4-BE49-F238E27FC236}">
                  <a16:creationId xmlns:a16="http://schemas.microsoft.com/office/drawing/2014/main" id="{8424261E-BE5E-77A1-4D3D-940342E13B6F}"/>
                </a:ext>
              </a:extLst>
            </p:cNvPr>
            <p:cNvSpPr/>
            <p:nvPr/>
          </p:nvSpPr>
          <p:spPr bwMode="ltGray">
            <a:xfrm rot="5400000">
              <a:off x="4806171" y="1803138"/>
              <a:ext cx="1584176" cy="1584176"/>
            </a:xfrm>
            <a:prstGeom prst="teardrop">
              <a:avLst/>
            </a:prstGeom>
            <a:solidFill>
              <a:srgbClr val="1A1D96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6" name="Oval 29">
              <a:extLst>
                <a:ext uri="{FF2B5EF4-FFF2-40B4-BE49-F238E27FC236}">
                  <a16:creationId xmlns:a16="http://schemas.microsoft.com/office/drawing/2014/main" id="{59559273-5EA2-BD60-4724-E5271D15C83C}"/>
                </a:ext>
              </a:extLst>
            </p:cNvPr>
            <p:cNvSpPr/>
            <p:nvPr/>
          </p:nvSpPr>
          <p:spPr bwMode="ltGray">
            <a:xfrm>
              <a:off x="6066780" y="3095866"/>
              <a:ext cx="145545" cy="175622"/>
            </a:xfrm>
            <a:prstGeom prst="ellipse">
              <a:avLst/>
            </a:prstGeom>
            <a:solidFill>
              <a:schemeClr val="bg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7" name="TextBox 282">
              <a:extLst>
                <a:ext uri="{FF2B5EF4-FFF2-40B4-BE49-F238E27FC236}">
                  <a16:creationId xmlns:a16="http://schemas.microsoft.com/office/drawing/2014/main" id="{80591EB2-F4CF-02E2-0DED-3D453753E5D7}"/>
                </a:ext>
              </a:extLst>
            </p:cNvPr>
            <p:cNvSpPr txBox="1"/>
            <p:nvPr/>
          </p:nvSpPr>
          <p:spPr>
            <a:xfrm rot="10800000">
              <a:off x="4976188" y="1741352"/>
              <a:ext cx="1244142" cy="116915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ctr" fontAlgn="base">
                <a:lnSpc>
                  <a:spcPct val="110000"/>
                </a:lnSpc>
                <a:spcAft>
                  <a:spcPts val="600"/>
                </a:spcAft>
                <a:buClr>
                  <a:srgbClr val="FF6900"/>
                </a:buClr>
              </a:pPr>
              <a:r>
                <a:rPr lang="sk-SK" sz="2400" b="1" dirty="0">
                  <a:solidFill>
                    <a:schemeClr val="bg1"/>
                  </a:solidFill>
                  <a:latin typeface="Georgia"/>
                  <a:cs typeface="Arial"/>
                </a:rPr>
                <a:t>599</a:t>
              </a:r>
              <a:endParaRPr lang="sk-SK" sz="2400" b="1" dirty="0">
                <a:solidFill>
                  <a:schemeClr val="bg1"/>
                </a:solidFill>
                <a:latin typeface="Georgia" panose="02040502050405020303" pitchFamily="18" charset="0"/>
                <a:cs typeface="Arial"/>
              </a:endParaRPr>
            </a:p>
            <a:p>
              <a:pPr algn="ctr" fontAlgn="base">
                <a:lnSpc>
                  <a:spcPct val="110000"/>
                </a:lnSpc>
                <a:spcAft>
                  <a:spcPts val="600"/>
                </a:spcAft>
                <a:buClr>
                  <a:srgbClr val="FF6900"/>
                </a:buClr>
              </a:pPr>
              <a:r>
                <a:rPr lang="sk-SK" b="1" dirty="0">
                  <a:solidFill>
                    <a:schemeClr val="bg1"/>
                  </a:solidFill>
                  <a:latin typeface="Georgia" panose="02040502050405020303" pitchFamily="18" charset="0"/>
                  <a:cs typeface="Arial"/>
                </a:rPr>
                <a:t>mil. €</a:t>
              </a:r>
            </a:p>
          </p:txBody>
        </p:sp>
      </p:grpSp>
      <p:grpSp>
        <p:nvGrpSpPr>
          <p:cNvPr id="9" name="Group 170">
            <a:extLst>
              <a:ext uri="{FF2B5EF4-FFF2-40B4-BE49-F238E27FC236}">
                <a16:creationId xmlns:a16="http://schemas.microsoft.com/office/drawing/2014/main" id="{63581774-2F21-5508-9FCD-91BF4CBD0F2B}"/>
              </a:ext>
            </a:extLst>
          </p:cNvPr>
          <p:cNvGrpSpPr/>
          <p:nvPr/>
        </p:nvGrpSpPr>
        <p:grpSpPr>
          <a:xfrm>
            <a:off x="532323" y="6044619"/>
            <a:ext cx="294337" cy="264741"/>
            <a:chOff x="4019550" y="3568701"/>
            <a:chExt cx="358775" cy="360363"/>
          </a:xfrm>
          <a:solidFill>
            <a:srgbClr val="00C5DB"/>
          </a:solidFill>
        </p:grpSpPr>
        <p:sp>
          <p:nvSpPr>
            <p:cNvPr id="10" name="Freeform 105">
              <a:extLst>
                <a:ext uri="{FF2B5EF4-FFF2-40B4-BE49-F238E27FC236}">
                  <a16:creationId xmlns:a16="http://schemas.microsoft.com/office/drawing/2014/main" id="{FF7B2E11-3E57-9DE0-6D84-A2AED2E9FCD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19550" y="3568701"/>
              <a:ext cx="358775" cy="360363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31" y="46"/>
                </a:cxn>
                <a:cxn ang="0">
                  <a:pos x="36" y="68"/>
                </a:cxn>
                <a:cxn ang="0">
                  <a:pos x="4" y="100"/>
                </a:cxn>
                <a:cxn ang="0">
                  <a:pos x="4" y="100"/>
                </a:cxn>
                <a:cxn ang="0">
                  <a:pos x="0" y="109"/>
                </a:cxn>
                <a:cxn ang="0">
                  <a:pos x="13" y="123"/>
                </a:cxn>
                <a:cxn ang="0">
                  <a:pos x="23" y="119"/>
                </a:cxn>
                <a:cxn ang="0">
                  <a:pos x="23" y="119"/>
                </a:cxn>
                <a:cxn ang="0">
                  <a:pos x="55" y="87"/>
                </a:cxn>
                <a:cxn ang="0">
                  <a:pos x="77" y="92"/>
                </a:cxn>
                <a:cxn ang="0">
                  <a:pos x="123" y="46"/>
                </a:cxn>
                <a:cxn ang="0">
                  <a:pos x="77" y="0"/>
                </a:cxn>
                <a:cxn ang="0">
                  <a:pos x="18" y="114"/>
                </a:cxn>
                <a:cxn ang="0">
                  <a:pos x="13" y="116"/>
                </a:cxn>
                <a:cxn ang="0">
                  <a:pos x="7" y="109"/>
                </a:cxn>
                <a:cxn ang="0">
                  <a:pos x="9" y="104"/>
                </a:cxn>
                <a:cxn ang="0">
                  <a:pos x="9" y="104"/>
                </a:cxn>
                <a:cxn ang="0">
                  <a:pos x="40" y="73"/>
                </a:cxn>
                <a:cxn ang="0">
                  <a:pos x="49" y="83"/>
                </a:cxn>
                <a:cxn ang="0">
                  <a:pos x="18" y="114"/>
                </a:cxn>
                <a:cxn ang="0">
                  <a:pos x="77" y="84"/>
                </a:cxn>
                <a:cxn ang="0">
                  <a:pos x="38" y="46"/>
                </a:cxn>
                <a:cxn ang="0">
                  <a:pos x="77" y="8"/>
                </a:cxn>
                <a:cxn ang="0">
                  <a:pos x="115" y="46"/>
                </a:cxn>
                <a:cxn ang="0">
                  <a:pos x="77" y="84"/>
                </a:cxn>
                <a:cxn ang="0">
                  <a:pos x="77" y="84"/>
                </a:cxn>
                <a:cxn ang="0">
                  <a:pos x="77" y="84"/>
                </a:cxn>
              </a:cxnLst>
              <a:rect l="0" t="0" r="r" b="b"/>
              <a:pathLst>
                <a:path w="123" h="123">
                  <a:moveTo>
                    <a:pt x="77" y="0"/>
                  </a:moveTo>
                  <a:cubicBezTo>
                    <a:pt x="51" y="0"/>
                    <a:pt x="31" y="21"/>
                    <a:pt x="31" y="46"/>
                  </a:cubicBezTo>
                  <a:cubicBezTo>
                    <a:pt x="31" y="54"/>
                    <a:pt x="33" y="61"/>
                    <a:pt x="36" y="68"/>
                  </a:cubicBezTo>
                  <a:cubicBezTo>
                    <a:pt x="4" y="100"/>
                    <a:pt x="4" y="100"/>
                    <a:pt x="4" y="100"/>
                  </a:cubicBezTo>
                  <a:cubicBezTo>
                    <a:pt x="4" y="100"/>
                    <a:pt x="4" y="100"/>
                    <a:pt x="4" y="100"/>
                  </a:cubicBezTo>
                  <a:cubicBezTo>
                    <a:pt x="2" y="102"/>
                    <a:pt x="0" y="105"/>
                    <a:pt x="0" y="109"/>
                  </a:cubicBezTo>
                  <a:cubicBezTo>
                    <a:pt x="0" y="117"/>
                    <a:pt x="6" y="123"/>
                    <a:pt x="13" y="123"/>
                  </a:cubicBezTo>
                  <a:cubicBezTo>
                    <a:pt x="17" y="123"/>
                    <a:pt x="21" y="121"/>
                    <a:pt x="23" y="119"/>
                  </a:cubicBezTo>
                  <a:cubicBezTo>
                    <a:pt x="23" y="119"/>
                    <a:pt x="23" y="119"/>
                    <a:pt x="23" y="119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62" y="90"/>
                    <a:pt x="69" y="92"/>
                    <a:pt x="77" y="92"/>
                  </a:cubicBezTo>
                  <a:cubicBezTo>
                    <a:pt x="102" y="92"/>
                    <a:pt x="123" y="71"/>
                    <a:pt x="123" y="46"/>
                  </a:cubicBezTo>
                  <a:cubicBezTo>
                    <a:pt x="123" y="21"/>
                    <a:pt x="102" y="0"/>
                    <a:pt x="77" y="0"/>
                  </a:cubicBezTo>
                  <a:close/>
                  <a:moveTo>
                    <a:pt x="18" y="114"/>
                  </a:moveTo>
                  <a:cubicBezTo>
                    <a:pt x="17" y="115"/>
                    <a:pt x="15" y="116"/>
                    <a:pt x="13" y="116"/>
                  </a:cubicBezTo>
                  <a:cubicBezTo>
                    <a:pt x="10" y="116"/>
                    <a:pt x="7" y="113"/>
                    <a:pt x="7" y="109"/>
                  </a:cubicBezTo>
                  <a:cubicBezTo>
                    <a:pt x="7" y="107"/>
                    <a:pt x="8" y="106"/>
                    <a:pt x="9" y="104"/>
                  </a:cubicBezTo>
                  <a:cubicBezTo>
                    <a:pt x="9" y="104"/>
                    <a:pt x="9" y="104"/>
                    <a:pt x="9" y="104"/>
                  </a:cubicBezTo>
                  <a:cubicBezTo>
                    <a:pt x="40" y="73"/>
                    <a:pt x="40" y="73"/>
                    <a:pt x="40" y="73"/>
                  </a:cubicBezTo>
                  <a:cubicBezTo>
                    <a:pt x="42" y="77"/>
                    <a:pt x="46" y="80"/>
                    <a:pt x="49" y="83"/>
                  </a:cubicBezTo>
                  <a:lnTo>
                    <a:pt x="18" y="114"/>
                  </a:lnTo>
                  <a:close/>
                  <a:moveTo>
                    <a:pt x="77" y="84"/>
                  </a:moveTo>
                  <a:cubicBezTo>
                    <a:pt x="55" y="84"/>
                    <a:pt x="38" y="67"/>
                    <a:pt x="38" y="46"/>
                  </a:cubicBezTo>
                  <a:cubicBezTo>
                    <a:pt x="38" y="25"/>
                    <a:pt x="55" y="8"/>
                    <a:pt x="77" y="8"/>
                  </a:cubicBezTo>
                  <a:cubicBezTo>
                    <a:pt x="98" y="8"/>
                    <a:pt x="115" y="25"/>
                    <a:pt x="115" y="46"/>
                  </a:cubicBezTo>
                  <a:cubicBezTo>
                    <a:pt x="115" y="67"/>
                    <a:pt x="98" y="84"/>
                    <a:pt x="77" y="84"/>
                  </a:cubicBezTo>
                  <a:close/>
                  <a:moveTo>
                    <a:pt x="77" y="84"/>
                  </a:moveTo>
                  <a:cubicBezTo>
                    <a:pt x="77" y="84"/>
                    <a:pt x="77" y="84"/>
                    <a:pt x="77" y="8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1" name="Freeform 106">
              <a:extLst>
                <a:ext uri="{FF2B5EF4-FFF2-40B4-BE49-F238E27FC236}">
                  <a16:creationId xmlns:a16="http://schemas.microsoft.com/office/drawing/2014/main" id="{283107C7-36CC-E7E5-F0E8-A7E4FB7DF5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65600" y="3624263"/>
              <a:ext cx="84138" cy="85725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0" y="27"/>
                </a:cxn>
                <a:cxn ang="0">
                  <a:pos x="2" y="29"/>
                </a:cxn>
                <a:cxn ang="0">
                  <a:pos x="4" y="27"/>
                </a:cxn>
                <a:cxn ang="0">
                  <a:pos x="27" y="4"/>
                </a:cxn>
                <a:cxn ang="0">
                  <a:pos x="29" y="2"/>
                </a:cxn>
                <a:cxn ang="0">
                  <a:pos x="27" y="0"/>
                </a:cxn>
                <a:cxn ang="0">
                  <a:pos x="27" y="0"/>
                </a:cxn>
                <a:cxn ang="0">
                  <a:pos x="27" y="0"/>
                </a:cxn>
              </a:cxnLst>
              <a:rect l="0" t="0" r="r" b="b"/>
              <a:pathLst>
                <a:path w="29" h="29">
                  <a:moveTo>
                    <a:pt x="27" y="0"/>
                  </a:moveTo>
                  <a:cubicBezTo>
                    <a:pt x="12" y="0"/>
                    <a:pt x="0" y="12"/>
                    <a:pt x="0" y="27"/>
                  </a:cubicBezTo>
                  <a:cubicBezTo>
                    <a:pt x="0" y="28"/>
                    <a:pt x="1" y="29"/>
                    <a:pt x="2" y="29"/>
                  </a:cubicBezTo>
                  <a:cubicBezTo>
                    <a:pt x="3" y="29"/>
                    <a:pt x="4" y="28"/>
                    <a:pt x="4" y="27"/>
                  </a:cubicBezTo>
                  <a:cubicBezTo>
                    <a:pt x="4" y="14"/>
                    <a:pt x="14" y="4"/>
                    <a:pt x="27" y="4"/>
                  </a:cubicBezTo>
                  <a:cubicBezTo>
                    <a:pt x="28" y="4"/>
                    <a:pt x="29" y="3"/>
                    <a:pt x="29" y="2"/>
                  </a:cubicBezTo>
                  <a:cubicBezTo>
                    <a:pt x="29" y="1"/>
                    <a:pt x="28" y="0"/>
                    <a:pt x="27" y="0"/>
                  </a:cubicBezTo>
                  <a:close/>
                  <a:moveTo>
                    <a:pt x="27" y="0"/>
                  </a:move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  <p:grpSp>
        <p:nvGrpSpPr>
          <p:cNvPr id="15" name="Group 170">
            <a:extLst>
              <a:ext uri="{FF2B5EF4-FFF2-40B4-BE49-F238E27FC236}">
                <a16:creationId xmlns:a16="http://schemas.microsoft.com/office/drawing/2014/main" id="{46A6E2E5-B62F-1580-60F6-B61DF047DD96}"/>
              </a:ext>
            </a:extLst>
          </p:cNvPr>
          <p:cNvGrpSpPr/>
          <p:nvPr/>
        </p:nvGrpSpPr>
        <p:grpSpPr>
          <a:xfrm>
            <a:off x="532323" y="5486835"/>
            <a:ext cx="294337" cy="264741"/>
            <a:chOff x="4019550" y="3568701"/>
            <a:chExt cx="358775" cy="360363"/>
          </a:xfrm>
          <a:solidFill>
            <a:srgbClr val="00C5DB"/>
          </a:solidFill>
        </p:grpSpPr>
        <p:sp>
          <p:nvSpPr>
            <p:cNvPr id="16" name="Freeform 105">
              <a:extLst>
                <a:ext uri="{FF2B5EF4-FFF2-40B4-BE49-F238E27FC236}">
                  <a16:creationId xmlns:a16="http://schemas.microsoft.com/office/drawing/2014/main" id="{00755C3C-C26A-FFF2-B712-3F092861B8E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19550" y="3568701"/>
              <a:ext cx="358775" cy="360363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31" y="46"/>
                </a:cxn>
                <a:cxn ang="0">
                  <a:pos x="36" y="68"/>
                </a:cxn>
                <a:cxn ang="0">
                  <a:pos x="4" y="100"/>
                </a:cxn>
                <a:cxn ang="0">
                  <a:pos x="4" y="100"/>
                </a:cxn>
                <a:cxn ang="0">
                  <a:pos x="0" y="109"/>
                </a:cxn>
                <a:cxn ang="0">
                  <a:pos x="13" y="123"/>
                </a:cxn>
                <a:cxn ang="0">
                  <a:pos x="23" y="119"/>
                </a:cxn>
                <a:cxn ang="0">
                  <a:pos x="23" y="119"/>
                </a:cxn>
                <a:cxn ang="0">
                  <a:pos x="55" y="87"/>
                </a:cxn>
                <a:cxn ang="0">
                  <a:pos x="77" y="92"/>
                </a:cxn>
                <a:cxn ang="0">
                  <a:pos x="123" y="46"/>
                </a:cxn>
                <a:cxn ang="0">
                  <a:pos x="77" y="0"/>
                </a:cxn>
                <a:cxn ang="0">
                  <a:pos x="18" y="114"/>
                </a:cxn>
                <a:cxn ang="0">
                  <a:pos x="13" y="116"/>
                </a:cxn>
                <a:cxn ang="0">
                  <a:pos x="7" y="109"/>
                </a:cxn>
                <a:cxn ang="0">
                  <a:pos x="9" y="104"/>
                </a:cxn>
                <a:cxn ang="0">
                  <a:pos x="9" y="104"/>
                </a:cxn>
                <a:cxn ang="0">
                  <a:pos x="40" y="73"/>
                </a:cxn>
                <a:cxn ang="0">
                  <a:pos x="49" y="83"/>
                </a:cxn>
                <a:cxn ang="0">
                  <a:pos x="18" y="114"/>
                </a:cxn>
                <a:cxn ang="0">
                  <a:pos x="77" y="84"/>
                </a:cxn>
                <a:cxn ang="0">
                  <a:pos x="38" y="46"/>
                </a:cxn>
                <a:cxn ang="0">
                  <a:pos x="77" y="8"/>
                </a:cxn>
                <a:cxn ang="0">
                  <a:pos x="115" y="46"/>
                </a:cxn>
                <a:cxn ang="0">
                  <a:pos x="77" y="84"/>
                </a:cxn>
                <a:cxn ang="0">
                  <a:pos x="77" y="84"/>
                </a:cxn>
                <a:cxn ang="0">
                  <a:pos x="77" y="84"/>
                </a:cxn>
              </a:cxnLst>
              <a:rect l="0" t="0" r="r" b="b"/>
              <a:pathLst>
                <a:path w="123" h="123">
                  <a:moveTo>
                    <a:pt x="77" y="0"/>
                  </a:moveTo>
                  <a:cubicBezTo>
                    <a:pt x="51" y="0"/>
                    <a:pt x="31" y="21"/>
                    <a:pt x="31" y="46"/>
                  </a:cubicBezTo>
                  <a:cubicBezTo>
                    <a:pt x="31" y="54"/>
                    <a:pt x="33" y="61"/>
                    <a:pt x="36" y="68"/>
                  </a:cubicBezTo>
                  <a:cubicBezTo>
                    <a:pt x="4" y="100"/>
                    <a:pt x="4" y="100"/>
                    <a:pt x="4" y="100"/>
                  </a:cubicBezTo>
                  <a:cubicBezTo>
                    <a:pt x="4" y="100"/>
                    <a:pt x="4" y="100"/>
                    <a:pt x="4" y="100"/>
                  </a:cubicBezTo>
                  <a:cubicBezTo>
                    <a:pt x="2" y="102"/>
                    <a:pt x="0" y="105"/>
                    <a:pt x="0" y="109"/>
                  </a:cubicBezTo>
                  <a:cubicBezTo>
                    <a:pt x="0" y="117"/>
                    <a:pt x="6" y="123"/>
                    <a:pt x="13" y="123"/>
                  </a:cubicBezTo>
                  <a:cubicBezTo>
                    <a:pt x="17" y="123"/>
                    <a:pt x="21" y="121"/>
                    <a:pt x="23" y="119"/>
                  </a:cubicBezTo>
                  <a:cubicBezTo>
                    <a:pt x="23" y="119"/>
                    <a:pt x="23" y="119"/>
                    <a:pt x="23" y="119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62" y="90"/>
                    <a:pt x="69" y="92"/>
                    <a:pt x="77" y="92"/>
                  </a:cubicBezTo>
                  <a:cubicBezTo>
                    <a:pt x="102" y="92"/>
                    <a:pt x="123" y="71"/>
                    <a:pt x="123" y="46"/>
                  </a:cubicBezTo>
                  <a:cubicBezTo>
                    <a:pt x="123" y="21"/>
                    <a:pt x="102" y="0"/>
                    <a:pt x="77" y="0"/>
                  </a:cubicBezTo>
                  <a:close/>
                  <a:moveTo>
                    <a:pt x="18" y="114"/>
                  </a:moveTo>
                  <a:cubicBezTo>
                    <a:pt x="17" y="115"/>
                    <a:pt x="15" y="116"/>
                    <a:pt x="13" y="116"/>
                  </a:cubicBezTo>
                  <a:cubicBezTo>
                    <a:pt x="10" y="116"/>
                    <a:pt x="7" y="113"/>
                    <a:pt x="7" y="109"/>
                  </a:cubicBezTo>
                  <a:cubicBezTo>
                    <a:pt x="7" y="107"/>
                    <a:pt x="8" y="106"/>
                    <a:pt x="9" y="104"/>
                  </a:cubicBezTo>
                  <a:cubicBezTo>
                    <a:pt x="9" y="104"/>
                    <a:pt x="9" y="104"/>
                    <a:pt x="9" y="104"/>
                  </a:cubicBezTo>
                  <a:cubicBezTo>
                    <a:pt x="40" y="73"/>
                    <a:pt x="40" y="73"/>
                    <a:pt x="40" y="73"/>
                  </a:cubicBezTo>
                  <a:cubicBezTo>
                    <a:pt x="42" y="77"/>
                    <a:pt x="46" y="80"/>
                    <a:pt x="49" y="83"/>
                  </a:cubicBezTo>
                  <a:lnTo>
                    <a:pt x="18" y="114"/>
                  </a:lnTo>
                  <a:close/>
                  <a:moveTo>
                    <a:pt x="77" y="84"/>
                  </a:moveTo>
                  <a:cubicBezTo>
                    <a:pt x="55" y="84"/>
                    <a:pt x="38" y="67"/>
                    <a:pt x="38" y="46"/>
                  </a:cubicBezTo>
                  <a:cubicBezTo>
                    <a:pt x="38" y="25"/>
                    <a:pt x="55" y="8"/>
                    <a:pt x="77" y="8"/>
                  </a:cubicBezTo>
                  <a:cubicBezTo>
                    <a:pt x="98" y="8"/>
                    <a:pt x="115" y="25"/>
                    <a:pt x="115" y="46"/>
                  </a:cubicBezTo>
                  <a:cubicBezTo>
                    <a:pt x="115" y="67"/>
                    <a:pt x="98" y="84"/>
                    <a:pt x="77" y="84"/>
                  </a:cubicBezTo>
                  <a:close/>
                  <a:moveTo>
                    <a:pt x="77" y="84"/>
                  </a:moveTo>
                  <a:cubicBezTo>
                    <a:pt x="77" y="84"/>
                    <a:pt x="77" y="84"/>
                    <a:pt x="77" y="8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7" name="Freeform 106">
              <a:extLst>
                <a:ext uri="{FF2B5EF4-FFF2-40B4-BE49-F238E27FC236}">
                  <a16:creationId xmlns:a16="http://schemas.microsoft.com/office/drawing/2014/main" id="{4EEAD443-8A56-2D64-7024-A6CC539A95B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65600" y="3624263"/>
              <a:ext cx="84138" cy="85725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0" y="27"/>
                </a:cxn>
                <a:cxn ang="0">
                  <a:pos x="2" y="29"/>
                </a:cxn>
                <a:cxn ang="0">
                  <a:pos x="4" y="27"/>
                </a:cxn>
                <a:cxn ang="0">
                  <a:pos x="27" y="4"/>
                </a:cxn>
                <a:cxn ang="0">
                  <a:pos x="29" y="2"/>
                </a:cxn>
                <a:cxn ang="0">
                  <a:pos x="27" y="0"/>
                </a:cxn>
                <a:cxn ang="0">
                  <a:pos x="27" y="0"/>
                </a:cxn>
                <a:cxn ang="0">
                  <a:pos x="27" y="0"/>
                </a:cxn>
              </a:cxnLst>
              <a:rect l="0" t="0" r="r" b="b"/>
              <a:pathLst>
                <a:path w="29" h="29">
                  <a:moveTo>
                    <a:pt x="27" y="0"/>
                  </a:moveTo>
                  <a:cubicBezTo>
                    <a:pt x="12" y="0"/>
                    <a:pt x="0" y="12"/>
                    <a:pt x="0" y="27"/>
                  </a:cubicBezTo>
                  <a:cubicBezTo>
                    <a:pt x="0" y="28"/>
                    <a:pt x="1" y="29"/>
                    <a:pt x="2" y="29"/>
                  </a:cubicBezTo>
                  <a:cubicBezTo>
                    <a:pt x="3" y="29"/>
                    <a:pt x="4" y="28"/>
                    <a:pt x="4" y="27"/>
                  </a:cubicBezTo>
                  <a:cubicBezTo>
                    <a:pt x="4" y="14"/>
                    <a:pt x="14" y="4"/>
                    <a:pt x="27" y="4"/>
                  </a:cubicBezTo>
                  <a:cubicBezTo>
                    <a:pt x="28" y="4"/>
                    <a:pt x="29" y="3"/>
                    <a:pt x="29" y="2"/>
                  </a:cubicBezTo>
                  <a:cubicBezTo>
                    <a:pt x="29" y="1"/>
                    <a:pt x="28" y="0"/>
                    <a:pt x="27" y="0"/>
                  </a:cubicBezTo>
                  <a:close/>
                  <a:moveTo>
                    <a:pt x="27" y="0"/>
                  </a:move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  <p:grpSp>
        <p:nvGrpSpPr>
          <p:cNvPr id="18" name="Group 170">
            <a:extLst>
              <a:ext uri="{FF2B5EF4-FFF2-40B4-BE49-F238E27FC236}">
                <a16:creationId xmlns:a16="http://schemas.microsoft.com/office/drawing/2014/main" id="{48C3D0F6-54FA-ECBD-026E-832F855373EC}"/>
              </a:ext>
            </a:extLst>
          </p:cNvPr>
          <p:cNvGrpSpPr/>
          <p:nvPr/>
        </p:nvGrpSpPr>
        <p:grpSpPr>
          <a:xfrm>
            <a:off x="532323" y="4938195"/>
            <a:ext cx="294337" cy="264741"/>
            <a:chOff x="4019550" y="3568701"/>
            <a:chExt cx="358775" cy="360363"/>
          </a:xfrm>
          <a:solidFill>
            <a:srgbClr val="00C5DB"/>
          </a:solidFill>
        </p:grpSpPr>
        <p:sp>
          <p:nvSpPr>
            <p:cNvPr id="19" name="Freeform 105">
              <a:extLst>
                <a:ext uri="{FF2B5EF4-FFF2-40B4-BE49-F238E27FC236}">
                  <a16:creationId xmlns:a16="http://schemas.microsoft.com/office/drawing/2014/main" id="{9919A345-2A06-BCA6-16AF-8486840DA1B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19550" y="3568701"/>
              <a:ext cx="358775" cy="360363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31" y="46"/>
                </a:cxn>
                <a:cxn ang="0">
                  <a:pos x="36" y="68"/>
                </a:cxn>
                <a:cxn ang="0">
                  <a:pos x="4" y="100"/>
                </a:cxn>
                <a:cxn ang="0">
                  <a:pos x="4" y="100"/>
                </a:cxn>
                <a:cxn ang="0">
                  <a:pos x="0" y="109"/>
                </a:cxn>
                <a:cxn ang="0">
                  <a:pos x="13" y="123"/>
                </a:cxn>
                <a:cxn ang="0">
                  <a:pos x="23" y="119"/>
                </a:cxn>
                <a:cxn ang="0">
                  <a:pos x="23" y="119"/>
                </a:cxn>
                <a:cxn ang="0">
                  <a:pos x="55" y="87"/>
                </a:cxn>
                <a:cxn ang="0">
                  <a:pos x="77" y="92"/>
                </a:cxn>
                <a:cxn ang="0">
                  <a:pos x="123" y="46"/>
                </a:cxn>
                <a:cxn ang="0">
                  <a:pos x="77" y="0"/>
                </a:cxn>
                <a:cxn ang="0">
                  <a:pos x="18" y="114"/>
                </a:cxn>
                <a:cxn ang="0">
                  <a:pos x="13" y="116"/>
                </a:cxn>
                <a:cxn ang="0">
                  <a:pos x="7" y="109"/>
                </a:cxn>
                <a:cxn ang="0">
                  <a:pos x="9" y="104"/>
                </a:cxn>
                <a:cxn ang="0">
                  <a:pos x="9" y="104"/>
                </a:cxn>
                <a:cxn ang="0">
                  <a:pos x="40" y="73"/>
                </a:cxn>
                <a:cxn ang="0">
                  <a:pos x="49" y="83"/>
                </a:cxn>
                <a:cxn ang="0">
                  <a:pos x="18" y="114"/>
                </a:cxn>
                <a:cxn ang="0">
                  <a:pos x="77" y="84"/>
                </a:cxn>
                <a:cxn ang="0">
                  <a:pos x="38" y="46"/>
                </a:cxn>
                <a:cxn ang="0">
                  <a:pos x="77" y="8"/>
                </a:cxn>
                <a:cxn ang="0">
                  <a:pos x="115" y="46"/>
                </a:cxn>
                <a:cxn ang="0">
                  <a:pos x="77" y="84"/>
                </a:cxn>
                <a:cxn ang="0">
                  <a:pos x="77" y="84"/>
                </a:cxn>
                <a:cxn ang="0">
                  <a:pos x="77" y="84"/>
                </a:cxn>
              </a:cxnLst>
              <a:rect l="0" t="0" r="r" b="b"/>
              <a:pathLst>
                <a:path w="123" h="123">
                  <a:moveTo>
                    <a:pt x="77" y="0"/>
                  </a:moveTo>
                  <a:cubicBezTo>
                    <a:pt x="51" y="0"/>
                    <a:pt x="31" y="21"/>
                    <a:pt x="31" y="46"/>
                  </a:cubicBezTo>
                  <a:cubicBezTo>
                    <a:pt x="31" y="54"/>
                    <a:pt x="33" y="61"/>
                    <a:pt x="36" y="68"/>
                  </a:cubicBezTo>
                  <a:cubicBezTo>
                    <a:pt x="4" y="100"/>
                    <a:pt x="4" y="100"/>
                    <a:pt x="4" y="100"/>
                  </a:cubicBezTo>
                  <a:cubicBezTo>
                    <a:pt x="4" y="100"/>
                    <a:pt x="4" y="100"/>
                    <a:pt x="4" y="100"/>
                  </a:cubicBezTo>
                  <a:cubicBezTo>
                    <a:pt x="2" y="102"/>
                    <a:pt x="0" y="105"/>
                    <a:pt x="0" y="109"/>
                  </a:cubicBezTo>
                  <a:cubicBezTo>
                    <a:pt x="0" y="117"/>
                    <a:pt x="6" y="123"/>
                    <a:pt x="13" y="123"/>
                  </a:cubicBezTo>
                  <a:cubicBezTo>
                    <a:pt x="17" y="123"/>
                    <a:pt x="21" y="121"/>
                    <a:pt x="23" y="119"/>
                  </a:cubicBezTo>
                  <a:cubicBezTo>
                    <a:pt x="23" y="119"/>
                    <a:pt x="23" y="119"/>
                    <a:pt x="23" y="119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62" y="90"/>
                    <a:pt x="69" y="92"/>
                    <a:pt x="77" y="92"/>
                  </a:cubicBezTo>
                  <a:cubicBezTo>
                    <a:pt x="102" y="92"/>
                    <a:pt x="123" y="71"/>
                    <a:pt x="123" y="46"/>
                  </a:cubicBezTo>
                  <a:cubicBezTo>
                    <a:pt x="123" y="21"/>
                    <a:pt x="102" y="0"/>
                    <a:pt x="77" y="0"/>
                  </a:cubicBezTo>
                  <a:close/>
                  <a:moveTo>
                    <a:pt x="18" y="114"/>
                  </a:moveTo>
                  <a:cubicBezTo>
                    <a:pt x="17" y="115"/>
                    <a:pt x="15" y="116"/>
                    <a:pt x="13" y="116"/>
                  </a:cubicBezTo>
                  <a:cubicBezTo>
                    <a:pt x="10" y="116"/>
                    <a:pt x="7" y="113"/>
                    <a:pt x="7" y="109"/>
                  </a:cubicBezTo>
                  <a:cubicBezTo>
                    <a:pt x="7" y="107"/>
                    <a:pt x="8" y="106"/>
                    <a:pt x="9" y="104"/>
                  </a:cubicBezTo>
                  <a:cubicBezTo>
                    <a:pt x="9" y="104"/>
                    <a:pt x="9" y="104"/>
                    <a:pt x="9" y="104"/>
                  </a:cubicBezTo>
                  <a:cubicBezTo>
                    <a:pt x="40" y="73"/>
                    <a:pt x="40" y="73"/>
                    <a:pt x="40" y="73"/>
                  </a:cubicBezTo>
                  <a:cubicBezTo>
                    <a:pt x="42" y="77"/>
                    <a:pt x="46" y="80"/>
                    <a:pt x="49" y="83"/>
                  </a:cubicBezTo>
                  <a:lnTo>
                    <a:pt x="18" y="114"/>
                  </a:lnTo>
                  <a:close/>
                  <a:moveTo>
                    <a:pt x="77" y="84"/>
                  </a:moveTo>
                  <a:cubicBezTo>
                    <a:pt x="55" y="84"/>
                    <a:pt x="38" y="67"/>
                    <a:pt x="38" y="46"/>
                  </a:cubicBezTo>
                  <a:cubicBezTo>
                    <a:pt x="38" y="25"/>
                    <a:pt x="55" y="8"/>
                    <a:pt x="77" y="8"/>
                  </a:cubicBezTo>
                  <a:cubicBezTo>
                    <a:pt x="98" y="8"/>
                    <a:pt x="115" y="25"/>
                    <a:pt x="115" y="46"/>
                  </a:cubicBezTo>
                  <a:cubicBezTo>
                    <a:pt x="115" y="67"/>
                    <a:pt x="98" y="84"/>
                    <a:pt x="77" y="84"/>
                  </a:cubicBezTo>
                  <a:close/>
                  <a:moveTo>
                    <a:pt x="77" y="84"/>
                  </a:moveTo>
                  <a:cubicBezTo>
                    <a:pt x="77" y="84"/>
                    <a:pt x="77" y="84"/>
                    <a:pt x="77" y="8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20" name="Freeform 106">
              <a:extLst>
                <a:ext uri="{FF2B5EF4-FFF2-40B4-BE49-F238E27FC236}">
                  <a16:creationId xmlns:a16="http://schemas.microsoft.com/office/drawing/2014/main" id="{5C93C86F-0777-380D-C192-062ECE1078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65600" y="3624263"/>
              <a:ext cx="84138" cy="85725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0" y="27"/>
                </a:cxn>
                <a:cxn ang="0">
                  <a:pos x="2" y="29"/>
                </a:cxn>
                <a:cxn ang="0">
                  <a:pos x="4" y="27"/>
                </a:cxn>
                <a:cxn ang="0">
                  <a:pos x="27" y="4"/>
                </a:cxn>
                <a:cxn ang="0">
                  <a:pos x="29" y="2"/>
                </a:cxn>
                <a:cxn ang="0">
                  <a:pos x="27" y="0"/>
                </a:cxn>
                <a:cxn ang="0">
                  <a:pos x="27" y="0"/>
                </a:cxn>
                <a:cxn ang="0">
                  <a:pos x="27" y="0"/>
                </a:cxn>
              </a:cxnLst>
              <a:rect l="0" t="0" r="r" b="b"/>
              <a:pathLst>
                <a:path w="29" h="29">
                  <a:moveTo>
                    <a:pt x="27" y="0"/>
                  </a:moveTo>
                  <a:cubicBezTo>
                    <a:pt x="12" y="0"/>
                    <a:pt x="0" y="12"/>
                    <a:pt x="0" y="27"/>
                  </a:cubicBezTo>
                  <a:cubicBezTo>
                    <a:pt x="0" y="28"/>
                    <a:pt x="1" y="29"/>
                    <a:pt x="2" y="29"/>
                  </a:cubicBezTo>
                  <a:cubicBezTo>
                    <a:pt x="3" y="29"/>
                    <a:pt x="4" y="28"/>
                    <a:pt x="4" y="27"/>
                  </a:cubicBezTo>
                  <a:cubicBezTo>
                    <a:pt x="4" y="14"/>
                    <a:pt x="14" y="4"/>
                    <a:pt x="27" y="4"/>
                  </a:cubicBezTo>
                  <a:cubicBezTo>
                    <a:pt x="28" y="4"/>
                    <a:pt x="29" y="3"/>
                    <a:pt x="29" y="2"/>
                  </a:cubicBezTo>
                  <a:cubicBezTo>
                    <a:pt x="29" y="1"/>
                    <a:pt x="28" y="0"/>
                    <a:pt x="27" y="0"/>
                  </a:cubicBezTo>
                  <a:close/>
                  <a:moveTo>
                    <a:pt x="27" y="0"/>
                  </a:move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  <p:grpSp>
        <p:nvGrpSpPr>
          <p:cNvPr id="21" name="Group 170">
            <a:extLst>
              <a:ext uri="{FF2B5EF4-FFF2-40B4-BE49-F238E27FC236}">
                <a16:creationId xmlns:a16="http://schemas.microsoft.com/office/drawing/2014/main" id="{3D253E26-3DAF-FFE3-2920-F474D2027201}"/>
              </a:ext>
            </a:extLst>
          </p:cNvPr>
          <p:cNvGrpSpPr/>
          <p:nvPr/>
        </p:nvGrpSpPr>
        <p:grpSpPr>
          <a:xfrm>
            <a:off x="532323" y="4371267"/>
            <a:ext cx="294337" cy="264741"/>
            <a:chOff x="4019550" y="3568701"/>
            <a:chExt cx="358775" cy="360363"/>
          </a:xfrm>
          <a:solidFill>
            <a:srgbClr val="00C5DB"/>
          </a:solidFill>
        </p:grpSpPr>
        <p:sp>
          <p:nvSpPr>
            <p:cNvPr id="22" name="Freeform 105">
              <a:extLst>
                <a:ext uri="{FF2B5EF4-FFF2-40B4-BE49-F238E27FC236}">
                  <a16:creationId xmlns:a16="http://schemas.microsoft.com/office/drawing/2014/main" id="{00D133E3-902B-4ED0-F548-44E9C4F2AB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19550" y="3568701"/>
              <a:ext cx="358775" cy="360363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31" y="46"/>
                </a:cxn>
                <a:cxn ang="0">
                  <a:pos x="36" y="68"/>
                </a:cxn>
                <a:cxn ang="0">
                  <a:pos x="4" y="100"/>
                </a:cxn>
                <a:cxn ang="0">
                  <a:pos x="4" y="100"/>
                </a:cxn>
                <a:cxn ang="0">
                  <a:pos x="0" y="109"/>
                </a:cxn>
                <a:cxn ang="0">
                  <a:pos x="13" y="123"/>
                </a:cxn>
                <a:cxn ang="0">
                  <a:pos x="23" y="119"/>
                </a:cxn>
                <a:cxn ang="0">
                  <a:pos x="23" y="119"/>
                </a:cxn>
                <a:cxn ang="0">
                  <a:pos x="55" y="87"/>
                </a:cxn>
                <a:cxn ang="0">
                  <a:pos x="77" y="92"/>
                </a:cxn>
                <a:cxn ang="0">
                  <a:pos x="123" y="46"/>
                </a:cxn>
                <a:cxn ang="0">
                  <a:pos x="77" y="0"/>
                </a:cxn>
                <a:cxn ang="0">
                  <a:pos x="18" y="114"/>
                </a:cxn>
                <a:cxn ang="0">
                  <a:pos x="13" y="116"/>
                </a:cxn>
                <a:cxn ang="0">
                  <a:pos x="7" y="109"/>
                </a:cxn>
                <a:cxn ang="0">
                  <a:pos x="9" y="104"/>
                </a:cxn>
                <a:cxn ang="0">
                  <a:pos x="9" y="104"/>
                </a:cxn>
                <a:cxn ang="0">
                  <a:pos x="40" y="73"/>
                </a:cxn>
                <a:cxn ang="0">
                  <a:pos x="49" y="83"/>
                </a:cxn>
                <a:cxn ang="0">
                  <a:pos x="18" y="114"/>
                </a:cxn>
                <a:cxn ang="0">
                  <a:pos x="77" y="84"/>
                </a:cxn>
                <a:cxn ang="0">
                  <a:pos x="38" y="46"/>
                </a:cxn>
                <a:cxn ang="0">
                  <a:pos x="77" y="8"/>
                </a:cxn>
                <a:cxn ang="0">
                  <a:pos x="115" y="46"/>
                </a:cxn>
                <a:cxn ang="0">
                  <a:pos x="77" y="84"/>
                </a:cxn>
                <a:cxn ang="0">
                  <a:pos x="77" y="84"/>
                </a:cxn>
                <a:cxn ang="0">
                  <a:pos x="77" y="84"/>
                </a:cxn>
              </a:cxnLst>
              <a:rect l="0" t="0" r="r" b="b"/>
              <a:pathLst>
                <a:path w="123" h="123">
                  <a:moveTo>
                    <a:pt x="77" y="0"/>
                  </a:moveTo>
                  <a:cubicBezTo>
                    <a:pt x="51" y="0"/>
                    <a:pt x="31" y="21"/>
                    <a:pt x="31" y="46"/>
                  </a:cubicBezTo>
                  <a:cubicBezTo>
                    <a:pt x="31" y="54"/>
                    <a:pt x="33" y="61"/>
                    <a:pt x="36" y="68"/>
                  </a:cubicBezTo>
                  <a:cubicBezTo>
                    <a:pt x="4" y="100"/>
                    <a:pt x="4" y="100"/>
                    <a:pt x="4" y="100"/>
                  </a:cubicBezTo>
                  <a:cubicBezTo>
                    <a:pt x="4" y="100"/>
                    <a:pt x="4" y="100"/>
                    <a:pt x="4" y="100"/>
                  </a:cubicBezTo>
                  <a:cubicBezTo>
                    <a:pt x="2" y="102"/>
                    <a:pt x="0" y="105"/>
                    <a:pt x="0" y="109"/>
                  </a:cubicBezTo>
                  <a:cubicBezTo>
                    <a:pt x="0" y="117"/>
                    <a:pt x="6" y="123"/>
                    <a:pt x="13" y="123"/>
                  </a:cubicBezTo>
                  <a:cubicBezTo>
                    <a:pt x="17" y="123"/>
                    <a:pt x="21" y="121"/>
                    <a:pt x="23" y="119"/>
                  </a:cubicBezTo>
                  <a:cubicBezTo>
                    <a:pt x="23" y="119"/>
                    <a:pt x="23" y="119"/>
                    <a:pt x="23" y="119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62" y="90"/>
                    <a:pt x="69" y="92"/>
                    <a:pt x="77" y="92"/>
                  </a:cubicBezTo>
                  <a:cubicBezTo>
                    <a:pt x="102" y="92"/>
                    <a:pt x="123" y="71"/>
                    <a:pt x="123" y="46"/>
                  </a:cubicBezTo>
                  <a:cubicBezTo>
                    <a:pt x="123" y="21"/>
                    <a:pt x="102" y="0"/>
                    <a:pt x="77" y="0"/>
                  </a:cubicBezTo>
                  <a:close/>
                  <a:moveTo>
                    <a:pt x="18" y="114"/>
                  </a:moveTo>
                  <a:cubicBezTo>
                    <a:pt x="17" y="115"/>
                    <a:pt x="15" y="116"/>
                    <a:pt x="13" y="116"/>
                  </a:cubicBezTo>
                  <a:cubicBezTo>
                    <a:pt x="10" y="116"/>
                    <a:pt x="7" y="113"/>
                    <a:pt x="7" y="109"/>
                  </a:cubicBezTo>
                  <a:cubicBezTo>
                    <a:pt x="7" y="107"/>
                    <a:pt x="8" y="106"/>
                    <a:pt x="9" y="104"/>
                  </a:cubicBezTo>
                  <a:cubicBezTo>
                    <a:pt x="9" y="104"/>
                    <a:pt x="9" y="104"/>
                    <a:pt x="9" y="104"/>
                  </a:cubicBezTo>
                  <a:cubicBezTo>
                    <a:pt x="40" y="73"/>
                    <a:pt x="40" y="73"/>
                    <a:pt x="40" y="73"/>
                  </a:cubicBezTo>
                  <a:cubicBezTo>
                    <a:pt x="42" y="77"/>
                    <a:pt x="46" y="80"/>
                    <a:pt x="49" y="83"/>
                  </a:cubicBezTo>
                  <a:lnTo>
                    <a:pt x="18" y="114"/>
                  </a:lnTo>
                  <a:close/>
                  <a:moveTo>
                    <a:pt x="77" y="84"/>
                  </a:moveTo>
                  <a:cubicBezTo>
                    <a:pt x="55" y="84"/>
                    <a:pt x="38" y="67"/>
                    <a:pt x="38" y="46"/>
                  </a:cubicBezTo>
                  <a:cubicBezTo>
                    <a:pt x="38" y="25"/>
                    <a:pt x="55" y="8"/>
                    <a:pt x="77" y="8"/>
                  </a:cubicBezTo>
                  <a:cubicBezTo>
                    <a:pt x="98" y="8"/>
                    <a:pt x="115" y="25"/>
                    <a:pt x="115" y="46"/>
                  </a:cubicBezTo>
                  <a:cubicBezTo>
                    <a:pt x="115" y="67"/>
                    <a:pt x="98" y="84"/>
                    <a:pt x="77" y="84"/>
                  </a:cubicBezTo>
                  <a:close/>
                  <a:moveTo>
                    <a:pt x="77" y="84"/>
                  </a:moveTo>
                  <a:cubicBezTo>
                    <a:pt x="77" y="84"/>
                    <a:pt x="77" y="84"/>
                    <a:pt x="77" y="8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23" name="Freeform 106">
              <a:extLst>
                <a:ext uri="{FF2B5EF4-FFF2-40B4-BE49-F238E27FC236}">
                  <a16:creationId xmlns:a16="http://schemas.microsoft.com/office/drawing/2014/main" id="{F6B42FF3-8454-CA9B-48D5-D316473EBB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65600" y="3624263"/>
              <a:ext cx="84138" cy="85725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0" y="27"/>
                </a:cxn>
                <a:cxn ang="0">
                  <a:pos x="2" y="29"/>
                </a:cxn>
                <a:cxn ang="0">
                  <a:pos x="4" y="27"/>
                </a:cxn>
                <a:cxn ang="0">
                  <a:pos x="27" y="4"/>
                </a:cxn>
                <a:cxn ang="0">
                  <a:pos x="29" y="2"/>
                </a:cxn>
                <a:cxn ang="0">
                  <a:pos x="27" y="0"/>
                </a:cxn>
                <a:cxn ang="0">
                  <a:pos x="27" y="0"/>
                </a:cxn>
                <a:cxn ang="0">
                  <a:pos x="27" y="0"/>
                </a:cxn>
              </a:cxnLst>
              <a:rect l="0" t="0" r="r" b="b"/>
              <a:pathLst>
                <a:path w="29" h="29">
                  <a:moveTo>
                    <a:pt x="27" y="0"/>
                  </a:moveTo>
                  <a:cubicBezTo>
                    <a:pt x="12" y="0"/>
                    <a:pt x="0" y="12"/>
                    <a:pt x="0" y="27"/>
                  </a:cubicBezTo>
                  <a:cubicBezTo>
                    <a:pt x="0" y="28"/>
                    <a:pt x="1" y="29"/>
                    <a:pt x="2" y="29"/>
                  </a:cubicBezTo>
                  <a:cubicBezTo>
                    <a:pt x="3" y="29"/>
                    <a:pt x="4" y="28"/>
                    <a:pt x="4" y="27"/>
                  </a:cubicBezTo>
                  <a:cubicBezTo>
                    <a:pt x="4" y="14"/>
                    <a:pt x="14" y="4"/>
                    <a:pt x="27" y="4"/>
                  </a:cubicBezTo>
                  <a:cubicBezTo>
                    <a:pt x="28" y="4"/>
                    <a:pt x="29" y="3"/>
                    <a:pt x="29" y="2"/>
                  </a:cubicBezTo>
                  <a:cubicBezTo>
                    <a:pt x="29" y="1"/>
                    <a:pt x="28" y="0"/>
                    <a:pt x="27" y="0"/>
                  </a:cubicBezTo>
                  <a:close/>
                  <a:moveTo>
                    <a:pt x="27" y="0"/>
                  </a:move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  <p:sp>
        <p:nvSpPr>
          <p:cNvPr id="12" name="BlokTextu 11">
            <a:extLst>
              <a:ext uri="{FF2B5EF4-FFF2-40B4-BE49-F238E27FC236}">
                <a16:creationId xmlns:a16="http://schemas.microsoft.com/office/drawing/2014/main" id="{EFC723DB-E807-1B7E-1055-607AEA7AF4D0}"/>
              </a:ext>
            </a:extLst>
          </p:cNvPr>
          <p:cNvSpPr txBox="1"/>
          <p:nvPr/>
        </p:nvSpPr>
        <p:spPr>
          <a:xfrm>
            <a:off x="9946836" y="833676"/>
            <a:ext cx="11284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200" b="1" dirty="0">
                <a:solidFill>
                  <a:schemeClr val="bg1">
                    <a:lumMod val="95000"/>
                  </a:schemeClr>
                </a:solidFill>
                <a:latin typeface="Georgia" panose="02040502050405020303" pitchFamily="18" charset="0"/>
              </a:rPr>
              <a:t>2026-2028</a:t>
            </a:r>
          </a:p>
        </p:txBody>
      </p:sp>
    </p:spTree>
    <p:extLst>
      <p:ext uri="{BB962C8B-B14F-4D97-AF65-F5344CB8AC3E}">
        <p14:creationId xmlns:p14="http://schemas.microsoft.com/office/powerpoint/2010/main" val="31316836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5DE1E4-507A-A917-BC44-ADEC20702C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DD63B0-37EE-28D2-1D99-65678669818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947" y="576904"/>
            <a:ext cx="9513531" cy="488088"/>
          </a:xfrm>
        </p:spPr>
        <p:txBody>
          <a:bodyPr/>
          <a:lstStyle/>
          <a:p>
            <a:r>
              <a:rPr lang="sk-SK" dirty="0">
                <a:latin typeface="Source Sans Pro"/>
                <a:ea typeface="Source Sans Pro"/>
              </a:rPr>
              <a:t>ĎALŠIE OBLASTI PODPORY AKČNÉHO PLÁNU</a:t>
            </a:r>
          </a:p>
        </p:txBody>
      </p:sp>
      <p:sp>
        <p:nvSpPr>
          <p:cNvPr id="4" name="BlokTextu 5">
            <a:extLst>
              <a:ext uri="{FF2B5EF4-FFF2-40B4-BE49-F238E27FC236}">
                <a16:creationId xmlns:a16="http://schemas.microsoft.com/office/drawing/2014/main" id="{948E5A4A-08DC-291D-812D-B8167E6CCC72}"/>
              </a:ext>
            </a:extLst>
          </p:cNvPr>
          <p:cNvSpPr txBox="1"/>
          <p:nvPr/>
        </p:nvSpPr>
        <p:spPr>
          <a:xfrm>
            <a:off x="831948" y="1797784"/>
            <a:ext cx="9589208" cy="466897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R="0" lvl="0" algn="just" defTabSz="914400" rtl="0" fontAlgn="auto" hangingPunct="1">
              <a:spcBef>
                <a:spcPts val="0"/>
              </a:spcBef>
              <a:spcAft>
                <a:spcPts val="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2400" b="1" kern="0" dirty="0">
                <a:solidFill>
                  <a:srgbClr val="00C5DB"/>
                </a:solidFill>
                <a:latin typeface="Source Sans Pro" pitchFamily="34"/>
                <a:ea typeface="Source Sans Pro" pitchFamily="34"/>
              </a:rPr>
              <a:t>Kvalitná infraštruktúra</a:t>
            </a:r>
            <a:endParaRPr lang="sk-SK" sz="2400" b="1" dirty="0">
              <a:solidFill>
                <a:srgbClr val="00C5DB"/>
              </a:solidFill>
              <a:latin typeface="Source Sans Pro" pitchFamily="34"/>
              <a:ea typeface="Source Sans Pro" pitchFamily="34"/>
            </a:endParaRPr>
          </a:p>
          <a:p>
            <a:pPr marR="0" lvl="0" algn="just" defTabSz="914400" rtl="0" fontAlgn="auto" hangingPunct="1">
              <a:spcBef>
                <a:spcPts val="0"/>
              </a:spcBef>
              <a:spcAft>
                <a:spcPts val="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285750" fontAlgn="base">
              <a:lnSpc>
                <a:spcPct val="70000"/>
              </a:lnSpc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kern="0" dirty="0">
                <a:solidFill>
                  <a:srgbClr val="1A1D96"/>
                </a:solidFill>
                <a:latin typeface="Calibri" panose="020F0502020204030204" pitchFamily="34" charset="0"/>
              </a:rPr>
              <a:t>Podpora rozvoja zdieľanej infraštruktúry výskumu, vývoja a inovácií </a:t>
            </a:r>
          </a:p>
          <a:p>
            <a:pPr marL="342900" lvl="0" indent="-285750" fontAlgn="base">
              <a:lnSpc>
                <a:spcPct val="70000"/>
              </a:lnSpc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kern="0" dirty="0">
                <a:solidFill>
                  <a:srgbClr val="1A1D96"/>
                </a:solidFill>
                <a:latin typeface="Calibri" panose="020F0502020204030204" pitchFamily="34" charset="0"/>
              </a:rPr>
              <a:t>Národné inovačné a technologické centrum (NITC)</a:t>
            </a:r>
          </a:p>
          <a:p>
            <a:pPr marL="57150" lvl="0" fontAlgn="base">
              <a:lnSpc>
                <a:spcPct val="7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kern="0" dirty="0">
              <a:solidFill>
                <a:srgbClr val="1A1D96"/>
              </a:solidFill>
              <a:latin typeface="Calibri" panose="020F0502020204030204" pitchFamily="34" charset="0"/>
            </a:endParaRPr>
          </a:p>
          <a:p>
            <a:pPr marL="57150" lvl="0" fontAlgn="base">
              <a:lnSpc>
                <a:spcPct val="7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kern="0" dirty="0">
              <a:solidFill>
                <a:srgbClr val="1A1D96"/>
              </a:solidFill>
              <a:latin typeface="Calibri" panose="020F0502020204030204" pitchFamily="34" charset="0"/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sk-SK" dirty="0">
                <a:solidFill>
                  <a:srgbClr val="000000"/>
                </a:solidFill>
                <a:ea typeface="Source Sans Pro" pitchFamily="34"/>
              </a:rPr>
              <a:t>účelová a inštitucionálna podpora pre rozvoj infraštruktúry </a:t>
            </a:r>
            <a:r>
              <a:rPr lang="sk-SK" dirty="0" err="1">
                <a:solidFill>
                  <a:srgbClr val="000000"/>
                </a:solidFill>
                <a:ea typeface="Source Sans Pro" pitchFamily="34"/>
              </a:rPr>
              <a:t>VVaI</a:t>
            </a:r>
            <a:r>
              <a:rPr lang="sk-SK" dirty="0">
                <a:solidFill>
                  <a:srgbClr val="000000"/>
                </a:solidFill>
                <a:ea typeface="Source Sans Pro" pitchFamily="34"/>
              </a:rPr>
              <a:t> bude zahŕňať </a:t>
            </a:r>
            <a:r>
              <a:rPr lang="sk-SK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rozvoj národných aktivít vo vzťahu k ESFRI; budovanie stredne veľkej výskumnej a technologickej infraštruktúry (napr. zdieľané laboratóriá) v prioritných oblastiach inteligentnej špecializácie; realizáciu veľkých investícií do infraštruktúry </a:t>
            </a:r>
            <a:r>
              <a:rPr lang="sk-SK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VVaI</a:t>
            </a:r>
            <a:r>
              <a:rPr lang="sk-SK" dirty="0">
                <a:ea typeface="Calibri" panose="020F0502020204030204" pitchFamily="34" charset="0"/>
                <a:cs typeface="Calibri" panose="020F0502020204030204" pitchFamily="34" charset="0"/>
              </a:rPr>
              <a:t>; či p</a:t>
            </a:r>
            <a:r>
              <a:rPr lang="sk-SK" dirty="0">
                <a:effectLst/>
                <a:ea typeface="Calibri" panose="020F0502020204030204" pitchFamily="34" charset="0"/>
              </a:rPr>
              <a:t>revádzku veľkej výskumnej infraštruktúry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sk-SK" dirty="0">
                <a:solidFill>
                  <a:srgbClr val="000000"/>
                </a:solidFill>
                <a:ea typeface="Calibri" panose="020F0502020204030204" pitchFamily="34" charset="0"/>
              </a:rPr>
              <a:t>c</a:t>
            </a:r>
            <a:r>
              <a:rPr lang="sk-SK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ieľom NITC je vytvoriť reprezentatívne zázemie pre koncentráciu inovačného potenciálu Slovenska, pričom bude plniť </a:t>
            </a:r>
            <a:r>
              <a:rPr lang="sk-SK" dirty="0">
                <a:solidFill>
                  <a:srgbClr val="000000"/>
                </a:solidFill>
                <a:ea typeface="Calibri" panose="020F0502020204030204" pitchFamily="34" charset="0"/>
              </a:rPr>
              <a:t>niekoľko funkcií – </a:t>
            </a:r>
            <a:r>
              <a:rPr lang="sk-SK" dirty="0" err="1">
                <a:solidFill>
                  <a:srgbClr val="000000"/>
                </a:solidFill>
                <a:ea typeface="Calibri" panose="020F0502020204030204" pitchFamily="34" charset="0"/>
              </a:rPr>
              <a:t>expo</a:t>
            </a:r>
            <a:r>
              <a:rPr lang="sk-SK" dirty="0">
                <a:solidFill>
                  <a:srgbClr val="000000"/>
                </a:solidFill>
                <a:ea typeface="Calibri" panose="020F0502020204030204" pitchFamily="34" charset="0"/>
              </a:rPr>
              <a:t> pavilóny; popularizácia vedy; </a:t>
            </a:r>
            <a:r>
              <a:rPr lang="sk-SK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vzdelávanie v inováciách prostredníctvom prepájania školstva, vedy a výskumu s praxou; poskytovanie priestorov pre profesionálne technologické laboratória zamerané na rôzne oblasti R&amp;D (strojárstvo, elektrotechnika, biológia, chémia..), kt</a:t>
            </a:r>
            <a:r>
              <a:rPr lang="sk-SK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oré budú slúžiť študentom a MSP na odbornú prípravu či realizáciu vlastných </a:t>
            </a:r>
            <a:r>
              <a:rPr lang="sk-SK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výskumov a i.</a:t>
            </a:r>
            <a:endParaRPr lang="sk-SK" sz="2000" dirty="0">
              <a:solidFill>
                <a:srgbClr val="000000"/>
              </a:solidFill>
              <a:latin typeface="Source Sans Pro" pitchFamily="34"/>
              <a:ea typeface="Source Sans Pro" pitchFamily="34"/>
            </a:endParaRPr>
          </a:p>
        </p:txBody>
      </p:sp>
      <p:grpSp>
        <p:nvGrpSpPr>
          <p:cNvPr id="3" name="Group 8">
            <a:extLst>
              <a:ext uri="{FF2B5EF4-FFF2-40B4-BE49-F238E27FC236}">
                <a16:creationId xmlns:a16="http://schemas.microsoft.com/office/drawing/2014/main" id="{91CFF49F-D448-BCEA-ACD9-61B3E1DA7649}"/>
              </a:ext>
            </a:extLst>
          </p:cNvPr>
          <p:cNvGrpSpPr/>
          <p:nvPr/>
        </p:nvGrpSpPr>
        <p:grpSpPr>
          <a:xfrm flipV="1">
            <a:off x="9324753" y="711032"/>
            <a:ext cx="2191558" cy="2077910"/>
            <a:chOff x="4806171" y="1741352"/>
            <a:chExt cx="1584176" cy="1645962"/>
          </a:xfrm>
        </p:grpSpPr>
        <p:sp>
          <p:nvSpPr>
            <p:cNvPr id="5" name="Teardrop 27">
              <a:extLst>
                <a:ext uri="{FF2B5EF4-FFF2-40B4-BE49-F238E27FC236}">
                  <a16:creationId xmlns:a16="http://schemas.microsoft.com/office/drawing/2014/main" id="{E84C2542-76D3-F1FF-9687-AE1C433539DA}"/>
                </a:ext>
              </a:extLst>
            </p:cNvPr>
            <p:cNvSpPr/>
            <p:nvPr/>
          </p:nvSpPr>
          <p:spPr bwMode="ltGray">
            <a:xfrm rot="5400000">
              <a:off x="4806171" y="1803138"/>
              <a:ext cx="1584176" cy="1584176"/>
            </a:xfrm>
            <a:prstGeom prst="teardrop">
              <a:avLst/>
            </a:prstGeom>
            <a:solidFill>
              <a:srgbClr val="1A1D96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6" name="Oval 29">
              <a:extLst>
                <a:ext uri="{FF2B5EF4-FFF2-40B4-BE49-F238E27FC236}">
                  <a16:creationId xmlns:a16="http://schemas.microsoft.com/office/drawing/2014/main" id="{FDCA9ACB-5D40-2B49-F69C-2C6FAED8880C}"/>
                </a:ext>
              </a:extLst>
            </p:cNvPr>
            <p:cNvSpPr/>
            <p:nvPr/>
          </p:nvSpPr>
          <p:spPr bwMode="ltGray">
            <a:xfrm>
              <a:off x="6066780" y="3095866"/>
              <a:ext cx="145545" cy="175622"/>
            </a:xfrm>
            <a:prstGeom prst="ellipse">
              <a:avLst/>
            </a:prstGeom>
            <a:solidFill>
              <a:schemeClr val="bg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7" name="TextBox 282">
              <a:extLst>
                <a:ext uri="{FF2B5EF4-FFF2-40B4-BE49-F238E27FC236}">
                  <a16:creationId xmlns:a16="http://schemas.microsoft.com/office/drawing/2014/main" id="{0AE686E7-A37E-A84E-3C6F-6277E50E32E7}"/>
                </a:ext>
              </a:extLst>
            </p:cNvPr>
            <p:cNvSpPr txBox="1"/>
            <p:nvPr/>
          </p:nvSpPr>
          <p:spPr>
            <a:xfrm rot="10800000">
              <a:off x="4968183" y="1741352"/>
              <a:ext cx="1244142" cy="116915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ctr" fontAlgn="base">
                <a:lnSpc>
                  <a:spcPct val="110000"/>
                </a:lnSpc>
                <a:spcAft>
                  <a:spcPts val="600"/>
                </a:spcAft>
                <a:buClr>
                  <a:srgbClr val="FF6900"/>
                </a:buClr>
              </a:pPr>
              <a:r>
                <a:rPr lang="sk-SK" sz="2400" b="1" dirty="0">
                  <a:solidFill>
                    <a:schemeClr val="bg1"/>
                  </a:solidFill>
                  <a:latin typeface="Georgia"/>
                  <a:cs typeface="Arial"/>
                </a:rPr>
                <a:t>170,8</a:t>
              </a:r>
              <a:endParaRPr lang="sk-SK" sz="2400" b="1" dirty="0">
                <a:solidFill>
                  <a:schemeClr val="bg1"/>
                </a:solidFill>
                <a:latin typeface="Georgia" panose="02040502050405020303" pitchFamily="18" charset="0"/>
                <a:cs typeface="Arial"/>
              </a:endParaRPr>
            </a:p>
            <a:p>
              <a:pPr algn="ctr" fontAlgn="base">
                <a:lnSpc>
                  <a:spcPct val="110000"/>
                </a:lnSpc>
                <a:spcAft>
                  <a:spcPts val="600"/>
                </a:spcAft>
                <a:buClr>
                  <a:srgbClr val="FF6900"/>
                </a:buClr>
              </a:pPr>
              <a:r>
                <a:rPr lang="sk-SK" b="1" dirty="0">
                  <a:solidFill>
                    <a:schemeClr val="bg1"/>
                  </a:solidFill>
                  <a:latin typeface="Georgia" panose="02040502050405020303" pitchFamily="18" charset="0"/>
                  <a:cs typeface="Arial"/>
                </a:rPr>
                <a:t>mil. €</a:t>
              </a:r>
            </a:p>
          </p:txBody>
        </p:sp>
      </p:grpSp>
      <p:grpSp>
        <p:nvGrpSpPr>
          <p:cNvPr id="9" name="Group 170">
            <a:extLst>
              <a:ext uri="{FF2B5EF4-FFF2-40B4-BE49-F238E27FC236}">
                <a16:creationId xmlns:a16="http://schemas.microsoft.com/office/drawing/2014/main" id="{04979A99-3007-6EA5-5DDF-BF2FD67BD997}"/>
              </a:ext>
            </a:extLst>
          </p:cNvPr>
          <p:cNvGrpSpPr/>
          <p:nvPr/>
        </p:nvGrpSpPr>
        <p:grpSpPr>
          <a:xfrm>
            <a:off x="532323" y="4810179"/>
            <a:ext cx="294337" cy="264741"/>
            <a:chOff x="4019550" y="3568701"/>
            <a:chExt cx="358775" cy="360363"/>
          </a:xfrm>
          <a:solidFill>
            <a:srgbClr val="00C5DB"/>
          </a:solidFill>
        </p:grpSpPr>
        <p:sp>
          <p:nvSpPr>
            <p:cNvPr id="10" name="Freeform 105">
              <a:extLst>
                <a:ext uri="{FF2B5EF4-FFF2-40B4-BE49-F238E27FC236}">
                  <a16:creationId xmlns:a16="http://schemas.microsoft.com/office/drawing/2014/main" id="{473160BF-3CC6-A9F7-29AE-95ADBCDD72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19550" y="3568701"/>
              <a:ext cx="358775" cy="360363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31" y="46"/>
                </a:cxn>
                <a:cxn ang="0">
                  <a:pos x="36" y="68"/>
                </a:cxn>
                <a:cxn ang="0">
                  <a:pos x="4" y="100"/>
                </a:cxn>
                <a:cxn ang="0">
                  <a:pos x="4" y="100"/>
                </a:cxn>
                <a:cxn ang="0">
                  <a:pos x="0" y="109"/>
                </a:cxn>
                <a:cxn ang="0">
                  <a:pos x="13" y="123"/>
                </a:cxn>
                <a:cxn ang="0">
                  <a:pos x="23" y="119"/>
                </a:cxn>
                <a:cxn ang="0">
                  <a:pos x="23" y="119"/>
                </a:cxn>
                <a:cxn ang="0">
                  <a:pos x="55" y="87"/>
                </a:cxn>
                <a:cxn ang="0">
                  <a:pos x="77" y="92"/>
                </a:cxn>
                <a:cxn ang="0">
                  <a:pos x="123" y="46"/>
                </a:cxn>
                <a:cxn ang="0">
                  <a:pos x="77" y="0"/>
                </a:cxn>
                <a:cxn ang="0">
                  <a:pos x="18" y="114"/>
                </a:cxn>
                <a:cxn ang="0">
                  <a:pos x="13" y="116"/>
                </a:cxn>
                <a:cxn ang="0">
                  <a:pos x="7" y="109"/>
                </a:cxn>
                <a:cxn ang="0">
                  <a:pos x="9" y="104"/>
                </a:cxn>
                <a:cxn ang="0">
                  <a:pos x="9" y="104"/>
                </a:cxn>
                <a:cxn ang="0">
                  <a:pos x="40" y="73"/>
                </a:cxn>
                <a:cxn ang="0">
                  <a:pos x="49" y="83"/>
                </a:cxn>
                <a:cxn ang="0">
                  <a:pos x="18" y="114"/>
                </a:cxn>
                <a:cxn ang="0">
                  <a:pos x="77" y="84"/>
                </a:cxn>
                <a:cxn ang="0">
                  <a:pos x="38" y="46"/>
                </a:cxn>
                <a:cxn ang="0">
                  <a:pos x="77" y="8"/>
                </a:cxn>
                <a:cxn ang="0">
                  <a:pos x="115" y="46"/>
                </a:cxn>
                <a:cxn ang="0">
                  <a:pos x="77" y="84"/>
                </a:cxn>
                <a:cxn ang="0">
                  <a:pos x="77" y="84"/>
                </a:cxn>
                <a:cxn ang="0">
                  <a:pos x="77" y="84"/>
                </a:cxn>
              </a:cxnLst>
              <a:rect l="0" t="0" r="r" b="b"/>
              <a:pathLst>
                <a:path w="123" h="123">
                  <a:moveTo>
                    <a:pt x="77" y="0"/>
                  </a:moveTo>
                  <a:cubicBezTo>
                    <a:pt x="51" y="0"/>
                    <a:pt x="31" y="21"/>
                    <a:pt x="31" y="46"/>
                  </a:cubicBezTo>
                  <a:cubicBezTo>
                    <a:pt x="31" y="54"/>
                    <a:pt x="33" y="61"/>
                    <a:pt x="36" y="68"/>
                  </a:cubicBezTo>
                  <a:cubicBezTo>
                    <a:pt x="4" y="100"/>
                    <a:pt x="4" y="100"/>
                    <a:pt x="4" y="100"/>
                  </a:cubicBezTo>
                  <a:cubicBezTo>
                    <a:pt x="4" y="100"/>
                    <a:pt x="4" y="100"/>
                    <a:pt x="4" y="100"/>
                  </a:cubicBezTo>
                  <a:cubicBezTo>
                    <a:pt x="2" y="102"/>
                    <a:pt x="0" y="105"/>
                    <a:pt x="0" y="109"/>
                  </a:cubicBezTo>
                  <a:cubicBezTo>
                    <a:pt x="0" y="117"/>
                    <a:pt x="6" y="123"/>
                    <a:pt x="13" y="123"/>
                  </a:cubicBezTo>
                  <a:cubicBezTo>
                    <a:pt x="17" y="123"/>
                    <a:pt x="21" y="121"/>
                    <a:pt x="23" y="119"/>
                  </a:cubicBezTo>
                  <a:cubicBezTo>
                    <a:pt x="23" y="119"/>
                    <a:pt x="23" y="119"/>
                    <a:pt x="23" y="119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62" y="90"/>
                    <a:pt x="69" y="92"/>
                    <a:pt x="77" y="92"/>
                  </a:cubicBezTo>
                  <a:cubicBezTo>
                    <a:pt x="102" y="92"/>
                    <a:pt x="123" y="71"/>
                    <a:pt x="123" y="46"/>
                  </a:cubicBezTo>
                  <a:cubicBezTo>
                    <a:pt x="123" y="21"/>
                    <a:pt x="102" y="0"/>
                    <a:pt x="77" y="0"/>
                  </a:cubicBezTo>
                  <a:close/>
                  <a:moveTo>
                    <a:pt x="18" y="114"/>
                  </a:moveTo>
                  <a:cubicBezTo>
                    <a:pt x="17" y="115"/>
                    <a:pt x="15" y="116"/>
                    <a:pt x="13" y="116"/>
                  </a:cubicBezTo>
                  <a:cubicBezTo>
                    <a:pt x="10" y="116"/>
                    <a:pt x="7" y="113"/>
                    <a:pt x="7" y="109"/>
                  </a:cubicBezTo>
                  <a:cubicBezTo>
                    <a:pt x="7" y="107"/>
                    <a:pt x="8" y="106"/>
                    <a:pt x="9" y="104"/>
                  </a:cubicBezTo>
                  <a:cubicBezTo>
                    <a:pt x="9" y="104"/>
                    <a:pt x="9" y="104"/>
                    <a:pt x="9" y="104"/>
                  </a:cubicBezTo>
                  <a:cubicBezTo>
                    <a:pt x="40" y="73"/>
                    <a:pt x="40" y="73"/>
                    <a:pt x="40" y="73"/>
                  </a:cubicBezTo>
                  <a:cubicBezTo>
                    <a:pt x="42" y="77"/>
                    <a:pt x="46" y="80"/>
                    <a:pt x="49" y="83"/>
                  </a:cubicBezTo>
                  <a:lnTo>
                    <a:pt x="18" y="114"/>
                  </a:lnTo>
                  <a:close/>
                  <a:moveTo>
                    <a:pt x="77" y="84"/>
                  </a:moveTo>
                  <a:cubicBezTo>
                    <a:pt x="55" y="84"/>
                    <a:pt x="38" y="67"/>
                    <a:pt x="38" y="46"/>
                  </a:cubicBezTo>
                  <a:cubicBezTo>
                    <a:pt x="38" y="25"/>
                    <a:pt x="55" y="8"/>
                    <a:pt x="77" y="8"/>
                  </a:cubicBezTo>
                  <a:cubicBezTo>
                    <a:pt x="98" y="8"/>
                    <a:pt x="115" y="25"/>
                    <a:pt x="115" y="46"/>
                  </a:cubicBezTo>
                  <a:cubicBezTo>
                    <a:pt x="115" y="67"/>
                    <a:pt x="98" y="84"/>
                    <a:pt x="77" y="84"/>
                  </a:cubicBezTo>
                  <a:close/>
                  <a:moveTo>
                    <a:pt x="77" y="84"/>
                  </a:moveTo>
                  <a:cubicBezTo>
                    <a:pt x="77" y="84"/>
                    <a:pt x="77" y="84"/>
                    <a:pt x="77" y="8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1" name="Freeform 106">
              <a:extLst>
                <a:ext uri="{FF2B5EF4-FFF2-40B4-BE49-F238E27FC236}">
                  <a16:creationId xmlns:a16="http://schemas.microsoft.com/office/drawing/2014/main" id="{93C86DBB-727D-4A61-AC60-0C64658E04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65600" y="3624263"/>
              <a:ext cx="84138" cy="85725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0" y="27"/>
                </a:cxn>
                <a:cxn ang="0">
                  <a:pos x="2" y="29"/>
                </a:cxn>
                <a:cxn ang="0">
                  <a:pos x="4" y="27"/>
                </a:cxn>
                <a:cxn ang="0">
                  <a:pos x="27" y="4"/>
                </a:cxn>
                <a:cxn ang="0">
                  <a:pos x="29" y="2"/>
                </a:cxn>
                <a:cxn ang="0">
                  <a:pos x="27" y="0"/>
                </a:cxn>
                <a:cxn ang="0">
                  <a:pos x="27" y="0"/>
                </a:cxn>
                <a:cxn ang="0">
                  <a:pos x="27" y="0"/>
                </a:cxn>
              </a:cxnLst>
              <a:rect l="0" t="0" r="r" b="b"/>
              <a:pathLst>
                <a:path w="29" h="29">
                  <a:moveTo>
                    <a:pt x="27" y="0"/>
                  </a:moveTo>
                  <a:cubicBezTo>
                    <a:pt x="12" y="0"/>
                    <a:pt x="0" y="12"/>
                    <a:pt x="0" y="27"/>
                  </a:cubicBezTo>
                  <a:cubicBezTo>
                    <a:pt x="0" y="28"/>
                    <a:pt x="1" y="29"/>
                    <a:pt x="2" y="29"/>
                  </a:cubicBezTo>
                  <a:cubicBezTo>
                    <a:pt x="3" y="29"/>
                    <a:pt x="4" y="28"/>
                    <a:pt x="4" y="27"/>
                  </a:cubicBezTo>
                  <a:cubicBezTo>
                    <a:pt x="4" y="14"/>
                    <a:pt x="14" y="4"/>
                    <a:pt x="27" y="4"/>
                  </a:cubicBezTo>
                  <a:cubicBezTo>
                    <a:pt x="28" y="4"/>
                    <a:pt x="29" y="3"/>
                    <a:pt x="29" y="2"/>
                  </a:cubicBezTo>
                  <a:cubicBezTo>
                    <a:pt x="29" y="1"/>
                    <a:pt x="28" y="0"/>
                    <a:pt x="27" y="0"/>
                  </a:cubicBezTo>
                  <a:close/>
                  <a:moveTo>
                    <a:pt x="27" y="0"/>
                  </a:move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  <p:sp>
        <p:nvSpPr>
          <p:cNvPr id="12" name="BlokTextu 11">
            <a:extLst>
              <a:ext uri="{FF2B5EF4-FFF2-40B4-BE49-F238E27FC236}">
                <a16:creationId xmlns:a16="http://schemas.microsoft.com/office/drawing/2014/main" id="{91FC5620-9A49-BA30-DB5A-9A3853F62215}"/>
              </a:ext>
            </a:extLst>
          </p:cNvPr>
          <p:cNvSpPr txBox="1"/>
          <p:nvPr/>
        </p:nvSpPr>
        <p:spPr>
          <a:xfrm>
            <a:off x="9946836" y="833676"/>
            <a:ext cx="11284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200" b="1" dirty="0">
                <a:solidFill>
                  <a:schemeClr val="bg1">
                    <a:lumMod val="95000"/>
                  </a:schemeClr>
                </a:solidFill>
                <a:latin typeface="Georgia" panose="02040502050405020303" pitchFamily="18" charset="0"/>
              </a:rPr>
              <a:t>2026-2028</a:t>
            </a:r>
          </a:p>
        </p:txBody>
      </p:sp>
    </p:spTree>
    <p:extLst>
      <p:ext uri="{BB962C8B-B14F-4D97-AF65-F5344CB8AC3E}">
        <p14:creationId xmlns:p14="http://schemas.microsoft.com/office/powerpoint/2010/main" val="41882723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087305-DB1D-DB7F-89C4-B100FF4AB8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875244-2D4F-763E-EA25-B16D020830C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947" y="576904"/>
            <a:ext cx="9513531" cy="488088"/>
          </a:xfrm>
        </p:spPr>
        <p:txBody>
          <a:bodyPr/>
          <a:lstStyle/>
          <a:p>
            <a:r>
              <a:rPr lang="sk-SK" dirty="0">
                <a:latin typeface="Source Sans Pro"/>
                <a:ea typeface="Source Sans Pro"/>
              </a:rPr>
              <a:t>ĎALŠIE OBLASTI PODPORY AKČNÉHO PLÁNU</a:t>
            </a:r>
          </a:p>
        </p:txBody>
      </p:sp>
      <p:sp>
        <p:nvSpPr>
          <p:cNvPr id="4" name="BlokTextu 5">
            <a:extLst>
              <a:ext uri="{FF2B5EF4-FFF2-40B4-BE49-F238E27FC236}">
                <a16:creationId xmlns:a16="http://schemas.microsoft.com/office/drawing/2014/main" id="{638CFC86-C70A-1EE7-97C0-92A174ED297E}"/>
              </a:ext>
            </a:extLst>
          </p:cNvPr>
          <p:cNvSpPr txBox="1"/>
          <p:nvPr/>
        </p:nvSpPr>
        <p:spPr>
          <a:xfrm>
            <a:off x="831948" y="1797784"/>
            <a:ext cx="9589208" cy="368113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R="0" lvl="0" algn="just" defTabSz="914400" rtl="0" fontAlgn="auto" hangingPunct="1">
              <a:spcBef>
                <a:spcPts val="0"/>
              </a:spcBef>
              <a:spcAft>
                <a:spcPts val="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2400" b="1" kern="0" dirty="0">
                <a:solidFill>
                  <a:srgbClr val="00C5DB"/>
                </a:solidFill>
                <a:latin typeface="Source Sans Pro" pitchFamily="34"/>
                <a:ea typeface="Source Sans Pro" pitchFamily="34"/>
              </a:rPr>
              <a:t>Súťažné financovanie akademického výskumu</a:t>
            </a:r>
            <a:endParaRPr lang="sk-SK" sz="2400" b="1" dirty="0">
              <a:solidFill>
                <a:srgbClr val="00C5DB"/>
              </a:solidFill>
              <a:latin typeface="Source Sans Pro" pitchFamily="34"/>
              <a:ea typeface="Source Sans Pro" pitchFamily="34"/>
            </a:endParaRPr>
          </a:p>
          <a:p>
            <a:pPr marR="0" lvl="0" algn="just" defTabSz="914400" rtl="0" fontAlgn="auto" hangingPunct="1">
              <a:spcBef>
                <a:spcPts val="0"/>
              </a:spcBef>
              <a:spcAft>
                <a:spcPts val="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2400" b="0" i="0" u="none" strike="noStrike" kern="1200" cap="none" spc="0" baseline="0" dirty="0">
              <a:solidFill>
                <a:srgbClr val="00C5DB"/>
              </a:solidFill>
              <a:uFillTx/>
              <a:latin typeface="Source Sans Pro" pitchFamily="34"/>
              <a:ea typeface="Source Sans Pro" pitchFamily="34"/>
            </a:endParaRPr>
          </a:p>
          <a:p>
            <a:pPr marL="342900" marR="0" indent="-285750" fontAlgn="base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dirty="0">
                <a:solidFill>
                  <a:srgbClr val="1A1D96"/>
                </a:solidFill>
                <a:latin typeface="Calibri" panose="020F0502020204030204" pitchFamily="34" charset="0"/>
              </a:rPr>
              <a:t>Stabilné navyšovanie projektového financovania v akademickom sektore</a:t>
            </a:r>
          </a:p>
          <a:p>
            <a:pPr marL="342900" marR="0" lvl="0" indent="-342900" algn="just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2000" b="0" i="0" u="none" strike="noStrike" kern="1200" cap="none" spc="0" baseline="0" dirty="0">
              <a:solidFill>
                <a:srgbClr val="000000"/>
              </a:solidFill>
              <a:uFillTx/>
              <a:latin typeface="Source Sans Pro" pitchFamily="34"/>
              <a:ea typeface="Source Sans Pro" pitchFamily="34"/>
            </a:endParaRPr>
          </a:p>
          <a:p>
            <a:pPr marL="342900" lvl="0" indent="-342900" algn="just">
              <a:lnSpc>
                <a:spcPct val="11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financovanie navýšenej všeobecnej výzvy APVV vo výške 45 mil. EUR ročne</a:t>
            </a:r>
          </a:p>
          <a:p>
            <a:pPr marL="342900" lvl="0" indent="-342900" algn="just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schéma na podporu </a:t>
            </a:r>
            <a:r>
              <a:rPr lang="sk-SK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postdoktorandov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(R2) (podľa inšpirácie z iných krajín, napr. </a:t>
            </a:r>
            <a:r>
              <a:rPr lang="sk-SK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JuniorStar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 CZ, OTKA v HU) a začínajúcich výskumných pracovníkov, či zo Slovenska, alebo zo zahraničia, s cieľom realizovať výskum na Slovensku</a:t>
            </a:r>
            <a:endParaRPr lang="sk-SK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schéma na podporu skúsených excelentných výskumníkov (podľa vzoru EXPRO v CZ, ERA </a:t>
            </a:r>
            <a:r>
              <a:rPr lang="sk-SK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Chair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ERC grantov v Horizont Európa) s cieľom vytvoriť výskumný tím okolo excelentného výskumníka a preniesť skúseností zo zahraničia na Slovensko</a:t>
            </a:r>
          </a:p>
        </p:txBody>
      </p:sp>
      <p:grpSp>
        <p:nvGrpSpPr>
          <p:cNvPr id="3" name="Group 8">
            <a:extLst>
              <a:ext uri="{FF2B5EF4-FFF2-40B4-BE49-F238E27FC236}">
                <a16:creationId xmlns:a16="http://schemas.microsoft.com/office/drawing/2014/main" id="{948E7122-BCFF-AEB8-0730-C87E2D919493}"/>
              </a:ext>
            </a:extLst>
          </p:cNvPr>
          <p:cNvGrpSpPr/>
          <p:nvPr/>
        </p:nvGrpSpPr>
        <p:grpSpPr>
          <a:xfrm flipV="1">
            <a:off x="9324753" y="711031"/>
            <a:ext cx="2191558" cy="2118172"/>
            <a:chOff x="4806171" y="1709460"/>
            <a:chExt cx="1584176" cy="1677854"/>
          </a:xfrm>
        </p:grpSpPr>
        <p:sp>
          <p:nvSpPr>
            <p:cNvPr id="5" name="Teardrop 27">
              <a:extLst>
                <a:ext uri="{FF2B5EF4-FFF2-40B4-BE49-F238E27FC236}">
                  <a16:creationId xmlns:a16="http://schemas.microsoft.com/office/drawing/2014/main" id="{C6407A78-60C2-3F4A-BC0F-8394DED77A5D}"/>
                </a:ext>
              </a:extLst>
            </p:cNvPr>
            <p:cNvSpPr/>
            <p:nvPr/>
          </p:nvSpPr>
          <p:spPr bwMode="ltGray">
            <a:xfrm rot="5400000">
              <a:off x="4806171" y="1803138"/>
              <a:ext cx="1584176" cy="1584176"/>
            </a:xfrm>
            <a:prstGeom prst="teardrop">
              <a:avLst/>
            </a:prstGeom>
            <a:solidFill>
              <a:srgbClr val="1A1D96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6" name="Oval 29">
              <a:extLst>
                <a:ext uri="{FF2B5EF4-FFF2-40B4-BE49-F238E27FC236}">
                  <a16:creationId xmlns:a16="http://schemas.microsoft.com/office/drawing/2014/main" id="{EC72898B-4F97-BC83-4251-15CFC022DA14}"/>
                </a:ext>
              </a:extLst>
            </p:cNvPr>
            <p:cNvSpPr/>
            <p:nvPr/>
          </p:nvSpPr>
          <p:spPr bwMode="ltGray">
            <a:xfrm>
              <a:off x="6066780" y="3095866"/>
              <a:ext cx="145545" cy="175622"/>
            </a:xfrm>
            <a:prstGeom prst="ellipse">
              <a:avLst/>
            </a:prstGeom>
            <a:solidFill>
              <a:schemeClr val="bg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7" name="TextBox 282">
              <a:extLst>
                <a:ext uri="{FF2B5EF4-FFF2-40B4-BE49-F238E27FC236}">
                  <a16:creationId xmlns:a16="http://schemas.microsoft.com/office/drawing/2014/main" id="{AAA0FEDF-CE5C-6960-5A8A-B9AC7028D81B}"/>
                </a:ext>
              </a:extLst>
            </p:cNvPr>
            <p:cNvSpPr txBox="1"/>
            <p:nvPr/>
          </p:nvSpPr>
          <p:spPr>
            <a:xfrm rot="10800000">
              <a:off x="4987766" y="1709460"/>
              <a:ext cx="1244142" cy="116915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algn="ctr" fontAlgn="base">
                <a:lnSpc>
                  <a:spcPct val="110000"/>
                </a:lnSpc>
                <a:spcAft>
                  <a:spcPts val="600"/>
                </a:spcAft>
                <a:buClr>
                  <a:srgbClr val="FF6900"/>
                </a:buClr>
              </a:pPr>
              <a:r>
                <a:rPr lang="sk-SK" sz="2400" b="1" dirty="0">
                  <a:solidFill>
                    <a:schemeClr val="bg1"/>
                  </a:solidFill>
                  <a:latin typeface="Georgia"/>
                  <a:cs typeface="Arial"/>
                </a:rPr>
                <a:t>69,2</a:t>
              </a:r>
              <a:endParaRPr lang="sk-SK" sz="2400" b="1" dirty="0">
                <a:solidFill>
                  <a:schemeClr val="bg1"/>
                </a:solidFill>
                <a:latin typeface="Georgia" panose="02040502050405020303" pitchFamily="18" charset="0"/>
                <a:cs typeface="Arial"/>
              </a:endParaRPr>
            </a:p>
            <a:p>
              <a:pPr algn="ctr" fontAlgn="base">
                <a:lnSpc>
                  <a:spcPct val="110000"/>
                </a:lnSpc>
                <a:spcAft>
                  <a:spcPts val="600"/>
                </a:spcAft>
                <a:buClr>
                  <a:srgbClr val="FF6900"/>
                </a:buClr>
              </a:pPr>
              <a:r>
                <a:rPr lang="sk-SK" b="1" dirty="0">
                  <a:solidFill>
                    <a:schemeClr val="bg1"/>
                  </a:solidFill>
                  <a:latin typeface="Georgia" panose="02040502050405020303" pitchFamily="18" charset="0"/>
                  <a:cs typeface="Arial"/>
                </a:rPr>
                <a:t>mil. €</a:t>
              </a:r>
            </a:p>
          </p:txBody>
        </p:sp>
      </p:grpSp>
      <p:sp>
        <p:nvSpPr>
          <p:cNvPr id="9" name="BlokTextu 8">
            <a:extLst>
              <a:ext uri="{FF2B5EF4-FFF2-40B4-BE49-F238E27FC236}">
                <a16:creationId xmlns:a16="http://schemas.microsoft.com/office/drawing/2014/main" id="{CEAA4062-640A-599E-485E-0BA11E0CC039}"/>
              </a:ext>
            </a:extLst>
          </p:cNvPr>
          <p:cNvSpPr txBox="1"/>
          <p:nvPr/>
        </p:nvSpPr>
        <p:spPr>
          <a:xfrm>
            <a:off x="9946836" y="833676"/>
            <a:ext cx="11284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200" b="1" dirty="0">
                <a:solidFill>
                  <a:schemeClr val="bg1">
                    <a:lumMod val="95000"/>
                  </a:schemeClr>
                </a:solidFill>
                <a:latin typeface="Georgia" panose="02040502050405020303" pitchFamily="18" charset="0"/>
              </a:rPr>
              <a:t>2026-2028</a:t>
            </a:r>
          </a:p>
        </p:txBody>
      </p:sp>
    </p:spTree>
    <p:extLst>
      <p:ext uri="{BB962C8B-B14F-4D97-AF65-F5344CB8AC3E}">
        <p14:creationId xmlns:p14="http://schemas.microsoft.com/office/powerpoint/2010/main" val="126176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CAD972-4DAE-A52B-A02C-3565F80E19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ABDD88C9-0421-6AE5-E470-0882926913D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4234" y="569881"/>
            <a:ext cx="10401116" cy="582646"/>
          </a:xfrm>
        </p:spPr>
        <p:txBody>
          <a:bodyPr/>
          <a:lstStyle/>
          <a:p>
            <a:r>
              <a:rPr lang="sk-SK"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Program zasadnutia</a:t>
            </a:r>
            <a:br>
              <a:rPr lang="sk-SK"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endParaRPr lang="sk-SK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395C9D37-5DF0-48F6-A4A9-FE5607C1A477}"/>
              </a:ext>
            </a:extLst>
          </p:cNvPr>
          <p:cNvSpPr txBox="1"/>
          <p:nvPr/>
        </p:nvSpPr>
        <p:spPr>
          <a:xfrm>
            <a:off x="584953" y="1443841"/>
            <a:ext cx="10254005" cy="397031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sk-SK" dirty="0">
                <a:solidFill>
                  <a:schemeClr val="bg2"/>
                </a:solidFill>
                <a:latin typeface="Calibri"/>
                <a:ea typeface="Source Sans Pro"/>
                <a:cs typeface="Calibri"/>
              </a:rPr>
              <a:t> Privítanie a otvorenie zasadnutia</a:t>
            </a:r>
            <a:endParaRPr lang="en-US" dirty="0">
              <a:solidFill>
                <a:schemeClr val="bg2"/>
              </a:solidFill>
              <a:latin typeface="Calibri"/>
              <a:ea typeface="Source Sans Pro"/>
              <a:cs typeface="Calibri"/>
            </a:endParaRPr>
          </a:p>
          <a:p>
            <a:endParaRPr lang="sk-SK" dirty="0">
              <a:solidFill>
                <a:schemeClr val="bg2"/>
              </a:solidFill>
              <a:latin typeface="Calibri"/>
              <a:ea typeface="Source Sans Pro"/>
              <a:cs typeface="Calibri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k-SK" dirty="0">
                <a:solidFill>
                  <a:schemeClr val="bg2"/>
                </a:solidFill>
                <a:latin typeface="Calibri"/>
                <a:ea typeface="Source Sans Pro"/>
                <a:cs typeface="Calibri"/>
              </a:rPr>
              <a:t> </a:t>
            </a:r>
            <a:r>
              <a:rPr lang="sk-SK" dirty="0" err="1">
                <a:solidFill>
                  <a:schemeClr val="bg2"/>
                </a:solidFill>
                <a:latin typeface="Calibri"/>
                <a:ea typeface="Source Sans Pro"/>
                <a:cs typeface="Calibri"/>
              </a:rPr>
              <a:t>Simplifikácia</a:t>
            </a:r>
            <a:r>
              <a:rPr lang="sk-SK" dirty="0">
                <a:solidFill>
                  <a:schemeClr val="bg2"/>
                </a:solidFill>
                <a:latin typeface="Calibri"/>
                <a:ea typeface="Source Sans Pro"/>
                <a:cs typeface="Calibri"/>
              </a:rPr>
              <a:t> Plánu obnovy a odolnosti SR  a jej vplyv na komponent 9 - informácia</a:t>
            </a:r>
            <a:endParaRPr lang="sk-SK" dirty="0">
              <a:solidFill>
                <a:schemeClr val="bg2"/>
              </a:solidFill>
              <a:latin typeface="Calibri"/>
            </a:endParaRPr>
          </a:p>
          <a:p>
            <a:endParaRPr lang="sk-SK" dirty="0">
              <a:solidFill>
                <a:schemeClr val="bg2"/>
              </a:solidFill>
              <a:latin typeface="Calibri"/>
              <a:ea typeface="Source Sans Pro"/>
              <a:cs typeface="Calibri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k-SK">
                <a:solidFill>
                  <a:schemeClr val="bg2"/>
                </a:solidFill>
                <a:latin typeface="Calibri"/>
                <a:ea typeface="Source Sans Pro"/>
                <a:cs typeface="Calibri"/>
              </a:rPr>
              <a:t> Odpočet opatrení Akčného plánu Národnej stratégie výskumu, vývoja a inovácií 2023 – 2025 - informácia</a:t>
            </a:r>
            <a:endParaRPr lang="sk-SK">
              <a:solidFill>
                <a:schemeClr val="bg2"/>
              </a:solidFill>
              <a:latin typeface="Calibri"/>
            </a:endParaRPr>
          </a:p>
          <a:p>
            <a:endParaRPr lang="sk-SK" dirty="0">
              <a:solidFill>
                <a:schemeClr val="bg2"/>
              </a:solidFill>
              <a:latin typeface="Calibri"/>
              <a:ea typeface="Source Sans Pro"/>
              <a:cs typeface="Calibri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k-SK" dirty="0">
                <a:solidFill>
                  <a:schemeClr val="bg2"/>
                </a:solidFill>
                <a:latin typeface="Calibri"/>
                <a:ea typeface="Source Sans Pro"/>
                <a:cs typeface="Calibri"/>
              </a:rPr>
              <a:t> Akčný plán Národnej stratégie výskumu, vývoja a inovácií na rok 2026 - 2028 </a:t>
            </a:r>
            <a:endParaRPr lang="sk-SK" dirty="0">
              <a:solidFill>
                <a:schemeClr val="bg2"/>
              </a:solidFill>
              <a:latin typeface="Calibri"/>
            </a:endParaRPr>
          </a:p>
          <a:p>
            <a:endParaRPr lang="sk-SK" dirty="0">
              <a:solidFill>
                <a:schemeClr val="bg2"/>
              </a:solidFill>
              <a:latin typeface="Calibri"/>
              <a:ea typeface="Source Sans Pro"/>
              <a:cs typeface="Calibri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k-SK">
                <a:solidFill>
                  <a:schemeClr val="bg2"/>
                </a:solidFill>
                <a:latin typeface="Calibri"/>
                <a:ea typeface="Source Sans Pro"/>
                <a:cs typeface="Calibri"/>
              </a:rPr>
              <a:t> Nový európsky rozpočtový program „Rozpočet EÚ 2028 – 2034 pre silnejšiu Európu“ - informácia</a:t>
            </a:r>
            <a:endParaRPr lang="sk-SK">
              <a:solidFill>
                <a:schemeClr val="bg2"/>
              </a:solidFill>
              <a:latin typeface="Calibri"/>
            </a:endParaRPr>
          </a:p>
          <a:p>
            <a:endParaRPr lang="sk-SK" dirty="0">
              <a:solidFill>
                <a:schemeClr val="bg2"/>
              </a:solidFill>
              <a:latin typeface="Calibri"/>
              <a:ea typeface="Source Sans Pro"/>
              <a:cs typeface="Calibri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k-SK" dirty="0">
                <a:solidFill>
                  <a:schemeClr val="bg2"/>
                </a:solidFill>
                <a:latin typeface="Calibri"/>
                <a:ea typeface="Source Sans Pro"/>
                <a:cs typeface="Calibri"/>
              </a:rPr>
              <a:t> Dodatok č.2 k štatútu RVVTI</a:t>
            </a:r>
            <a:endParaRPr lang="sk-SK" dirty="0">
              <a:solidFill>
                <a:schemeClr val="bg2"/>
              </a:solidFill>
              <a:latin typeface="Calibri"/>
            </a:endParaRPr>
          </a:p>
          <a:p>
            <a:endParaRPr lang="sk-SK" dirty="0">
              <a:solidFill>
                <a:schemeClr val="bg2"/>
              </a:solidFill>
              <a:latin typeface="Calibri"/>
              <a:ea typeface="Source Sans Pro"/>
              <a:cs typeface="Calibri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k-SK" dirty="0">
                <a:solidFill>
                  <a:schemeClr val="bg2"/>
                </a:solidFill>
                <a:latin typeface="Calibri"/>
                <a:ea typeface="Source Sans Pro"/>
                <a:cs typeface="Calibri"/>
              </a:rPr>
              <a:t> Rôzne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dirty="0">
              <a:solidFill>
                <a:schemeClr val="bg2"/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118366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F04201-483B-D43B-F5C5-6680801590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D418C9-7B59-19EF-82AC-61872C885B7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947" y="576904"/>
            <a:ext cx="9513531" cy="488088"/>
          </a:xfrm>
        </p:spPr>
        <p:txBody>
          <a:bodyPr/>
          <a:lstStyle/>
          <a:p>
            <a:r>
              <a:rPr lang="sk-SK" dirty="0">
                <a:latin typeface="Source Sans Pro"/>
                <a:ea typeface="Source Sans Pro"/>
              </a:rPr>
              <a:t>ĎALŠIE OBLASTI PODPORY AKČNÉHO PLÁNU</a:t>
            </a:r>
          </a:p>
        </p:txBody>
      </p:sp>
      <p:sp>
        <p:nvSpPr>
          <p:cNvPr id="4" name="BlokTextu 5">
            <a:extLst>
              <a:ext uri="{FF2B5EF4-FFF2-40B4-BE49-F238E27FC236}">
                <a16:creationId xmlns:a16="http://schemas.microsoft.com/office/drawing/2014/main" id="{626DCE60-78DB-234E-0C28-038EF2034367}"/>
              </a:ext>
            </a:extLst>
          </p:cNvPr>
          <p:cNvSpPr txBox="1"/>
          <p:nvPr/>
        </p:nvSpPr>
        <p:spPr>
          <a:xfrm>
            <a:off x="831323" y="1266377"/>
            <a:ext cx="9589208" cy="48999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R="0" lvl="0" algn="just" defTabSz="914400" rtl="0" fontAlgn="auto" hangingPunct="1">
              <a:spcBef>
                <a:spcPts val="0"/>
              </a:spcBef>
              <a:spcAft>
                <a:spcPts val="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2400" b="1" kern="0" dirty="0">
                <a:solidFill>
                  <a:srgbClr val="00C5DB"/>
                </a:solidFill>
                <a:latin typeface="Source Sans Pro" pitchFamily="34"/>
                <a:ea typeface="Source Sans Pro" pitchFamily="34"/>
              </a:rPr>
              <a:t>Financovanie z Európskej únie</a:t>
            </a:r>
            <a:endParaRPr lang="sk-SK" sz="2400" b="1" dirty="0">
              <a:solidFill>
                <a:srgbClr val="00C5DB"/>
              </a:solidFill>
              <a:latin typeface="Source Sans Pro" pitchFamily="34"/>
              <a:ea typeface="Source Sans Pro" pitchFamily="34"/>
            </a:endParaRPr>
          </a:p>
          <a:p>
            <a:pPr marR="0" lvl="0" algn="just" defTabSz="914400" rtl="0" fontAlgn="auto" hangingPunct="1">
              <a:spcBef>
                <a:spcPts val="0"/>
              </a:spcBef>
              <a:spcAft>
                <a:spcPts val="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2400" b="0" i="0" u="none" strike="noStrike" kern="1200" cap="none" spc="0" baseline="0" dirty="0">
              <a:solidFill>
                <a:srgbClr val="00C5DB"/>
              </a:solidFill>
              <a:uFillTx/>
              <a:latin typeface="Source Sans Pro" pitchFamily="34"/>
              <a:ea typeface="Source Sans Pro" pitchFamily="34"/>
            </a:endParaRPr>
          </a:p>
          <a:p>
            <a:pPr marL="342900" marR="0" indent="-285750" fontAlgn="base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kern="0" dirty="0">
                <a:solidFill>
                  <a:srgbClr val="1A1D96"/>
                </a:solidFill>
                <a:latin typeface="Calibri" panose="020F0502020204030204" pitchFamily="34" charset="0"/>
              </a:rPr>
              <a:t>Podpora účasti v rámcových programoch EÚ</a:t>
            </a:r>
          </a:p>
          <a:p>
            <a:pPr marR="0" lvl="0" algn="just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2000" b="0" i="0" u="none" strike="noStrike" kern="1200" cap="none" spc="0" baseline="0" dirty="0">
              <a:solidFill>
                <a:srgbClr val="000000"/>
              </a:solidFill>
              <a:uFillTx/>
              <a:latin typeface="Source Sans Pro" pitchFamily="34"/>
              <a:ea typeface="Source Sans Pro" pitchFamily="34"/>
            </a:endParaRPr>
          </a:p>
          <a:p>
            <a:pPr marL="285750" indent="-285750" algn="just">
              <a:lnSpc>
                <a:spcPct val="11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sk-SK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podporia sa schémy vedúce k zvýšeniu účasti slovenských inštitúcií v rámcových programoch (Horizont Európa a 10. rámcový program)</a:t>
            </a:r>
          </a:p>
          <a:p>
            <a:pPr marL="342900" lvl="0" indent="-342900" algn="just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sk-SK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funkčne a kapacitne sa posilnia Národné kontaktné body, ktorých úlohou je poskytovať podporu pre žiadateľov v rámcových programoch</a:t>
            </a:r>
          </a:p>
          <a:p>
            <a:pPr marL="342900" lvl="0" indent="-342900" algn="just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sk-SK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</a:t>
            </a:r>
            <a:r>
              <a:rPr lang="sk-SK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odporí sa príprava projektových žiadostí vo výzvach Horizontu Európa formou spätného preplácania častí nákladov na prípravy projektu v prípade projektových zámerov, ktoré dosiahnu v hodnotení určenú prahovú hodnotu, ako aj formou preklenovacích ERC/EIC grantov</a:t>
            </a:r>
            <a:endParaRPr lang="sk-SK" dirty="0">
              <a:solidFill>
                <a:srgbClr val="000000"/>
              </a:solidFill>
              <a:latin typeface="Calibri" panose="020F0502020204030204" pitchFamily="34" charset="0"/>
              <a:ea typeface="Source Sans Pro" pitchFamily="34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sk-SK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podporia sa excelentné projekty, ktoré získali </a:t>
            </a:r>
            <a:r>
              <a:rPr lang="sk-SK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Seal</a:t>
            </a:r>
            <a:r>
              <a:rPr lang="sk-SK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of Excellence, alebo prešli prvým kolom hodnotenia EIC </a:t>
            </a:r>
            <a:r>
              <a:rPr lang="sk-SK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Accelerator</a:t>
            </a:r>
            <a:endParaRPr lang="sk-SK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sk-SK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dôjde k navýšeniu p</a:t>
            </a:r>
            <a:r>
              <a:rPr lang="sk-SK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rostriedkov pre Európske partnerstvá, ktoré podporujú medzinárodnú spoluprácu pri adresovaní komplexných tém európskeho významu pomocou výskumu a inovácií</a:t>
            </a:r>
          </a:p>
        </p:txBody>
      </p:sp>
      <p:grpSp>
        <p:nvGrpSpPr>
          <p:cNvPr id="3" name="Group 8">
            <a:extLst>
              <a:ext uri="{FF2B5EF4-FFF2-40B4-BE49-F238E27FC236}">
                <a16:creationId xmlns:a16="http://schemas.microsoft.com/office/drawing/2014/main" id="{8C053CD3-8E15-9252-F128-03C2B8CC0F01}"/>
              </a:ext>
            </a:extLst>
          </p:cNvPr>
          <p:cNvGrpSpPr/>
          <p:nvPr/>
        </p:nvGrpSpPr>
        <p:grpSpPr>
          <a:xfrm flipV="1">
            <a:off x="9324753" y="711032"/>
            <a:ext cx="2191558" cy="2077910"/>
            <a:chOff x="4806171" y="1741352"/>
            <a:chExt cx="1584176" cy="1645962"/>
          </a:xfrm>
        </p:grpSpPr>
        <p:sp>
          <p:nvSpPr>
            <p:cNvPr id="5" name="Teardrop 27">
              <a:extLst>
                <a:ext uri="{FF2B5EF4-FFF2-40B4-BE49-F238E27FC236}">
                  <a16:creationId xmlns:a16="http://schemas.microsoft.com/office/drawing/2014/main" id="{3E1D1D22-B277-6E59-1EA1-2A68CF6C8BC4}"/>
                </a:ext>
              </a:extLst>
            </p:cNvPr>
            <p:cNvSpPr/>
            <p:nvPr/>
          </p:nvSpPr>
          <p:spPr bwMode="ltGray">
            <a:xfrm rot="5400000">
              <a:off x="4806171" y="1803138"/>
              <a:ext cx="1584176" cy="1584176"/>
            </a:xfrm>
            <a:prstGeom prst="teardrop">
              <a:avLst/>
            </a:prstGeom>
            <a:solidFill>
              <a:srgbClr val="1A1D96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6" name="Oval 29">
              <a:extLst>
                <a:ext uri="{FF2B5EF4-FFF2-40B4-BE49-F238E27FC236}">
                  <a16:creationId xmlns:a16="http://schemas.microsoft.com/office/drawing/2014/main" id="{D95FA234-19D3-C9E0-DB54-D513A1F24747}"/>
                </a:ext>
              </a:extLst>
            </p:cNvPr>
            <p:cNvSpPr/>
            <p:nvPr/>
          </p:nvSpPr>
          <p:spPr bwMode="ltGray">
            <a:xfrm>
              <a:off x="6066780" y="3095866"/>
              <a:ext cx="145545" cy="175622"/>
            </a:xfrm>
            <a:prstGeom prst="ellipse">
              <a:avLst/>
            </a:prstGeom>
            <a:solidFill>
              <a:schemeClr val="bg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7" name="TextBox 282">
              <a:extLst>
                <a:ext uri="{FF2B5EF4-FFF2-40B4-BE49-F238E27FC236}">
                  <a16:creationId xmlns:a16="http://schemas.microsoft.com/office/drawing/2014/main" id="{BB38BA3B-FA1F-B3AB-7F20-548A85C25977}"/>
                </a:ext>
              </a:extLst>
            </p:cNvPr>
            <p:cNvSpPr txBox="1"/>
            <p:nvPr/>
          </p:nvSpPr>
          <p:spPr>
            <a:xfrm rot="10800000">
              <a:off x="4976187" y="1741352"/>
              <a:ext cx="1244142" cy="116915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 fontAlgn="base">
                <a:lnSpc>
                  <a:spcPct val="110000"/>
                </a:lnSpc>
                <a:spcAft>
                  <a:spcPts val="600"/>
                </a:spcAft>
                <a:buClr>
                  <a:srgbClr val="FF6900"/>
                </a:buClr>
              </a:pPr>
              <a:r>
                <a:rPr lang="sk-SK" sz="2400" b="1" dirty="0">
                  <a:solidFill>
                    <a:schemeClr val="bg1"/>
                  </a:solidFill>
                  <a:latin typeface="Georgia" panose="02040502050405020303" pitchFamily="18" charset="0"/>
                  <a:cs typeface="Arial"/>
                </a:rPr>
                <a:t>25,7</a:t>
              </a:r>
              <a:endParaRPr lang="sk-SK" sz="2000" b="1" dirty="0">
                <a:solidFill>
                  <a:schemeClr val="bg1"/>
                </a:solidFill>
                <a:latin typeface="Georgia" panose="02040502050405020303" pitchFamily="18" charset="0"/>
                <a:cs typeface="Arial"/>
              </a:endParaRPr>
            </a:p>
            <a:p>
              <a:pPr algn="ctr" fontAlgn="base">
                <a:lnSpc>
                  <a:spcPct val="110000"/>
                </a:lnSpc>
                <a:spcAft>
                  <a:spcPts val="600"/>
                </a:spcAft>
                <a:buClr>
                  <a:srgbClr val="FF6900"/>
                </a:buClr>
              </a:pPr>
              <a:r>
                <a:rPr lang="sk-SK" b="1" dirty="0">
                  <a:solidFill>
                    <a:schemeClr val="bg1"/>
                  </a:solidFill>
                  <a:latin typeface="Georgia" panose="02040502050405020303" pitchFamily="18" charset="0"/>
                  <a:cs typeface="Arial"/>
                </a:rPr>
                <a:t>mil. €</a:t>
              </a:r>
            </a:p>
          </p:txBody>
        </p:sp>
      </p:grpSp>
      <p:sp>
        <p:nvSpPr>
          <p:cNvPr id="9" name="BlokTextu 8">
            <a:extLst>
              <a:ext uri="{FF2B5EF4-FFF2-40B4-BE49-F238E27FC236}">
                <a16:creationId xmlns:a16="http://schemas.microsoft.com/office/drawing/2014/main" id="{F7F6F77A-3A61-F238-0BF3-8867788C2CB6}"/>
              </a:ext>
            </a:extLst>
          </p:cNvPr>
          <p:cNvSpPr txBox="1"/>
          <p:nvPr/>
        </p:nvSpPr>
        <p:spPr>
          <a:xfrm>
            <a:off x="9946836" y="833676"/>
            <a:ext cx="11284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200" b="1" dirty="0">
                <a:solidFill>
                  <a:schemeClr val="bg1">
                    <a:lumMod val="95000"/>
                  </a:schemeClr>
                </a:solidFill>
                <a:latin typeface="Georgia" panose="02040502050405020303" pitchFamily="18" charset="0"/>
              </a:rPr>
              <a:t>2026-2028</a:t>
            </a:r>
          </a:p>
        </p:txBody>
      </p:sp>
    </p:spTree>
    <p:extLst>
      <p:ext uri="{BB962C8B-B14F-4D97-AF65-F5344CB8AC3E}">
        <p14:creationId xmlns:p14="http://schemas.microsoft.com/office/powerpoint/2010/main" val="24324759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7E452D-4334-18F4-09D5-9B70C0B672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B4DCF0-AD05-2631-CD4F-0D091C9F91A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947" y="576904"/>
            <a:ext cx="9513531" cy="488088"/>
          </a:xfrm>
        </p:spPr>
        <p:txBody>
          <a:bodyPr/>
          <a:lstStyle/>
          <a:p>
            <a:r>
              <a:rPr lang="sk-SK" dirty="0">
                <a:latin typeface="Source Sans Pro"/>
                <a:ea typeface="Source Sans Pro"/>
              </a:rPr>
              <a:t>ĎALŠIE OBLASTI PODPORY AKČNÉHO PLÁNU</a:t>
            </a:r>
          </a:p>
        </p:txBody>
      </p:sp>
      <p:sp>
        <p:nvSpPr>
          <p:cNvPr id="4" name="BlokTextu 5">
            <a:extLst>
              <a:ext uri="{FF2B5EF4-FFF2-40B4-BE49-F238E27FC236}">
                <a16:creationId xmlns:a16="http://schemas.microsoft.com/office/drawing/2014/main" id="{4035D5F4-302E-3669-0B8A-C0518214C0CF}"/>
              </a:ext>
            </a:extLst>
          </p:cNvPr>
          <p:cNvSpPr txBox="1"/>
          <p:nvPr/>
        </p:nvSpPr>
        <p:spPr>
          <a:xfrm>
            <a:off x="891774" y="1266377"/>
            <a:ext cx="9589208" cy="550298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algn="just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2400" b="1" kern="0" dirty="0">
                <a:solidFill>
                  <a:srgbClr val="00C5DB"/>
                </a:solidFill>
                <a:latin typeface="Source Sans Pro"/>
                <a:ea typeface="Source Sans Pro"/>
              </a:rPr>
              <a:t>Opatrenia na podporu talentu</a:t>
            </a:r>
            <a:endParaRPr lang="sk-SK" sz="2400" b="1" kern="0" dirty="0">
              <a:solidFill>
                <a:srgbClr val="00C5DB"/>
              </a:solidFill>
              <a:latin typeface="Source Sans Pro" pitchFamily="34"/>
              <a:ea typeface="Source Sans Pro" pitchFamily="34"/>
            </a:endParaRPr>
          </a:p>
          <a:p>
            <a:pPr marR="0" lvl="0" algn="just" defTabSz="914400" rtl="0" fontAlgn="auto" hangingPunct="1">
              <a:spcBef>
                <a:spcPts val="0"/>
              </a:spcBef>
              <a:spcAft>
                <a:spcPts val="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2400" b="1" dirty="0">
              <a:solidFill>
                <a:srgbClr val="00C5DB"/>
              </a:solidFill>
              <a:latin typeface="Source Sans Pro" pitchFamily="34"/>
              <a:ea typeface="Source Sans Pro" pitchFamily="34"/>
            </a:endParaRPr>
          </a:p>
          <a:p>
            <a:pPr marL="342900" indent="-285750" fontAlgn="base">
              <a:lnSpc>
                <a:spcPct val="7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kern="0" dirty="0">
                <a:solidFill>
                  <a:srgbClr val="1A1D96"/>
                </a:solidFill>
                <a:latin typeface="Calibri" panose="020F0502020204030204" pitchFamily="34" charset="0"/>
              </a:rPr>
              <a:t>Strategická koordinácia politiky talentu</a:t>
            </a:r>
          </a:p>
          <a:p>
            <a:pPr marL="342900" indent="-285750" fontAlgn="base">
              <a:lnSpc>
                <a:spcPct val="70000"/>
              </a:lnSpc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kern="0" dirty="0">
                <a:solidFill>
                  <a:srgbClr val="1A1D96"/>
                </a:solidFill>
                <a:latin typeface="Calibri" panose="020F0502020204030204" pitchFamily="34" charset="0"/>
              </a:rPr>
              <a:t>Lákanie, rozvoj a udržanie talentu</a:t>
            </a:r>
          </a:p>
          <a:p>
            <a:pPr marL="342900" indent="-285750" fontAlgn="base">
              <a:lnSpc>
                <a:spcPct val="7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kern="0" dirty="0">
                <a:solidFill>
                  <a:srgbClr val="1A1D96"/>
                </a:solidFill>
                <a:latin typeface="Calibri" panose="020F0502020204030204" pitchFamily="34" charset="0"/>
              </a:rPr>
              <a:t>Aktivity </a:t>
            </a:r>
            <a:r>
              <a:rPr lang="sk-SK" kern="0" dirty="0" err="1">
                <a:solidFill>
                  <a:srgbClr val="1A1D96"/>
                </a:solidFill>
                <a:latin typeface="Calibri" panose="020F0502020204030204" pitchFamily="34" charset="0"/>
              </a:rPr>
              <a:t>MŠVVaM</a:t>
            </a:r>
            <a:r>
              <a:rPr lang="sk-SK" kern="0" dirty="0">
                <a:solidFill>
                  <a:srgbClr val="1A1D96"/>
                </a:solidFill>
                <a:latin typeface="Calibri" panose="020F0502020204030204" pitchFamily="34" charset="0"/>
              </a:rPr>
              <a:t> a MV na rozvoj a integráciu talentu</a:t>
            </a:r>
          </a:p>
          <a:p>
            <a:pPr marR="0" lvl="0" algn="just" defTabSz="914400" rtl="0" fontAlgn="auto" hangingPunct="1">
              <a:spcBef>
                <a:spcPts val="0"/>
              </a:spcBef>
              <a:spcAft>
                <a:spcPts val="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1600" b="0" i="0" u="none" strike="noStrike" kern="1200" cap="none" spc="0" baseline="0" dirty="0">
              <a:solidFill>
                <a:srgbClr val="00C5DB"/>
              </a:solidFill>
              <a:uFillTx/>
              <a:latin typeface="Source Sans Pro" pitchFamily="34"/>
              <a:ea typeface="Source Sans Pro" pitchFamily="34"/>
            </a:endParaRPr>
          </a:p>
          <a:p>
            <a:pPr marL="342900" lvl="0" indent="-342900" algn="l">
              <a:lnSpc>
                <a:spcPct val="11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sk-SK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Odbor talentovej politiky na ÚPPVL (VAIA) bude pokračovať v </a:t>
            </a:r>
            <a:r>
              <a:rPr lang="sk-SK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koordinácii orgánov štátnej správy, samosprávy a mimovládneho sektora pri výkone agendy v oblasti </a:t>
            </a:r>
            <a:r>
              <a:rPr lang="sk-SK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zamedzenia odlivu talentu do zahraničia, návratu slovenského talentu a lákania/udržania </a:t>
            </a:r>
            <a:r>
              <a:rPr lang="sk-SK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zahraničného talentu na Slovensku</a:t>
            </a:r>
          </a:p>
          <a:p>
            <a:pPr marL="342900" lvl="0" indent="-342900" algn="l">
              <a:lnSpc>
                <a:spcPct val="11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sk-SK" dirty="0">
                <a:solidFill>
                  <a:srgbClr val="000000"/>
                </a:solidFill>
                <a:latin typeface="Calibri" panose="020F0502020204030204" pitchFamily="34" charset="0"/>
                <a:ea typeface="Source Sans Pro" pitchFamily="34"/>
              </a:rPr>
              <a:t>lákanie a udržanie talentu bude podporené formou výziev, spolupráce s diaspórou, vytvorením portálu s informáciami pre cudzincov, zefektívnením procesov na VŠ v oblasti lákania talentu, podporou účasti slovenských žiakov na medzinárodných podujatiach/olympiádach, či inštitucionalizovaním jazykového vzdelávania cudzincov</a:t>
            </a:r>
          </a:p>
          <a:p>
            <a:pPr marL="342900" lvl="0" indent="-342900" algn="l">
              <a:lnSpc>
                <a:spcPct val="11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sk-SK" dirty="0">
                <a:solidFill>
                  <a:srgbClr val="000000"/>
                </a:solidFill>
                <a:latin typeface="Calibri" panose="020F0502020204030204" pitchFamily="34" charset="0"/>
                <a:ea typeface="Source Sans Pro" pitchFamily="34"/>
              </a:rPr>
              <a:t>budú podporené programy na podporu podnikavosti mládeže, manažérskeho vzdelávania vedúcich pracovníkov VŠ, podporí sa popularizácia vedy (</a:t>
            </a:r>
            <a:r>
              <a:rPr lang="sk-SK" dirty="0" err="1">
                <a:solidFill>
                  <a:srgbClr val="000000"/>
                </a:solidFill>
                <a:latin typeface="Calibri" panose="020F0502020204030204" pitchFamily="34" charset="0"/>
                <a:ea typeface="Source Sans Pro" pitchFamily="34"/>
              </a:rPr>
              <a:t>smartlaby</a:t>
            </a:r>
            <a:r>
              <a:rPr lang="sk-SK" dirty="0">
                <a:solidFill>
                  <a:srgbClr val="000000"/>
                </a:solidFill>
                <a:latin typeface="Calibri" panose="020F0502020204030204" pitchFamily="34" charset="0"/>
                <a:ea typeface="Source Sans Pro" pitchFamily="34"/>
              </a:rPr>
              <a:t>, zážitkové centrá) a medzinárodná mobilita výskumných pracovníkov, ako aj asistenčné a integračné služby pre cudzincov na Slovensku</a:t>
            </a:r>
            <a:endParaRPr lang="sk-SK" dirty="0">
              <a:solidFill>
                <a:srgbClr val="000000"/>
              </a:solidFill>
              <a:latin typeface="Source Sans Pro" pitchFamily="34"/>
              <a:ea typeface="Source Sans Pro" pitchFamily="34"/>
            </a:endParaRPr>
          </a:p>
        </p:txBody>
      </p:sp>
      <p:grpSp>
        <p:nvGrpSpPr>
          <p:cNvPr id="3" name="Group 8">
            <a:extLst>
              <a:ext uri="{FF2B5EF4-FFF2-40B4-BE49-F238E27FC236}">
                <a16:creationId xmlns:a16="http://schemas.microsoft.com/office/drawing/2014/main" id="{165D92C7-E16E-BC45-4D98-059CB9245A72}"/>
              </a:ext>
            </a:extLst>
          </p:cNvPr>
          <p:cNvGrpSpPr/>
          <p:nvPr/>
        </p:nvGrpSpPr>
        <p:grpSpPr>
          <a:xfrm flipV="1">
            <a:off x="9324753" y="711030"/>
            <a:ext cx="2191558" cy="2089419"/>
            <a:chOff x="4806171" y="1732236"/>
            <a:chExt cx="1584176" cy="1655078"/>
          </a:xfrm>
        </p:grpSpPr>
        <p:sp>
          <p:nvSpPr>
            <p:cNvPr id="5" name="Teardrop 27">
              <a:extLst>
                <a:ext uri="{FF2B5EF4-FFF2-40B4-BE49-F238E27FC236}">
                  <a16:creationId xmlns:a16="http://schemas.microsoft.com/office/drawing/2014/main" id="{0FD76BEC-8234-0895-9B28-0F9E89B95611}"/>
                </a:ext>
              </a:extLst>
            </p:cNvPr>
            <p:cNvSpPr/>
            <p:nvPr/>
          </p:nvSpPr>
          <p:spPr bwMode="ltGray">
            <a:xfrm rot="5400000">
              <a:off x="4806171" y="1803138"/>
              <a:ext cx="1584176" cy="1584176"/>
            </a:xfrm>
            <a:prstGeom prst="teardrop">
              <a:avLst/>
            </a:prstGeom>
            <a:solidFill>
              <a:srgbClr val="1A1D96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6" name="Oval 29">
              <a:extLst>
                <a:ext uri="{FF2B5EF4-FFF2-40B4-BE49-F238E27FC236}">
                  <a16:creationId xmlns:a16="http://schemas.microsoft.com/office/drawing/2014/main" id="{1C5447B8-B4F5-CFB9-F618-9D582F673623}"/>
                </a:ext>
              </a:extLst>
            </p:cNvPr>
            <p:cNvSpPr/>
            <p:nvPr/>
          </p:nvSpPr>
          <p:spPr bwMode="ltGray">
            <a:xfrm>
              <a:off x="6066780" y="3095866"/>
              <a:ext cx="145545" cy="175622"/>
            </a:xfrm>
            <a:prstGeom prst="ellipse">
              <a:avLst/>
            </a:prstGeom>
            <a:solidFill>
              <a:schemeClr val="bg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7" name="TextBox 282">
              <a:extLst>
                <a:ext uri="{FF2B5EF4-FFF2-40B4-BE49-F238E27FC236}">
                  <a16:creationId xmlns:a16="http://schemas.microsoft.com/office/drawing/2014/main" id="{BC4EC084-3EAA-B757-8C2D-49653842DC37}"/>
                </a:ext>
              </a:extLst>
            </p:cNvPr>
            <p:cNvSpPr txBox="1"/>
            <p:nvPr/>
          </p:nvSpPr>
          <p:spPr>
            <a:xfrm rot="10800000">
              <a:off x="4968183" y="1732236"/>
              <a:ext cx="1244142" cy="116915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 fontAlgn="base">
                <a:lnSpc>
                  <a:spcPct val="110000"/>
                </a:lnSpc>
                <a:spcAft>
                  <a:spcPts val="600"/>
                </a:spcAft>
                <a:buClr>
                  <a:srgbClr val="FF6900"/>
                </a:buClr>
              </a:pPr>
              <a:r>
                <a:rPr lang="sk-SK" sz="2400" b="1" dirty="0">
                  <a:solidFill>
                    <a:schemeClr val="bg1"/>
                  </a:solidFill>
                  <a:latin typeface="Georgia" panose="02040502050405020303" pitchFamily="18" charset="0"/>
                  <a:cs typeface="Arial"/>
                </a:rPr>
                <a:t>52,7</a:t>
              </a:r>
            </a:p>
            <a:p>
              <a:pPr algn="ctr" fontAlgn="base">
                <a:lnSpc>
                  <a:spcPct val="110000"/>
                </a:lnSpc>
                <a:spcAft>
                  <a:spcPts val="600"/>
                </a:spcAft>
                <a:buClr>
                  <a:srgbClr val="FF6900"/>
                </a:buClr>
              </a:pPr>
              <a:r>
                <a:rPr lang="sk-SK" b="1" dirty="0">
                  <a:solidFill>
                    <a:schemeClr val="bg1"/>
                  </a:solidFill>
                  <a:latin typeface="Georgia" panose="02040502050405020303" pitchFamily="18" charset="0"/>
                  <a:cs typeface="Arial"/>
                </a:rPr>
                <a:t>mil. €</a:t>
              </a:r>
            </a:p>
          </p:txBody>
        </p:sp>
      </p:grpSp>
      <p:sp>
        <p:nvSpPr>
          <p:cNvPr id="9" name="BlokTextu 8">
            <a:extLst>
              <a:ext uri="{FF2B5EF4-FFF2-40B4-BE49-F238E27FC236}">
                <a16:creationId xmlns:a16="http://schemas.microsoft.com/office/drawing/2014/main" id="{5A789346-9180-9107-8BD3-8A88AFCCA6DF}"/>
              </a:ext>
            </a:extLst>
          </p:cNvPr>
          <p:cNvSpPr txBox="1"/>
          <p:nvPr/>
        </p:nvSpPr>
        <p:spPr>
          <a:xfrm>
            <a:off x="9946836" y="833676"/>
            <a:ext cx="11284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200" b="1" dirty="0">
                <a:solidFill>
                  <a:schemeClr val="bg1">
                    <a:lumMod val="95000"/>
                  </a:schemeClr>
                </a:solidFill>
                <a:latin typeface="Georgia" panose="02040502050405020303" pitchFamily="18" charset="0"/>
              </a:rPr>
              <a:t>2026-2028</a:t>
            </a:r>
          </a:p>
        </p:txBody>
      </p:sp>
    </p:spTree>
    <p:extLst>
      <p:ext uri="{BB962C8B-B14F-4D97-AF65-F5344CB8AC3E}">
        <p14:creationId xmlns:p14="http://schemas.microsoft.com/office/powerpoint/2010/main" val="4903776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FE7B7D-D0EC-5EBC-052A-DB7050529E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8FE76E-653E-58CC-0ADD-52343FFCD5B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947" y="576904"/>
            <a:ext cx="9513531" cy="488088"/>
          </a:xfrm>
        </p:spPr>
        <p:txBody>
          <a:bodyPr/>
          <a:lstStyle/>
          <a:p>
            <a:r>
              <a:rPr lang="sk-SK" dirty="0">
                <a:latin typeface="Source Sans Pro"/>
                <a:ea typeface="Source Sans Pro"/>
              </a:rPr>
              <a:t>ĎALŠIE OBLASTI PODPORY AKČNÉHO PLÁNU</a:t>
            </a:r>
          </a:p>
        </p:txBody>
      </p:sp>
      <p:sp>
        <p:nvSpPr>
          <p:cNvPr id="4" name="BlokTextu 5">
            <a:extLst>
              <a:ext uri="{FF2B5EF4-FFF2-40B4-BE49-F238E27FC236}">
                <a16:creationId xmlns:a16="http://schemas.microsoft.com/office/drawing/2014/main" id="{7CEBD5F0-3DC2-12CA-7314-11D9DF2EBF62}"/>
              </a:ext>
            </a:extLst>
          </p:cNvPr>
          <p:cNvSpPr txBox="1"/>
          <p:nvPr/>
        </p:nvSpPr>
        <p:spPr>
          <a:xfrm>
            <a:off x="831948" y="1797784"/>
            <a:ext cx="8193180" cy="413959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R="0" lvl="0" algn="just" defTabSz="914400" rtl="0" fontAlgn="auto" hangingPunct="1">
              <a:spcBef>
                <a:spcPts val="0"/>
              </a:spcBef>
              <a:spcAft>
                <a:spcPts val="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2400" b="1" kern="0" dirty="0">
                <a:solidFill>
                  <a:srgbClr val="00C5DB"/>
                </a:solidFill>
                <a:latin typeface="Source Sans Pro" pitchFamily="34"/>
                <a:ea typeface="Source Sans Pro" pitchFamily="34"/>
              </a:rPr>
              <a:t>Zjednodušenie implementačných procesov</a:t>
            </a:r>
            <a:endParaRPr lang="sk-SK" sz="2400" b="1" dirty="0">
              <a:solidFill>
                <a:srgbClr val="00C5DB"/>
              </a:solidFill>
              <a:latin typeface="Source Sans Pro" pitchFamily="34"/>
              <a:ea typeface="Source Sans Pro" pitchFamily="34"/>
            </a:endParaRPr>
          </a:p>
          <a:p>
            <a:pPr marR="0" lvl="0" algn="just" defTabSz="914400" rtl="0" fontAlgn="auto" hangingPunct="1">
              <a:spcBef>
                <a:spcPts val="0"/>
              </a:spcBef>
              <a:spcAft>
                <a:spcPts val="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2400" b="0" i="0" u="none" strike="noStrike" kern="1200" cap="none" spc="0" baseline="0" dirty="0">
              <a:solidFill>
                <a:srgbClr val="00C5DB"/>
              </a:solidFill>
              <a:uFillTx/>
              <a:latin typeface="Source Sans Pro" pitchFamily="34"/>
              <a:ea typeface="Source Sans Pro" pitchFamily="34"/>
            </a:endParaRPr>
          </a:p>
          <a:p>
            <a:pPr indent="-285750" fontAlgn="base">
              <a:lnSpc>
                <a:spcPts val="1350"/>
              </a:lnSpc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sk-SK" dirty="0">
                <a:solidFill>
                  <a:srgbClr val="1A1D96"/>
                </a:solidFill>
                <a:latin typeface="Calibri" panose="020F0502020204030204" pitchFamily="34" charset="0"/>
              </a:rPr>
              <a:t>Technologický fond</a:t>
            </a:r>
          </a:p>
          <a:p>
            <a:pPr marL="285750" indent="-285750" fontAlgn="base">
              <a:lnSpc>
                <a:spcPts val="1350"/>
              </a:lnSpc>
              <a:buFont typeface="Arial" panose="020B0604020202020204" pitchFamily="34" charset="0"/>
              <a:buChar char="•"/>
            </a:pPr>
            <a:r>
              <a:rPr lang="sk-SK" dirty="0">
                <a:solidFill>
                  <a:srgbClr val="1A1D96"/>
                </a:solidFill>
                <a:latin typeface="Calibri" panose="020F0502020204030204" pitchFamily="34" charset="0"/>
              </a:rPr>
              <a:t>Zavedenie zákonnej možnosti žiadať predkladanie častí projektov na podporu        výskumu, vývoja a inovácií v anglickom jazyku</a:t>
            </a:r>
          </a:p>
          <a:p>
            <a:pPr marL="285750" indent="-285750" fontAlgn="base">
              <a:lnSpc>
                <a:spcPts val="135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dirty="0">
                <a:solidFill>
                  <a:srgbClr val="1A1D96"/>
                </a:solidFill>
                <a:latin typeface="Calibri" panose="020F0502020204030204" pitchFamily="34" charset="0"/>
              </a:rPr>
              <a:t>Zníženie administratívnej náročnosti pri podpore a implementácii projektov výskumu, vývoja a inovácií</a:t>
            </a:r>
          </a:p>
          <a:p>
            <a:pPr marR="0" lvl="0" algn="just" defTabSz="914400" rtl="0" fontAlgn="auto" hangingPunct="1">
              <a:spcBef>
                <a:spcPts val="0"/>
              </a:spcBef>
              <a:spcAft>
                <a:spcPts val="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2400" b="0" i="0" u="none" strike="noStrike" kern="1200" cap="none" spc="0" baseline="0" dirty="0">
              <a:solidFill>
                <a:srgbClr val="00C5DB"/>
              </a:solidFill>
              <a:uFillTx/>
              <a:latin typeface="Source Sans Pro" pitchFamily="34"/>
              <a:ea typeface="Source Sans Pro" pitchFamily="34"/>
            </a:endParaRPr>
          </a:p>
          <a:p>
            <a:pPr marL="342900" indent="-342900" algn="just">
              <a:buFont typeface="Courier New" panose="02070309020205020404" pitchFamily="49" charset="0"/>
              <a:buChar char="o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kern="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opatrenia nového Akčného plánu sa zamerajú na pokračovanie postupného znižovania administratívnej náročnosti súťažného financovania, ako aj ďalších zjednodušení pre využívanie zahraničných hodnotiteľov</a:t>
            </a:r>
          </a:p>
          <a:p>
            <a:pPr marL="342900" indent="-342900" algn="just">
              <a:buFont typeface="Courier New" panose="02070309020205020404" pitchFamily="49" charset="0"/>
              <a:buChar char="o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kern="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zriadi sa tiež </a:t>
            </a:r>
            <a:r>
              <a:rPr lang="sk-SK" kern="0" dirty="0">
                <a:latin typeface="Calibri" panose="020F0502020204030204" pitchFamily="34" charset="0"/>
                <a:cs typeface="Arial" panose="020B0604020202020204" pitchFamily="34" charset="0"/>
              </a:rPr>
              <a:t>Technologický fond</a:t>
            </a:r>
            <a:r>
              <a:rPr lang="sk-SK" kern="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, ktorý bude predstavovať dvojičku ku APVV v oblasti podpory inovácií a technologického transferu a bude </a:t>
            </a:r>
            <a:r>
              <a:rPr lang="sk-SK" kern="0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o.i</a:t>
            </a:r>
            <a:r>
              <a:rPr lang="sk-SK" kern="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sk-SK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poskytovať návratnou aj nenávratnou formou podporu na realizáciu projektov zameraných na inovácie, alebo transfer poznatkov</a:t>
            </a:r>
            <a:endParaRPr lang="sk-SK" dirty="0">
              <a:solidFill>
                <a:srgbClr val="000000"/>
              </a:solidFill>
              <a:latin typeface="Source Sans Pro" pitchFamily="34"/>
              <a:ea typeface="Source Sans Pro" pitchFamily="34"/>
            </a:endParaRPr>
          </a:p>
        </p:txBody>
      </p:sp>
      <p:grpSp>
        <p:nvGrpSpPr>
          <p:cNvPr id="3" name="Group 8">
            <a:extLst>
              <a:ext uri="{FF2B5EF4-FFF2-40B4-BE49-F238E27FC236}">
                <a16:creationId xmlns:a16="http://schemas.microsoft.com/office/drawing/2014/main" id="{2B8D7EBD-2C9A-D868-F9E3-FE33DAFBEC2F}"/>
              </a:ext>
            </a:extLst>
          </p:cNvPr>
          <p:cNvGrpSpPr/>
          <p:nvPr/>
        </p:nvGrpSpPr>
        <p:grpSpPr>
          <a:xfrm flipV="1">
            <a:off x="9324753" y="711031"/>
            <a:ext cx="2191558" cy="2284243"/>
            <a:chOff x="4806171" y="1577911"/>
            <a:chExt cx="1584176" cy="1809403"/>
          </a:xfrm>
        </p:grpSpPr>
        <p:sp>
          <p:nvSpPr>
            <p:cNvPr id="5" name="Teardrop 27">
              <a:extLst>
                <a:ext uri="{FF2B5EF4-FFF2-40B4-BE49-F238E27FC236}">
                  <a16:creationId xmlns:a16="http://schemas.microsoft.com/office/drawing/2014/main" id="{A82BEE2A-EB86-7765-3E97-9FE4A1D917DC}"/>
                </a:ext>
              </a:extLst>
            </p:cNvPr>
            <p:cNvSpPr/>
            <p:nvPr/>
          </p:nvSpPr>
          <p:spPr bwMode="ltGray">
            <a:xfrm rot="5400000">
              <a:off x="4806171" y="1803138"/>
              <a:ext cx="1584176" cy="1584176"/>
            </a:xfrm>
            <a:prstGeom prst="teardrop">
              <a:avLst/>
            </a:prstGeom>
            <a:solidFill>
              <a:srgbClr val="1A1D96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6" name="Oval 29">
              <a:extLst>
                <a:ext uri="{FF2B5EF4-FFF2-40B4-BE49-F238E27FC236}">
                  <a16:creationId xmlns:a16="http://schemas.microsoft.com/office/drawing/2014/main" id="{AA5AE607-5ABD-0107-8E61-D06712CA164F}"/>
                </a:ext>
              </a:extLst>
            </p:cNvPr>
            <p:cNvSpPr/>
            <p:nvPr/>
          </p:nvSpPr>
          <p:spPr bwMode="ltGray">
            <a:xfrm>
              <a:off x="6066780" y="3095866"/>
              <a:ext cx="145545" cy="175622"/>
            </a:xfrm>
            <a:prstGeom prst="ellipse">
              <a:avLst/>
            </a:prstGeom>
            <a:solidFill>
              <a:schemeClr val="bg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7" name="TextBox 282">
              <a:extLst>
                <a:ext uri="{FF2B5EF4-FFF2-40B4-BE49-F238E27FC236}">
                  <a16:creationId xmlns:a16="http://schemas.microsoft.com/office/drawing/2014/main" id="{F4E4521A-6FA6-14FB-C0B5-F88225C8F76A}"/>
                </a:ext>
              </a:extLst>
            </p:cNvPr>
            <p:cNvSpPr txBox="1"/>
            <p:nvPr/>
          </p:nvSpPr>
          <p:spPr>
            <a:xfrm rot="10800000">
              <a:off x="4976188" y="1577911"/>
              <a:ext cx="1244142" cy="116915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 fontAlgn="base">
                <a:lnSpc>
                  <a:spcPct val="110000"/>
                </a:lnSpc>
                <a:spcAft>
                  <a:spcPts val="600"/>
                </a:spcAft>
                <a:buClr>
                  <a:srgbClr val="FF6900"/>
                </a:buClr>
              </a:pPr>
              <a:r>
                <a:rPr lang="sk-SK" sz="2000" b="1" dirty="0">
                  <a:solidFill>
                    <a:schemeClr val="bg1"/>
                  </a:solidFill>
                  <a:latin typeface="Georgia" panose="02040502050405020303" pitchFamily="18" charset="0"/>
                  <a:cs typeface="Arial"/>
                </a:rPr>
                <a:t>n/a</a:t>
              </a:r>
            </a:p>
            <a:p>
              <a:pPr algn="ctr" fontAlgn="base">
                <a:lnSpc>
                  <a:spcPct val="110000"/>
                </a:lnSpc>
                <a:spcAft>
                  <a:spcPts val="600"/>
                </a:spcAft>
                <a:buClr>
                  <a:srgbClr val="FF6900"/>
                </a:buClr>
              </a:pPr>
              <a:endParaRPr lang="sk-SK" sz="2000" b="1" dirty="0">
                <a:solidFill>
                  <a:schemeClr val="bg1"/>
                </a:solidFill>
                <a:latin typeface="Georgia" panose="02040502050405020303" pitchFamily="18" charset="0"/>
                <a:cs typeface="Arial"/>
              </a:endParaRPr>
            </a:p>
          </p:txBody>
        </p:sp>
      </p:grpSp>
      <p:grpSp>
        <p:nvGrpSpPr>
          <p:cNvPr id="9" name="Group 170">
            <a:extLst>
              <a:ext uri="{FF2B5EF4-FFF2-40B4-BE49-F238E27FC236}">
                <a16:creationId xmlns:a16="http://schemas.microsoft.com/office/drawing/2014/main" id="{CC3F04F9-51CD-B339-60ED-D8444CB208E0}"/>
              </a:ext>
            </a:extLst>
          </p:cNvPr>
          <p:cNvGrpSpPr/>
          <p:nvPr/>
        </p:nvGrpSpPr>
        <p:grpSpPr>
          <a:xfrm>
            <a:off x="537999" y="4823408"/>
            <a:ext cx="294337" cy="264741"/>
            <a:chOff x="4019550" y="3568701"/>
            <a:chExt cx="358775" cy="360363"/>
          </a:xfrm>
          <a:solidFill>
            <a:srgbClr val="00C5DB"/>
          </a:solidFill>
        </p:grpSpPr>
        <p:sp>
          <p:nvSpPr>
            <p:cNvPr id="10" name="Freeform 105">
              <a:extLst>
                <a:ext uri="{FF2B5EF4-FFF2-40B4-BE49-F238E27FC236}">
                  <a16:creationId xmlns:a16="http://schemas.microsoft.com/office/drawing/2014/main" id="{65787570-E02A-DFFB-7D39-1336C07DF4B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19550" y="3568701"/>
              <a:ext cx="358775" cy="360363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31" y="46"/>
                </a:cxn>
                <a:cxn ang="0">
                  <a:pos x="36" y="68"/>
                </a:cxn>
                <a:cxn ang="0">
                  <a:pos x="4" y="100"/>
                </a:cxn>
                <a:cxn ang="0">
                  <a:pos x="4" y="100"/>
                </a:cxn>
                <a:cxn ang="0">
                  <a:pos x="0" y="109"/>
                </a:cxn>
                <a:cxn ang="0">
                  <a:pos x="13" y="123"/>
                </a:cxn>
                <a:cxn ang="0">
                  <a:pos x="23" y="119"/>
                </a:cxn>
                <a:cxn ang="0">
                  <a:pos x="23" y="119"/>
                </a:cxn>
                <a:cxn ang="0">
                  <a:pos x="55" y="87"/>
                </a:cxn>
                <a:cxn ang="0">
                  <a:pos x="77" y="92"/>
                </a:cxn>
                <a:cxn ang="0">
                  <a:pos x="123" y="46"/>
                </a:cxn>
                <a:cxn ang="0">
                  <a:pos x="77" y="0"/>
                </a:cxn>
                <a:cxn ang="0">
                  <a:pos x="18" y="114"/>
                </a:cxn>
                <a:cxn ang="0">
                  <a:pos x="13" y="116"/>
                </a:cxn>
                <a:cxn ang="0">
                  <a:pos x="7" y="109"/>
                </a:cxn>
                <a:cxn ang="0">
                  <a:pos x="9" y="104"/>
                </a:cxn>
                <a:cxn ang="0">
                  <a:pos x="9" y="104"/>
                </a:cxn>
                <a:cxn ang="0">
                  <a:pos x="40" y="73"/>
                </a:cxn>
                <a:cxn ang="0">
                  <a:pos x="49" y="83"/>
                </a:cxn>
                <a:cxn ang="0">
                  <a:pos x="18" y="114"/>
                </a:cxn>
                <a:cxn ang="0">
                  <a:pos x="77" y="84"/>
                </a:cxn>
                <a:cxn ang="0">
                  <a:pos x="38" y="46"/>
                </a:cxn>
                <a:cxn ang="0">
                  <a:pos x="77" y="8"/>
                </a:cxn>
                <a:cxn ang="0">
                  <a:pos x="115" y="46"/>
                </a:cxn>
                <a:cxn ang="0">
                  <a:pos x="77" y="84"/>
                </a:cxn>
                <a:cxn ang="0">
                  <a:pos x="77" y="84"/>
                </a:cxn>
                <a:cxn ang="0">
                  <a:pos x="77" y="84"/>
                </a:cxn>
              </a:cxnLst>
              <a:rect l="0" t="0" r="r" b="b"/>
              <a:pathLst>
                <a:path w="123" h="123">
                  <a:moveTo>
                    <a:pt x="77" y="0"/>
                  </a:moveTo>
                  <a:cubicBezTo>
                    <a:pt x="51" y="0"/>
                    <a:pt x="31" y="21"/>
                    <a:pt x="31" y="46"/>
                  </a:cubicBezTo>
                  <a:cubicBezTo>
                    <a:pt x="31" y="54"/>
                    <a:pt x="33" y="61"/>
                    <a:pt x="36" y="68"/>
                  </a:cubicBezTo>
                  <a:cubicBezTo>
                    <a:pt x="4" y="100"/>
                    <a:pt x="4" y="100"/>
                    <a:pt x="4" y="100"/>
                  </a:cubicBezTo>
                  <a:cubicBezTo>
                    <a:pt x="4" y="100"/>
                    <a:pt x="4" y="100"/>
                    <a:pt x="4" y="100"/>
                  </a:cubicBezTo>
                  <a:cubicBezTo>
                    <a:pt x="2" y="102"/>
                    <a:pt x="0" y="105"/>
                    <a:pt x="0" y="109"/>
                  </a:cubicBezTo>
                  <a:cubicBezTo>
                    <a:pt x="0" y="117"/>
                    <a:pt x="6" y="123"/>
                    <a:pt x="13" y="123"/>
                  </a:cubicBezTo>
                  <a:cubicBezTo>
                    <a:pt x="17" y="123"/>
                    <a:pt x="21" y="121"/>
                    <a:pt x="23" y="119"/>
                  </a:cubicBezTo>
                  <a:cubicBezTo>
                    <a:pt x="23" y="119"/>
                    <a:pt x="23" y="119"/>
                    <a:pt x="23" y="119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62" y="90"/>
                    <a:pt x="69" y="92"/>
                    <a:pt x="77" y="92"/>
                  </a:cubicBezTo>
                  <a:cubicBezTo>
                    <a:pt x="102" y="92"/>
                    <a:pt x="123" y="71"/>
                    <a:pt x="123" y="46"/>
                  </a:cubicBezTo>
                  <a:cubicBezTo>
                    <a:pt x="123" y="21"/>
                    <a:pt x="102" y="0"/>
                    <a:pt x="77" y="0"/>
                  </a:cubicBezTo>
                  <a:close/>
                  <a:moveTo>
                    <a:pt x="18" y="114"/>
                  </a:moveTo>
                  <a:cubicBezTo>
                    <a:pt x="17" y="115"/>
                    <a:pt x="15" y="116"/>
                    <a:pt x="13" y="116"/>
                  </a:cubicBezTo>
                  <a:cubicBezTo>
                    <a:pt x="10" y="116"/>
                    <a:pt x="7" y="113"/>
                    <a:pt x="7" y="109"/>
                  </a:cubicBezTo>
                  <a:cubicBezTo>
                    <a:pt x="7" y="107"/>
                    <a:pt x="8" y="106"/>
                    <a:pt x="9" y="104"/>
                  </a:cubicBezTo>
                  <a:cubicBezTo>
                    <a:pt x="9" y="104"/>
                    <a:pt x="9" y="104"/>
                    <a:pt x="9" y="104"/>
                  </a:cubicBezTo>
                  <a:cubicBezTo>
                    <a:pt x="40" y="73"/>
                    <a:pt x="40" y="73"/>
                    <a:pt x="40" y="73"/>
                  </a:cubicBezTo>
                  <a:cubicBezTo>
                    <a:pt x="42" y="77"/>
                    <a:pt x="46" y="80"/>
                    <a:pt x="49" y="83"/>
                  </a:cubicBezTo>
                  <a:lnTo>
                    <a:pt x="18" y="114"/>
                  </a:lnTo>
                  <a:close/>
                  <a:moveTo>
                    <a:pt x="77" y="84"/>
                  </a:moveTo>
                  <a:cubicBezTo>
                    <a:pt x="55" y="84"/>
                    <a:pt x="38" y="67"/>
                    <a:pt x="38" y="46"/>
                  </a:cubicBezTo>
                  <a:cubicBezTo>
                    <a:pt x="38" y="25"/>
                    <a:pt x="55" y="8"/>
                    <a:pt x="77" y="8"/>
                  </a:cubicBezTo>
                  <a:cubicBezTo>
                    <a:pt x="98" y="8"/>
                    <a:pt x="115" y="25"/>
                    <a:pt x="115" y="46"/>
                  </a:cubicBezTo>
                  <a:cubicBezTo>
                    <a:pt x="115" y="67"/>
                    <a:pt x="98" y="84"/>
                    <a:pt x="77" y="84"/>
                  </a:cubicBezTo>
                  <a:close/>
                  <a:moveTo>
                    <a:pt x="77" y="84"/>
                  </a:moveTo>
                  <a:cubicBezTo>
                    <a:pt x="77" y="84"/>
                    <a:pt x="77" y="84"/>
                    <a:pt x="77" y="8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1" name="Freeform 106">
              <a:extLst>
                <a:ext uri="{FF2B5EF4-FFF2-40B4-BE49-F238E27FC236}">
                  <a16:creationId xmlns:a16="http://schemas.microsoft.com/office/drawing/2014/main" id="{F9BFFE18-83FB-FACC-0E8E-51B6F61965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65600" y="3624263"/>
              <a:ext cx="84138" cy="85725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0" y="27"/>
                </a:cxn>
                <a:cxn ang="0">
                  <a:pos x="2" y="29"/>
                </a:cxn>
                <a:cxn ang="0">
                  <a:pos x="4" y="27"/>
                </a:cxn>
                <a:cxn ang="0">
                  <a:pos x="27" y="4"/>
                </a:cxn>
                <a:cxn ang="0">
                  <a:pos x="29" y="2"/>
                </a:cxn>
                <a:cxn ang="0">
                  <a:pos x="27" y="0"/>
                </a:cxn>
                <a:cxn ang="0">
                  <a:pos x="27" y="0"/>
                </a:cxn>
                <a:cxn ang="0">
                  <a:pos x="27" y="0"/>
                </a:cxn>
              </a:cxnLst>
              <a:rect l="0" t="0" r="r" b="b"/>
              <a:pathLst>
                <a:path w="29" h="29">
                  <a:moveTo>
                    <a:pt x="27" y="0"/>
                  </a:moveTo>
                  <a:cubicBezTo>
                    <a:pt x="12" y="0"/>
                    <a:pt x="0" y="12"/>
                    <a:pt x="0" y="27"/>
                  </a:cubicBezTo>
                  <a:cubicBezTo>
                    <a:pt x="0" y="28"/>
                    <a:pt x="1" y="29"/>
                    <a:pt x="2" y="29"/>
                  </a:cubicBezTo>
                  <a:cubicBezTo>
                    <a:pt x="3" y="29"/>
                    <a:pt x="4" y="28"/>
                    <a:pt x="4" y="27"/>
                  </a:cubicBezTo>
                  <a:cubicBezTo>
                    <a:pt x="4" y="14"/>
                    <a:pt x="14" y="4"/>
                    <a:pt x="27" y="4"/>
                  </a:cubicBezTo>
                  <a:cubicBezTo>
                    <a:pt x="28" y="4"/>
                    <a:pt x="29" y="3"/>
                    <a:pt x="29" y="2"/>
                  </a:cubicBezTo>
                  <a:cubicBezTo>
                    <a:pt x="29" y="1"/>
                    <a:pt x="28" y="0"/>
                    <a:pt x="27" y="0"/>
                  </a:cubicBezTo>
                  <a:close/>
                  <a:moveTo>
                    <a:pt x="27" y="0"/>
                  </a:move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  <p:sp>
        <p:nvSpPr>
          <p:cNvPr id="12" name="BlokTextu 11">
            <a:extLst>
              <a:ext uri="{FF2B5EF4-FFF2-40B4-BE49-F238E27FC236}">
                <a16:creationId xmlns:a16="http://schemas.microsoft.com/office/drawing/2014/main" id="{1F285412-014C-DE42-8176-13FEFB571473}"/>
              </a:ext>
            </a:extLst>
          </p:cNvPr>
          <p:cNvSpPr txBox="1"/>
          <p:nvPr/>
        </p:nvSpPr>
        <p:spPr>
          <a:xfrm>
            <a:off x="9946836" y="833676"/>
            <a:ext cx="11284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200" b="1" dirty="0">
                <a:solidFill>
                  <a:schemeClr val="bg1">
                    <a:lumMod val="95000"/>
                  </a:schemeClr>
                </a:solidFill>
                <a:latin typeface="Georgia" panose="02040502050405020303" pitchFamily="18" charset="0"/>
              </a:rPr>
              <a:t>2026-2028</a:t>
            </a:r>
          </a:p>
        </p:txBody>
      </p:sp>
    </p:spTree>
    <p:extLst>
      <p:ext uri="{BB962C8B-B14F-4D97-AF65-F5344CB8AC3E}">
        <p14:creationId xmlns:p14="http://schemas.microsoft.com/office/powerpoint/2010/main" val="3773571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2212C9-6CA5-BE66-F699-D2C13A6D9B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C46188-9EFF-227A-CEED-5DE0EDBA28B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947" y="576904"/>
            <a:ext cx="9513531" cy="488088"/>
          </a:xfrm>
        </p:spPr>
        <p:txBody>
          <a:bodyPr/>
          <a:lstStyle/>
          <a:p>
            <a:r>
              <a:rPr lang="sk-SK" dirty="0">
                <a:latin typeface="Source Sans Pro"/>
                <a:ea typeface="Source Sans Pro"/>
              </a:rPr>
              <a:t>ĎALŠIE OBLASTI PODPORY AKČNÉHO PLÁNU</a:t>
            </a:r>
          </a:p>
        </p:txBody>
      </p:sp>
      <p:sp>
        <p:nvSpPr>
          <p:cNvPr id="4" name="BlokTextu 5">
            <a:extLst>
              <a:ext uri="{FF2B5EF4-FFF2-40B4-BE49-F238E27FC236}">
                <a16:creationId xmlns:a16="http://schemas.microsoft.com/office/drawing/2014/main" id="{88A80977-B73D-EE9C-FCF8-836C54CB2E66}"/>
              </a:ext>
            </a:extLst>
          </p:cNvPr>
          <p:cNvSpPr txBox="1"/>
          <p:nvPr/>
        </p:nvSpPr>
        <p:spPr>
          <a:xfrm>
            <a:off x="831948" y="1797784"/>
            <a:ext cx="9589208" cy="417755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R="0" lvl="0" algn="just" defTabSz="914400" rtl="0" fontAlgn="auto" hangingPunct="1">
              <a:spcBef>
                <a:spcPts val="0"/>
              </a:spcBef>
              <a:spcAft>
                <a:spcPts val="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2400" b="1" kern="0" dirty="0">
                <a:solidFill>
                  <a:srgbClr val="00C5DB"/>
                </a:solidFill>
                <a:latin typeface="Source Sans Pro" pitchFamily="34"/>
                <a:ea typeface="Source Sans Pro" pitchFamily="34"/>
              </a:rPr>
              <a:t>Koordinácia aktivít a kompetencií</a:t>
            </a:r>
            <a:endParaRPr lang="sk-SK" sz="2400" b="1" dirty="0">
              <a:solidFill>
                <a:srgbClr val="00C5DB"/>
              </a:solidFill>
              <a:latin typeface="Source Sans Pro" pitchFamily="34"/>
              <a:ea typeface="Source Sans Pro" pitchFamily="34"/>
            </a:endParaRPr>
          </a:p>
          <a:p>
            <a:pPr marR="0" lvl="0" algn="just" defTabSz="914400" rtl="0" fontAlgn="auto" hangingPunct="1">
              <a:spcBef>
                <a:spcPts val="0"/>
              </a:spcBef>
              <a:spcAft>
                <a:spcPts val="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2400" b="0" i="0" u="none" strike="noStrike" kern="1200" cap="none" spc="0" baseline="0" dirty="0">
              <a:solidFill>
                <a:srgbClr val="00C5DB"/>
              </a:solidFill>
              <a:uFillTx/>
              <a:latin typeface="Source Sans Pro" pitchFamily="34"/>
              <a:ea typeface="Source Sans Pro" pitchFamily="34"/>
            </a:endParaRPr>
          </a:p>
          <a:p>
            <a:pPr marL="342900" indent="-285750" fontAlgn="base">
              <a:lnSpc>
                <a:spcPct val="7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kern="0" dirty="0">
                <a:solidFill>
                  <a:srgbClr val="1A1D96"/>
                </a:solidFill>
                <a:latin typeface="Calibri" panose="020F0502020204030204" pitchFamily="34" charset="0"/>
              </a:rPr>
              <a:t>Strategicko-analytická koordinácia politík výskumu, vývoja a inovácií na ÚPPVL (VAIA)</a:t>
            </a:r>
          </a:p>
          <a:p>
            <a:pPr marL="342900" indent="-285750" fontAlgn="base">
              <a:lnSpc>
                <a:spcPct val="70000"/>
              </a:lnSpc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kern="0" dirty="0">
                <a:solidFill>
                  <a:srgbClr val="1A1D96"/>
                </a:solidFill>
                <a:latin typeface="Calibri" panose="020F0502020204030204" pitchFamily="34" charset="0"/>
              </a:rPr>
              <a:t>Strategická koordinácia a implementácia politík výskumu a vývoja na </a:t>
            </a:r>
            <a:r>
              <a:rPr lang="sk-SK" kern="0" dirty="0" err="1">
                <a:solidFill>
                  <a:srgbClr val="1A1D96"/>
                </a:solidFill>
                <a:latin typeface="Calibri" panose="020F0502020204030204" pitchFamily="34" charset="0"/>
              </a:rPr>
              <a:t>MŠVVaM</a:t>
            </a:r>
            <a:r>
              <a:rPr lang="sk-SK" kern="0" dirty="0">
                <a:solidFill>
                  <a:srgbClr val="1A1D96"/>
                </a:solidFill>
                <a:latin typeface="Calibri" panose="020F0502020204030204" pitchFamily="34" charset="0"/>
              </a:rPr>
              <a:t> SR</a:t>
            </a:r>
          </a:p>
          <a:p>
            <a:pPr marL="342900" indent="-285750" fontAlgn="base">
              <a:lnSpc>
                <a:spcPct val="7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kern="0" dirty="0">
                <a:solidFill>
                  <a:srgbClr val="1A1D96"/>
                </a:solidFill>
                <a:latin typeface="Calibri" panose="020F0502020204030204" pitchFamily="34" charset="0"/>
              </a:rPr>
              <a:t>Strategická koordinácia politiky inovácií na MH SR</a:t>
            </a:r>
          </a:p>
          <a:p>
            <a:pPr marR="0" lvl="0" algn="just" defTabSz="914400" rtl="0" fontAlgn="auto" hangingPunct="1">
              <a:spcBef>
                <a:spcPts val="0"/>
              </a:spcBef>
              <a:spcAft>
                <a:spcPts val="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2400" b="0" i="0" u="none" strike="noStrike" kern="1200" cap="none" spc="0" baseline="0" dirty="0">
              <a:solidFill>
                <a:srgbClr val="00C5DB"/>
              </a:solidFill>
              <a:uFillTx/>
              <a:latin typeface="Source Sans Pro" pitchFamily="34"/>
              <a:ea typeface="Source Sans Pro" pitchFamily="34"/>
            </a:endParaRPr>
          </a:p>
          <a:p>
            <a:pPr marL="342900" marR="0" lvl="0" indent="-342900" algn="just" defTabSz="914400" rtl="0" fontAlgn="auto" hangingPunct="1"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b="0" i="0" u="none" strike="noStrike" kern="1200" cap="none" spc="0" baseline="0" dirty="0">
                <a:solidFill>
                  <a:srgbClr val="000000"/>
                </a:solidFill>
                <a:uFillTx/>
                <a:ea typeface="Source Sans Pro" pitchFamily="34"/>
              </a:rPr>
              <a:t>nedostatočné kapacity u zodpovedných gestorov, ktoré sa ukázali ako jeden z problémov pri implementácii AP </a:t>
            </a:r>
            <a:r>
              <a:rPr lang="sk-SK" b="0" i="0" u="none" strike="noStrike" kern="1200" cap="none" spc="0" baseline="0" dirty="0" err="1">
                <a:solidFill>
                  <a:srgbClr val="000000"/>
                </a:solidFill>
                <a:uFillTx/>
                <a:ea typeface="Source Sans Pro" pitchFamily="34"/>
              </a:rPr>
              <a:t>NSVVaI</a:t>
            </a:r>
            <a:r>
              <a:rPr lang="sk-SK" b="0" i="0" u="none" strike="noStrike" kern="1200" cap="none" spc="0" baseline="0" dirty="0">
                <a:solidFill>
                  <a:srgbClr val="000000"/>
                </a:solidFill>
                <a:uFillTx/>
                <a:ea typeface="Source Sans Pro" pitchFamily="34"/>
              </a:rPr>
              <a:t> v predchádzajúcom období, budú riešené formou zadefinovania potrebného počtu FTE na konkrétne oblasti podpory výskumu, vývoja a inováci</a:t>
            </a:r>
            <a:r>
              <a:rPr lang="sk-SK" dirty="0">
                <a:solidFill>
                  <a:srgbClr val="000000"/>
                </a:solidFill>
                <a:ea typeface="Source Sans Pro" pitchFamily="34"/>
              </a:rPr>
              <a:t>í v SR</a:t>
            </a:r>
          </a:p>
          <a:p>
            <a:pPr marL="342900" marR="0" lvl="0" indent="-342900" algn="just" defTabSz="914400" rtl="0" fontAlgn="auto" hangingPunct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dirty="0">
                <a:solidFill>
                  <a:srgbClr val="000000"/>
                </a:solidFill>
                <a:ea typeface="Source Sans Pro" pitchFamily="34"/>
              </a:rPr>
              <a:t>uvedené sa týka prioritne ÚPPVL (VAIA), </a:t>
            </a:r>
            <a:r>
              <a:rPr lang="sk-SK" dirty="0" err="1">
                <a:solidFill>
                  <a:srgbClr val="000000"/>
                </a:solidFill>
                <a:ea typeface="Source Sans Pro" pitchFamily="34"/>
              </a:rPr>
              <a:t>MŠVVaM</a:t>
            </a:r>
            <a:r>
              <a:rPr lang="sk-SK" dirty="0">
                <a:solidFill>
                  <a:srgbClr val="000000"/>
                </a:solidFill>
                <a:ea typeface="Source Sans Pro" pitchFamily="34"/>
              </a:rPr>
              <a:t> SR a MH SR, ako aj agentúry SARIO, ktorá bude vysielať FTE do vysoko inovatívnych krajín s cieľom lákania zahraničných investícií v danom regióne a zriadi pozíciu ILO pre </a:t>
            </a:r>
            <a:r>
              <a:rPr lang="sk-SK" dirty="0">
                <a:effectLst/>
                <a:ea typeface="MS Mincho" panose="02020609040205080304" pitchFamily="49" charset="-128"/>
                <a:cs typeface="Arial" panose="020B0604020202020204" pitchFamily="34" charset="0"/>
              </a:rPr>
              <a:t>medzinárodné organizácie výskumu a vývoja za účelom zvýšenia účasti slovenských podnikateľských subjektov na dodávkach technológií, tovarov a služieb v týchto inštitúciách, čím sa posilní návratnosť príspevkov SR do medzinárodných organizácií</a:t>
            </a:r>
            <a:endParaRPr lang="sk-SK" dirty="0">
              <a:solidFill>
                <a:srgbClr val="000000"/>
              </a:solidFill>
              <a:ea typeface="Source Sans Pro" pitchFamily="34"/>
            </a:endParaRPr>
          </a:p>
        </p:txBody>
      </p:sp>
      <p:grpSp>
        <p:nvGrpSpPr>
          <p:cNvPr id="3" name="Group 8">
            <a:extLst>
              <a:ext uri="{FF2B5EF4-FFF2-40B4-BE49-F238E27FC236}">
                <a16:creationId xmlns:a16="http://schemas.microsoft.com/office/drawing/2014/main" id="{954CA8D2-2774-2EED-7374-E75264AB08FA}"/>
              </a:ext>
            </a:extLst>
          </p:cNvPr>
          <p:cNvGrpSpPr/>
          <p:nvPr/>
        </p:nvGrpSpPr>
        <p:grpSpPr>
          <a:xfrm flipV="1">
            <a:off x="9324753" y="711031"/>
            <a:ext cx="2191558" cy="2146132"/>
            <a:chOff x="4806171" y="1687312"/>
            <a:chExt cx="1584176" cy="1700002"/>
          </a:xfrm>
        </p:grpSpPr>
        <p:sp>
          <p:nvSpPr>
            <p:cNvPr id="5" name="Teardrop 27">
              <a:extLst>
                <a:ext uri="{FF2B5EF4-FFF2-40B4-BE49-F238E27FC236}">
                  <a16:creationId xmlns:a16="http://schemas.microsoft.com/office/drawing/2014/main" id="{8329E0E3-D15C-8BFC-524B-2C767F3E0CEB}"/>
                </a:ext>
              </a:extLst>
            </p:cNvPr>
            <p:cNvSpPr/>
            <p:nvPr/>
          </p:nvSpPr>
          <p:spPr bwMode="ltGray">
            <a:xfrm rot="5400000">
              <a:off x="4806171" y="1803138"/>
              <a:ext cx="1584176" cy="1584176"/>
            </a:xfrm>
            <a:prstGeom prst="teardrop">
              <a:avLst/>
            </a:prstGeom>
            <a:solidFill>
              <a:srgbClr val="1A1D96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6" name="Oval 29">
              <a:extLst>
                <a:ext uri="{FF2B5EF4-FFF2-40B4-BE49-F238E27FC236}">
                  <a16:creationId xmlns:a16="http://schemas.microsoft.com/office/drawing/2014/main" id="{67F6A819-9A69-78FD-67D8-F6D93FA51A94}"/>
                </a:ext>
              </a:extLst>
            </p:cNvPr>
            <p:cNvSpPr/>
            <p:nvPr/>
          </p:nvSpPr>
          <p:spPr bwMode="ltGray">
            <a:xfrm>
              <a:off x="6066780" y="3095866"/>
              <a:ext cx="145545" cy="175622"/>
            </a:xfrm>
            <a:prstGeom prst="ellipse">
              <a:avLst/>
            </a:prstGeom>
            <a:solidFill>
              <a:schemeClr val="bg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7" name="TextBox 282">
              <a:extLst>
                <a:ext uri="{FF2B5EF4-FFF2-40B4-BE49-F238E27FC236}">
                  <a16:creationId xmlns:a16="http://schemas.microsoft.com/office/drawing/2014/main" id="{B3280298-EA62-9222-F485-41E97D88EA20}"/>
                </a:ext>
              </a:extLst>
            </p:cNvPr>
            <p:cNvSpPr txBox="1"/>
            <p:nvPr/>
          </p:nvSpPr>
          <p:spPr>
            <a:xfrm rot="10800000">
              <a:off x="4976188" y="1687312"/>
              <a:ext cx="1244142" cy="116915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 fontAlgn="base">
                <a:lnSpc>
                  <a:spcPct val="110000"/>
                </a:lnSpc>
                <a:spcAft>
                  <a:spcPts val="600"/>
                </a:spcAft>
                <a:buClr>
                  <a:srgbClr val="FF6900"/>
                </a:buClr>
              </a:pPr>
              <a:r>
                <a:rPr lang="sk-SK" sz="2400" b="1" dirty="0">
                  <a:solidFill>
                    <a:schemeClr val="bg1"/>
                  </a:solidFill>
                  <a:latin typeface="Georgia" panose="02040502050405020303" pitchFamily="18" charset="0"/>
                  <a:cs typeface="Arial"/>
                </a:rPr>
                <a:t>17,5</a:t>
              </a:r>
            </a:p>
            <a:p>
              <a:pPr algn="ctr" fontAlgn="base">
                <a:lnSpc>
                  <a:spcPct val="110000"/>
                </a:lnSpc>
                <a:spcAft>
                  <a:spcPts val="600"/>
                </a:spcAft>
                <a:buClr>
                  <a:srgbClr val="FF6900"/>
                </a:buClr>
              </a:pPr>
              <a:r>
                <a:rPr lang="sk-SK" b="1" dirty="0">
                  <a:solidFill>
                    <a:schemeClr val="bg1"/>
                  </a:solidFill>
                  <a:latin typeface="Georgia" panose="02040502050405020303" pitchFamily="18" charset="0"/>
                  <a:cs typeface="Arial"/>
                </a:rPr>
                <a:t>mil. €</a:t>
              </a:r>
            </a:p>
          </p:txBody>
        </p:sp>
      </p:grpSp>
      <p:grpSp>
        <p:nvGrpSpPr>
          <p:cNvPr id="9" name="Group 170">
            <a:extLst>
              <a:ext uri="{FF2B5EF4-FFF2-40B4-BE49-F238E27FC236}">
                <a16:creationId xmlns:a16="http://schemas.microsoft.com/office/drawing/2014/main" id="{058E1222-73C0-8978-9D76-64D63165482C}"/>
              </a:ext>
            </a:extLst>
          </p:cNvPr>
          <p:cNvGrpSpPr/>
          <p:nvPr/>
        </p:nvGrpSpPr>
        <p:grpSpPr>
          <a:xfrm>
            <a:off x="537610" y="4489167"/>
            <a:ext cx="294337" cy="264741"/>
            <a:chOff x="4019550" y="3568701"/>
            <a:chExt cx="358775" cy="360363"/>
          </a:xfrm>
          <a:solidFill>
            <a:srgbClr val="00C5DB"/>
          </a:solidFill>
        </p:grpSpPr>
        <p:sp>
          <p:nvSpPr>
            <p:cNvPr id="10" name="Freeform 105">
              <a:extLst>
                <a:ext uri="{FF2B5EF4-FFF2-40B4-BE49-F238E27FC236}">
                  <a16:creationId xmlns:a16="http://schemas.microsoft.com/office/drawing/2014/main" id="{50F2DC54-B92B-9844-6764-C80A552A58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19550" y="3568701"/>
              <a:ext cx="358775" cy="360363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31" y="46"/>
                </a:cxn>
                <a:cxn ang="0">
                  <a:pos x="36" y="68"/>
                </a:cxn>
                <a:cxn ang="0">
                  <a:pos x="4" y="100"/>
                </a:cxn>
                <a:cxn ang="0">
                  <a:pos x="4" y="100"/>
                </a:cxn>
                <a:cxn ang="0">
                  <a:pos x="0" y="109"/>
                </a:cxn>
                <a:cxn ang="0">
                  <a:pos x="13" y="123"/>
                </a:cxn>
                <a:cxn ang="0">
                  <a:pos x="23" y="119"/>
                </a:cxn>
                <a:cxn ang="0">
                  <a:pos x="23" y="119"/>
                </a:cxn>
                <a:cxn ang="0">
                  <a:pos x="55" y="87"/>
                </a:cxn>
                <a:cxn ang="0">
                  <a:pos x="77" y="92"/>
                </a:cxn>
                <a:cxn ang="0">
                  <a:pos x="123" y="46"/>
                </a:cxn>
                <a:cxn ang="0">
                  <a:pos x="77" y="0"/>
                </a:cxn>
                <a:cxn ang="0">
                  <a:pos x="18" y="114"/>
                </a:cxn>
                <a:cxn ang="0">
                  <a:pos x="13" y="116"/>
                </a:cxn>
                <a:cxn ang="0">
                  <a:pos x="7" y="109"/>
                </a:cxn>
                <a:cxn ang="0">
                  <a:pos x="9" y="104"/>
                </a:cxn>
                <a:cxn ang="0">
                  <a:pos x="9" y="104"/>
                </a:cxn>
                <a:cxn ang="0">
                  <a:pos x="40" y="73"/>
                </a:cxn>
                <a:cxn ang="0">
                  <a:pos x="49" y="83"/>
                </a:cxn>
                <a:cxn ang="0">
                  <a:pos x="18" y="114"/>
                </a:cxn>
                <a:cxn ang="0">
                  <a:pos x="77" y="84"/>
                </a:cxn>
                <a:cxn ang="0">
                  <a:pos x="38" y="46"/>
                </a:cxn>
                <a:cxn ang="0">
                  <a:pos x="77" y="8"/>
                </a:cxn>
                <a:cxn ang="0">
                  <a:pos x="115" y="46"/>
                </a:cxn>
                <a:cxn ang="0">
                  <a:pos x="77" y="84"/>
                </a:cxn>
                <a:cxn ang="0">
                  <a:pos x="77" y="84"/>
                </a:cxn>
                <a:cxn ang="0">
                  <a:pos x="77" y="84"/>
                </a:cxn>
              </a:cxnLst>
              <a:rect l="0" t="0" r="r" b="b"/>
              <a:pathLst>
                <a:path w="123" h="123">
                  <a:moveTo>
                    <a:pt x="77" y="0"/>
                  </a:moveTo>
                  <a:cubicBezTo>
                    <a:pt x="51" y="0"/>
                    <a:pt x="31" y="21"/>
                    <a:pt x="31" y="46"/>
                  </a:cubicBezTo>
                  <a:cubicBezTo>
                    <a:pt x="31" y="54"/>
                    <a:pt x="33" y="61"/>
                    <a:pt x="36" y="68"/>
                  </a:cubicBezTo>
                  <a:cubicBezTo>
                    <a:pt x="4" y="100"/>
                    <a:pt x="4" y="100"/>
                    <a:pt x="4" y="100"/>
                  </a:cubicBezTo>
                  <a:cubicBezTo>
                    <a:pt x="4" y="100"/>
                    <a:pt x="4" y="100"/>
                    <a:pt x="4" y="100"/>
                  </a:cubicBezTo>
                  <a:cubicBezTo>
                    <a:pt x="2" y="102"/>
                    <a:pt x="0" y="105"/>
                    <a:pt x="0" y="109"/>
                  </a:cubicBezTo>
                  <a:cubicBezTo>
                    <a:pt x="0" y="117"/>
                    <a:pt x="6" y="123"/>
                    <a:pt x="13" y="123"/>
                  </a:cubicBezTo>
                  <a:cubicBezTo>
                    <a:pt x="17" y="123"/>
                    <a:pt x="21" y="121"/>
                    <a:pt x="23" y="119"/>
                  </a:cubicBezTo>
                  <a:cubicBezTo>
                    <a:pt x="23" y="119"/>
                    <a:pt x="23" y="119"/>
                    <a:pt x="23" y="119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62" y="90"/>
                    <a:pt x="69" y="92"/>
                    <a:pt x="77" y="92"/>
                  </a:cubicBezTo>
                  <a:cubicBezTo>
                    <a:pt x="102" y="92"/>
                    <a:pt x="123" y="71"/>
                    <a:pt x="123" y="46"/>
                  </a:cubicBezTo>
                  <a:cubicBezTo>
                    <a:pt x="123" y="21"/>
                    <a:pt x="102" y="0"/>
                    <a:pt x="77" y="0"/>
                  </a:cubicBezTo>
                  <a:close/>
                  <a:moveTo>
                    <a:pt x="18" y="114"/>
                  </a:moveTo>
                  <a:cubicBezTo>
                    <a:pt x="17" y="115"/>
                    <a:pt x="15" y="116"/>
                    <a:pt x="13" y="116"/>
                  </a:cubicBezTo>
                  <a:cubicBezTo>
                    <a:pt x="10" y="116"/>
                    <a:pt x="7" y="113"/>
                    <a:pt x="7" y="109"/>
                  </a:cubicBezTo>
                  <a:cubicBezTo>
                    <a:pt x="7" y="107"/>
                    <a:pt x="8" y="106"/>
                    <a:pt x="9" y="104"/>
                  </a:cubicBezTo>
                  <a:cubicBezTo>
                    <a:pt x="9" y="104"/>
                    <a:pt x="9" y="104"/>
                    <a:pt x="9" y="104"/>
                  </a:cubicBezTo>
                  <a:cubicBezTo>
                    <a:pt x="40" y="73"/>
                    <a:pt x="40" y="73"/>
                    <a:pt x="40" y="73"/>
                  </a:cubicBezTo>
                  <a:cubicBezTo>
                    <a:pt x="42" y="77"/>
                    <a:pt x="46" y="80"/>
                    <a:pt x="49" y="83"/>
                  </a:cubicBezTo>
                  <a:lnTo>
                    <a:pt x="18" y="114"/>
                  </a:lnTo>
                  <a:close/>
                  <a:moveTo>
                    <a:pt x="77" y="84"/>
                  </a:moveTo>
                  <a:cubicBezTo>
                    <a:pt x="55" y="84"/>
                    <a:pt x="38" y="67"/>
                    <a:pt x="38" y="46"/>
                  </a:cubicBezTo>
                  <a:cubicBezTo>
                    <a:pt x="38" y="25"/>
                    <a:pt x="55" y="8"/>
                    <a:pt x="77" y="8"/>
                  </a:cubicBezTo>
                  <a:cubicBezTo>
                    <a:pt x="98" y="8"/>
                    <a:pt x="115" y="25"/>
                    <a:pt x="115" y="46"/>
                  </a:cubicBezTo>
                  <a:cubicBezTo>
                    <a:pt x="115" y="67"/>
                    <a:pt x="98" y="84"/>
                    <a:pt x="77" y="84"/>
                  </a:cubicBezTo>
                  <a:close/>
                  <a:moveTo>
                    <a:pt x="77" y="84"/>
                  </a:moveTo>
                  <a:cubicBezTo>
                    <a:pt x="77" y="84"/>
                    <a:pt x="77" y="84"/>
                    <a:pt x="77" y="8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1" name="Freeform 106">
              <a:extLst>
                <a:ext uri="{FF2B5EF4-FFF2-40B4-BE49-F238E27FC236}">
                  <a16:creationId xmlns:a16="http://schemas.microsoft.com/office/drawing/2014/main" id="{239B2A76-96F7-8A7F-52BD-8BE91B01872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65600" y="3624263"/>
              <a:ext cx="84138" cy="85725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0" y="27"/>
                </a:cxn>
                <a:cxn ang="0">
                  <a:pos x="2" y="29"/>
                </a:cxn>
                <a:cxn ang="0">
                  <a:pos x="4" y="27"/>
                </a:cxn>
                <a:cxn ang="0">
                  <a:pos x="27" y="4"/>
                </a:cxn>
                <a:cxn ang="0">
                  <a:pos x="29" y="2"/>
                </a:cxn>
                <a:cxn ang="0">
                  <a:pos x="27" y="0"/>
                </a:cxn>
                <a:cxn ang="0">
                  <a:pos x="27" y="0"/>
                </a:cxn>
                <a:cxn ang="0">
                  <a:pos x="27" y="0"/>
                </a:cxn>
              </a:cxnLst>
              <a:rect l="0" t="0" r="r" b="b"/>
              <a:pathLst>
                <a:path w="29" h="29">
                  <a:moveTo>
                    <a:pt x="27" y="0"/>
                  </a:moveTo>
                  <a:cubicBezTo>
                    <a:pt x="12" y="0"/>
                    <a:pt x="0" y="12"/>
                    <a:pt x="0" y="27"/>
                  </a:cubicBezTo>
                  <a:cubicBezTo>
                    <a:pt x="0" y="28"/>
                    <a:pt x="1" y="29"/>
                    <a:pt x="2" y="29"/>
                  </a:cubicBezTo>
                  <a:cubicBezTo>
                    <a:pt x="3" y="29"/>
                    <a:pt x="4" y="28"/>
                    <a:pt x="4" y="27"/>
                  </a:cubicBezTo>
                  <a:cubicBezTo>
                    <a:pt x="4" y="14"/>
                    <a:pt x="14" y="4"/>
                    <a:pt x="27" y="4"/>
                  </a:cubicBezTo>
                  <a:cubicBezTo>
                    <a:pt x="28" y="4"/>
                    <a:pt x="29" y="3"/>
                    <a:pt x="29" y="2"/>
                  </a:cubicBezTo>
                  <a:cubicBezTo>
                    <a:pt x="29" y="1"/>
                    <a:pt x="28" y="0"/>
                    <a:pt x="27" y="0"/>
                  </a:cubicBezTo>
                  <a:close/>
                  <a:moveTo>
                    <a:pt x="27" y="0"/>
                  </a:move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  <p:sp>
        <p:nvSpPr>
          <p:cNvPr id="12" name="BlokTextu 11">
            <a:extLst>
              <a:ext uri="{FF2B5EF4-FFF2-40B4-BE49-F238E27FC236}">
                <a16:creationId xmlns:a16="http://schemas.microsoft.com/office/drawing/2014/main" id="{5E0C5B4F-827B-1DC7-9636-7D2135A807FE}"/>
              </a:ext>
            </a:extLst>
          </p:cNvPr>
          <p:cNvSpPr txBox="1"/>
          <p:nvPr/>
        </p:nvSpPr>
        <p:spPr>
          <a:xfrm>
            <a:off x="9946836" y="833676"/>
            <a:ext cx="11284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200" b="1" dirty="0">
                <a:solidFill>
                  <a:schemeClr val="bg1">
                    <a:lumMod val="95000"/>
                  </a:schemeClr>
                </a:solidFill>
                <a:latin typeface="Georgia" panose="02040502050405020303" pitchFamily="18" charset="0"/>
              </a:rPr>
              <a:t>2026-2028</a:t>
            </a:r>
          </a:p>
        </p:txBody>
      </p:sp>
    </p:spTree>
    <p:extLst>
      <p:ext uri="{BB962C8B-B14F-4D97-AF65-F5344CB8AC3E}">
        <p14:creationId xmlns:p14="http://schemas.microsoft.com/office/powerpoint/2010/main" val="22577748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1B5CBE-7008-A550-1EBE-1D99CBE41B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>
            <a:extLst>
              <a:ext uri="{FF2B5EF4-FFF2-40B4-BE49-F238E27FC236}">
                <a16:creationId xmlns:a16="http://schemas.microsoft.com/office/drawing/2014/main" id="{FD166CF4-216D-B2DF-412B-C30612D10303}"/>
              </a:ext>
            </a:extLst>
          </p:cNvPr>
          <p:cNvSpPr txBox="1">
            <a:spLocks/>
          </p:cNvSpPr>
          <p:nvPr/>
        </p:nvSpPr>
        <p:spPr>
          <a:xfrm>
            <a:off x="831948" y="576904"/>
            <a:ext cx="10771167" cy="4880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3000" b="1" i="0" u="none" strike="noStrike" kern="1200" cap="none" spc="0" baseline="0">
                <a:solidFill>
                  <a:srgbClr val="1E22AA"/>
                </a:solidFill>
                <a:uFillTx/>
                <a:latin typeface="Source Sans Pro" pitchFamily="34"/>
                <a:ea typeface="Source Sans Pro" pitchFamily="34"/>
                <a:cs typeface="+mj-cs"/>
              </a:defRPr>
            </a:lvl1pPr>
          </a:lstStyle>
          <a:p>
            <a:r>
              <a:rPr lang="sk-SK" dirty="0">
                <a:latin typeface="Source Sans Pro"/>
                <a:ea typeface="Source Sans Pro"/>
              </a:rPr>
              <a:t>ROZPOČET AP NS </a:t>
            </a:r>
            <a:r>
              <a:rPr lang="sk-SK" dirty="0" err="1">
                <a:latin typeface="Source Sans Pro"/>
                <a:ea typeface="Source Sans Pro"/>
              </a:rPr>
              <a:t>VVaI</a:t>
            </a:r>
            <a:r>
              <a:rPr lang="sk-SK" dirty="0">
                <a:latin typeface="Source Sans Pro"/>
                <a:ea typeface="Source Sans Pro"/>
              </a:rPr>
              <a:t> – ÚPPVL po oblastiach, 2026-2028</a:t>
            </a:r>
          </a:p>
        </p:txBody>
      </p:sp>
      <p:pic>
        <p:nvPicPr>
          <p:cNvPr id="4" name="Obrázok 3" descr="Obrázok, na ktorom je text, snímka obrazovky, kruh, dizajn&#10;&#10;Obsah vygenerovaný umelou inteligenciou môže byť nesprávny.">
            <a:extLst>
              <a:ext uri="{FF2B5EF4-FFF2-40B4-BE49-F238E27FC236}">
                <a16:creationId xmlns:a16="http://schemas.microsoft.com/office/drawing/2014/main" id="{DF327742-2C3D-65BC-26BA-87837AEEF4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55" r="11445" b="6667"/>
          <a:stretch/>
        </p:blipFill>
        <p:spPr>
          <a:xfrm>
            <a:off x="831948" y="1393634"/>
            <a:ext cx="6950112" cy="5464366"/>
          </a:xfrm>
          <a:prstGeom prst="rect">
            <a:avLst/>
          </a:prstGeom>
        </p:spPr>
      </p:pic>
      <p:sp>
        <p:nvSpPr>
          <p:cNvPr id="5" name="BlokTextu 7">
            <a:extLst>
              <a:ext uri="{FF2B5EF4-FFF2-40B4-BE49-F238E27FC236}">
                <a16:creationId xmlns:a16="http://schemas.microsoft.com/office/drawing/2014/main" id="{D4CF876F-D1F9-5D6C-0099-D0710B1AD5AD}"/>
              </a:ext>
            </a:extLst>
          </p:cNvPr>
          <p:cNvSpPr txBox="1"/>
          <p:nvPr/>
        </p:nvSpPr>
        <p:spPr>
          <a:xfrm>
            <a:off x="1412071" y="2905722"/>
            <a:ext cx="2243526" cy="646331"/>
          </a:xfrm>
          <a:prstGeom prst="rect">
            <a:avLst/>
          </a:prstGeom>
          <a:solidFill>
            <a:srgbClr val="AE123A"/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dirty="0">
                <a:solidFill>
                  <a:schemeClr val="bg1"/>
                </a:solidFill>
              </a:rPr>
              <a:t>Podpora firemného </a:t>
            </a:r>
            <a:r>
              <a:rPr lang="sk-SK" dirty="0" err="1">
                <a:solidFill>
                  <a:schemeClr val="bg1"/>
                </a:solidFill>
              </a:rPr>
              <a:t>VaV</a:t>
            </a:r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6" name="BlokTextu 9">
            <a:extLst>
              <a:ext uri="{FF2B5EF4-FFF2-40B4-BE49-F238E27FC236}">
                <a16:creationId xmlns:a16="http://schemas.microsoft.com/office/drawing/2014/main" id="{F5D36542-DA1B-6D81-3AA6-F2ABBB50A972}"/>
              </a:ext>
            </a:extLst>
          </p:cNvPr>
          <p:cNvSpPr txBox="1"/>
          <p:nvPr/>
        </p:nvSpPr>
        <p:spPr>
          <a:xfrm>
            <a:off x="5518999" y="3044247"/>
            <a:ext cx="1579645" cy="615553"/>
          </a:xfrm>
          <a:prstGeom prst="rect">
            <a:avLst/>
          </a:prstGeom>
          <a:solidFill>
            <a:srgbClr val="FB8C75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sk-SK" sz="1700" dirty="0">
                <a:solidFill>
                  <a:schemeClr val="bg1"/>
                </a:solidFill>
              </a:rPr>
              <a:t>Strategické iniciatívy RIS3+</a:t>
            </a:r>
            <a:endParaRPr lang="sk-SK" sz="1700" dirty="0">
              <a:solidFill>
                <a:schemeClr val="bg1"/>
              </a:solidFill>
              <a:ea typeface="Calibri"/>
              <a:cs typeface="Calibri"/>
            </a:endParaRPr>
          </a:p>
        </p:txBody>
      </p:sp>
      <p:sp>
        <p:nvSpPr>
          <p:cNvPr id="8" name="BlokTextu 5">
            <a:extLst>
              <a:ext uri="{FF2B5EF4-FFF2-40B4-BE49-F238E27FC236}">
                <a16:creationId xmlns:a16="http://schemas.microsoft.com/office/drawing/2014/main" id="{0A4ED0FF-C03E-A32C-1E36-50F5128B2D59}"/>
              </a:ext>
            </a:extLst>
          </p:cNvPr>
          <p:cNvSpPr txBox="1"/>
          <p:nvPr/>
        </p:nvSpPr>
        <p:spPr>
          <a:xfrm>
            <a:off x="3884752" y="5338694"/>
            <a:ext cx="1634247" cy="646331"/>
          </a:xfrm>
          <a:prstGeom prst="rect">
            <a:avLst/>
          </a:prstGeom>
          <a:solidFill>
            <a:srgbClr val="FB8C75"/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dirty="0">
                <a:solidFill>
                  <a:schemeClr val="bg1"/>
                </a:solidFill>
              </a:rPr>
              <a:t>Kvalitná infraštruktúra</a:t>
            </a:r>
          </a:p>
        </p:txBody>
      </p:sp>
      <p:sp>
        <p:nvSpPr>
          <p:cNvPr id="10" name="BlokTextu 19">
            <a:extLst>
              <a:ext uri="{FF2B5EF4-FFF2-40B4-BE49-F238E27FC236}">
                <a16:creationId xmlns:a16="http://schemas.microsoft.com/office/drawing/2014/main" id="{CA482221-B35A-5A14-8617-9147B6FC4421}"/>
              </a:ext>
            </a:extLst>
          </p:cNvPr>
          <p:cNvSpPr txBox="1"/>
          <p:nvPr/>
        </p:nvSpPr>
        <p:spPr>
          <a:xfrm>
            <a:off x="5723608" y="4637694"/>
            <a:ext cx="979212" cy="817245"/>
          </a:xfrm>
          <a:prstGeom prst="roundRect">
            <a:avLst/>
          </a:prstGeom>
          <a:solidFill>
            <a:srgbClr val="FEA594"/>
          </a:solidFill>
        </p:spPr>
        <p:txBody>
          <a:bodyPr wrap="square" lIns="36000" tIns="45720" rIns="36000" bIns="45720" rtlCol="0" anchor="t">
            <a:spAutoFit/>
          </a:bodyPr>
          <a:lstStyle/>
          <a:p>
            <a:pPr algn="ctr"/>
            <a:r>
              <a:rPr lang="sk-SK" sz="1050" dirty="0"/>
              <a:t>Súťažné financovanie akademického výskumu</a:t>
            </a:r>
            <a:endParaRPr lang="sk-SK" sz="1050" dirty="0">
              <a:ea typeface="Calibri"/>
              <a:cs typeface="Calibri"/>
            </a:endParaRPr>
          </a:p>
        </p:txBody>
      </p:sp>
      <p:sp>
        <p:nvSpPr>
          <p:cNvPr id="11" name="BlokTextu 15">
            <a:extLst>
              <a:ext uri="{FF2B5EF4-FFF2-40B4-BE49-F238E27FC236}">
                <a16:creationId xmlns:a16="http://schemas.microsoft.com/office/drawing/2014/main" id="{153E3659-24D5-0F29-9227-A08AD99EC1A3}"/>
              </a:ext>
            </a:extLst>
          </p:cNvPr>
          <p:cNvSpPr txBox="1"/>
          <p:nvPr/>
        </p:nvSpPr>
        <p:spPr>
          <a:xfrm>
            <a:off x="3924348" y="4018665"/>
            <a:ext cx="796739" cy="605909"/>
          </a:xfrm>
          <a:prstGeom prst="ellipse">
            <a:avLst/>
          </a:prstGeom>
          <a:solidFill>
            <a:srgbClr val="FFBEB2"/>
          </a:solidFill>
        </p:spPr>
        <p:txBody>
          <a:bodyPr wrap="square" lIns="0" tIns="45720" rIns="0" bIns="45720" rtlCol="0" anchor="t">
            <a:spAutoFit/>
          </a:bodyPr>
          <a:lstStyle/>
          <a:p>
            <a:pPr algn="ctr"/>
            <a:r>
              <a:rPr lang="sk-SK" sz="1100" dirty="0"/>
              <a:t>Financov.</a:t>
            </a:r>
            <a:endParaRPr lang="en-US" sz="1400" dirty="0"/>
          </a:p>
          <a:p>
            <a:pPr algn="ctr"/>
            <a:r>
              <a:rPr lang="sk-SK" sz="1100" dirty="0"/>
              <a:t>z EÚ</a:t>
            </a:r>
            <a:endParaRPr lang="en-US" sz="1400" dirty="0">
              <a:ea typeface="Calibri"/>
              <a:cs typeface="Calibri"/>
            </a:endParaRPr>
          </a:p>
        </p:txBody>
      </p:sp>
      <p:sp>
        <p:nvSpPr>
          <p:cNvPr id="13" name="BlokTextu 12">
            <a:extLst>
              <a:ext uri="{FF2B5EF4-FFF2-40B4-BE49-F238E27FC236}">
                <a16:creationId xmlns:a16="http://schemas.microsoft.com/office/drawing/2014/main" id="{48A8DBF9-3A11-1930-E5B1-D3665F1967DA}"/>
              </a:ext>
            </a:extLst>
          </p:cNvPr>
          <p:cNvSpPr txBox="1"/>
          <p:nvPr/>
        </p:nvSpPr>
        <p:spPr>
          <a:xfrm>
            <a:off x="5360707" y="1483365"/>
            <a:ext cx="417418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k-SK" sz="1600" dirty="0"/>
              <a:t>Rozvoj inovačného ekosystému vrátane prelomového výskumu a transferu poznatkov </a:t>
            </a:r>
          </a:p>
        </p:txBody>
      </p:sp>
      <p:sp>
        <p:nvSpPr>
          <p:cNvPr id="14" name="Ovál 13">
            <a:extLst>
              <a:ext uri="{FF2B5EF4-FFF2-40B4-BE49-F238E27FC236}">
                <a16:creationId xmlns:a16="http://schemas.microsoft.com/office/drawing/2014/main" id="{B3410DFF-5086-0A2C-B752-7CD21C59CE71}"/>
              </a:ext>
            </a:extLst>
          </p:cNvPr>
          <p:cNvSpPr/>
          <p:nvPr/>
        </p:nvSpPr>
        <p:spPr>
          <a:xfrm>
            <a:off x="4263887" y="3044247"/>
            <a:ext cx="914400" cy="914400"/>
          </a:xfrm>
          <a:prstGeom prst="ellipse">
            <a:avLst/>
          </a:prstGeom>
          <a:solidFill>
            <a:srgbClr val="FFBEB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16" name="Rovná spojovacia šípka 15">
            <a:extLst>
              <a:ext uri="{FF2B5EF4-FFF2-40B4-BE49-F238E27FC236}">
                <a16:creationId xmlns:a16="http://schemas.microsoft.com/office/drawing/2014/main" id="{A5224DBB-9892-141A-4751-D27F06D3A86A}"/>
              </a:ext>
            </a:extLst>
          </p:cNvPr>
          <p:cNvCxnSpPr>
            <a:cxnSpLocks/>
          </p:cNvCxnSpPr>
          <p:nvPr/>
        </p:nvCxnSpPr>
        <p:spPr>
          <a:xfrm flipH="1">
            <a:off x="4721087" y="2134013"/>
            <a:ext cx="1002521" cy="12586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BlokTextu 17">
            <a:extLst>
              <a:ext uri="{FF2B5EF4-FFF2-40B4-BE49-F238E27FC236}">
                <a16:creationId xmlns:a16="http://schemas.microsoft.com/office/drawing/2014/main" id="{68B30148-42A5-59C2-FA68-B44AA3D249FF}"/>
              </a:ext>
            </a:extLst>
          </p:cNvPr>
          <p:cNvSpPr txBox="1"/>
          <p:nvPr/>
        </p:nvSpPr>
        <p:spPr>
          <a:xfrm>
            <a:off x="544120" y="5602471"/>
            <a:ext cx="29739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dirty="0"/>
              <a:t>Inštitucionálne financovanie</a:t>
            </a:r>
          </a:p>
        </p:txBody>
      </p:sp>
      <p:sp>
        <p:nvSpPr>
          <p:cNvPr id="22" name="BlokTextu 21">
            <a:extLst>
              <a:ext uri="{FF2B5EF4-FFF2-40B4-BE49-F238E27FC236}">
                <a16:creationId xmlns:a16="http://schemas.microsoft.com/office/drawing/2014/main" id="{3378F18D-60AD-91F0-4EC5-F09B15021C17}"/>
              </a:ext>
            </a:extLst>
          </p:cNvPr>
          <p:cNvSpPr txBox="1"/>
          <p:nvPr/>
        </p:nvSpPr>
        <p:spPr>
          <a:xfrm>
            <a:off x="515839" y="5128736"/>
            <a:ext cx="31397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dirty="0"/>
              <a:t>Opatrenia na podporu talentu</a:t>
            </a:r>
          </a:p>
        </p:txBody>
      </p:sp>
      <p:sp>
        <p:nvSpPr>
          <p:cNvPr id="27" name="BlokTextu 26">
            <a:extLst>
              <a:ext uri="{FF2B5EF4-FFF2-40B4-BE49-F238E27FC236}">
                <a16:creationId xmlns:a16="http://schemas.microsoft.com/office/drawing/2014/main" id="{338388BA-DB30-87A1-E6B6-F559E184DD49}"/>
              </a:ext>
            </a:extLst>
          </p:cNvPr>
          <p:cNvSpPr txBox="1"/>
          <p:nvPr/>
        </p:nvSpPr>
        <p:spPr>
          <a:xfrm>
            <a:off x="3407687" y="1306154"/>
            <a:ext cx="1970614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sk-SK" sz="1600" dirty="0"/>
              <a:t>Koordinácia aktivít a kompetencií</a:t>
            </a:r>
            <a:endParaRPr lang="sk-SK" sz="1600" dirty="0">
              <a:ea typeface="Calibri"/>
              <a:cs typeface="Calibri"/>
            </a:endParaRPr>
          </a:p>
        </p:txBody>
      </p:sp>
      <p:cxnSp>
        <p:nvCxnSpPr>
          <p:cNvPr id="33" name="Rovná spojovacia šípka 32">
            <a:extLst>
              <a:ext uri="{FF2B5EF4-FFF2-40B4-BE49-F238E27FC236}">
                <a16:creationId xmlns:a16="http://schemas.microsoft.com/office/drawing/2014/main" id="{B399E703-DA43-95F6-3D54-ABD9378E89C6}"/>
              </a:ext>
            </a:extLst>
          </p:cNvPr>
          <p:cNvCxnSpPr/>
          <p:nvPr/>
        </p:nvCxnSpPr>
        <p:spPr>
          <a:xfrm flipV="1">
            <a:off x="3063711" y="4851737"/>
            <a:ext cx="688157" cy="2293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Rovná spojovacia šípka 43">
            <a:extLst>
              <a:ext uri="{FF2B5EF4-FFF2-40B4-BE49-F238E27FC236}">
                <a16:creationId xmlns:a16="http://schemas.microsoft.com/office/drawing/2014/main" id="{BF6A69A7-85A5-C6D6-806C-90F4EB43A559}"/>
              </a:ext>
            </a:extLst>
          </p:cNvPr>
          <p:cNvCxnSpPr/>
          <p:nvPr/>
        </p:nvCxnSpPr>
        <p:spPr>
          <a:xfrm>
            <a:off x="4322717" y="1946503"/>
            <a:ext cx="89027" cy="7691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5" name="Tabuľka 44">
            <a:extLst>
              <a:ext uri="{FF2B5EF4-FFF2-40B4-BE49-F238E27FC236}">
                <a16:creationId xmlns:a16="http://schemas.microsoft.com/office/drawing/2014/main" id="{8FB9BAEE-14FE-D9F5-4E79-679444B8C551}"/>
              </a:ext>
            </a:extLst>
          </p:cNvPr>
          <p:cNvGraphicFramePr>
            <a:graphicFrameLocks noGrp="1"/>
          </p:cNvGraphicFramePr>
          <p:nvPr/>
        </p:nvGraphicFramePr>
        <p:xfrm>
          <a:off x="7657857" y="4130019"/>
          <a:ext cx="4174184" cy="2463057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3069845">
                  <a:extLst>
                    <a:ext uri="{9D8B030D-6E8A-4147-A177-3AD203B41FA5}">
                      <a16:colId xmlns:a16="http://schemas.microsoft.com/office/drawing/2014/main" val="723971430"/>
                    </a:ext>
                  </a:extLst>
                </a:gridCol>
                <a:gridCol w="1104339">
                  <a:extLst>
                    <a:ext uri="{9D8B030D-6E8A-4147-A177-3AD203B41FA5}">
                      <a16:colId xmlns:a16="http://schemas.microsoft.com/office/drawing/2014/main" val="3727885513"/>
                    </a:ext>
                  </a:extLst>
                </a:gridCol>
              </a:tblGrid>
              <a:tr h="188684"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1" i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OBLASŤ AP</a:t>
                      </a:r>
                      <a:endParaRPr lang="sk-SK" sz="11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100" b="1" i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SUMA</a:t>
                      </a:r>
                    </a:p>
                    <a:p>
                      <a:pPr algn="r" fontAlgn="b"/>
                      <a:r>
                        <a:rPr lang="sk-SK" sz="1100" b="1" i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(ÚPPVL, mil. EUR)</a:t>
                      </a:r>
                      <a:endParaRPr lang="sk-SK" sz="11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9380811"/>
                  </a:ext>
                </a:extLst>
              </a:tr>
              <a:tr h="188684"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u="none" strike="noStrike" dirty="0">
                          <a:effectLst/>
                        </a:rPr>
                        <a:t>Podpora firemného výskumu a vývoja</a:t>
                      </a:r>
                      <a:endParaRPr lang="sk-SK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100" u="none" strike="noStrike" dirty="0">
                          <a:effectLst/>
                        </a:rPr>
                        <a:t>352 720 000</a:t>
                      </a:r>
                      <a:endParaRPr lang="sk-SK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8063295"/>
                  </a:ext>
                </a:extLst>
              </a:tr>
              <a:tr h="141513"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u="none" strike="noStrike" dirty="0">
                          <a:effectLst/>
                        </a:rPr>
                        <a:t>Strategické iniciatívy RIS3</a:t>
                      </a:r>
                      <a:endParaRPr lang="sk-SK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100" u="none" strike="noStrike" dirty="0">
                          <a:effectLst/>
                        </a:rPr>
                        <a:t>132 140 000</a:t>
                      </a:r>
                      <a:endParaRPr lang="sk-SK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7800804"/>
                  </a:ext>
                </a:extLst>
              </a:tr>
              <a:tr h="141513"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u="none" strike="noStrike" dirty="0">
                          <a:effectLst/>
                        </a:rPr>
                        <a:t>Kvalitná infraštruktúra</a:t>
                      </a:r>
                      <a:endParaRPr lang="sk-SK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100" u="none" strike="noStrike" dirty="0">
                          <a:effectLst/>
                        </a:rPr>
                        <a:t>119 736 633</a:t>
                      </a:r>
                      <a:endParaRPr lang="sk-SK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7027387"/>
                  </a:ext>
                </a:extLst>
              </a:tr>
              <a:tr h="283026"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u="none" strike="noStrike" dirty="0">
                          <a:effectLst/>
                        </a:rPr>
                        <a:t>Súťažné financovanie akademického výskumu</a:t>
                      </a:r>
                      <a:endParaRPr lang="sk-SK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sk-SK" sz="1100" u="none" strike="noStrike" dirty="0">
                          <a:effectLst/>
                        </a:rPr>
                        <a:t>69 267 807</a:t>
                      </a:r>
                      <a:endParaRPr lang="en-US" dirty="0"/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4376349"/>
                  </a:ext>
                </a:extLst>
              </a:tr>
              <a:tr h="471710"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u="none" strike="noStrike" dirty="0">
                          <a:effectLst/>
                        </a:rPr>
                        <a:t>Rozvoj inovačného ekosystému vrátane prelomového výskumu a transferu poznatkov </a:t>
                      </a:r>
                      <a:endParaRPr lang="sk-SK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100" u="none" strike="noStrike" dirty="0">
                          <a:effectLst/>
                        </a:rPr>
                        <a:t>32 789 563</a:t>
                      </a:r>
                      <a:endParaRPr lang="sk-SK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9107810"/>
                  </a:ext>
                </a:extLst>
              </a:tr>
              <a:tr h="188684"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u="none" strike="noStrike" dirty="0">
                          <a:effectLst/>
                        </a:rPr>
                        <a:t>Financovanie z Európskej únie</a:t>
                      </a:r>
                      <a:endParaRPr lang="sk-SK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100" u="none" strike="noStrike" dirty="0">
                          <a:effectLst/>
                        </a:rPr>
                        <a:t>21 720 000</a:t>
                      </a:r>
                      <a:endParaRPr lang="sk-SK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1702692"/>
                  </a:ext>
                </a:extLst>
              </a:tr>
              <a:tr h="188684"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u="none" strike="noStrike" dirty="0">
                          <a:effectLst/>
                        </a:rPr>
                        <a:t>Opatrenia na podporu talentu</a:t>
                      </a:r>
                      <a:endParaRPr lang="sk-SK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100" u="none" strike="noStrike" dirty="0">
                          <a:effectLst/>
                        </a:rPr>
                        <a:t>12 698 401</a:t>
                      </a:r>
                      <a:endParaRPr lang="sk-SK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8094228"/>
                  </a:ext>
                </a:extLst>
              </a:tr>
              <a:tr h="235855"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u="none" strike="noStrike" dirty="0">
                          <a:effectLst/>
                        </a:rPr>
                        <a:t>Koordinácia aktivít a kompetencií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100" u="none" strike="noStrike" dirty="0">
                          <a:effectLst/>
                        </a:rPr>
                        <a:t>8 037 006</a:t>
                      </a:r>
                      <a:endParaRPr lang="sk-SK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2093398"/>
                  </a:ext>
                </a:extLst>
              </a:tr>
              <a:tr h="235854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sk-SK" sz="1100" u="none" strike="noStrike" dirty="0">
                          <a:effectLst/>
                        </a:rPr>
                        <a:t>Inštitucionálne financovanie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sk-SK" sz="1100" u="none" strike="noStrike" dirty="0">
                          <a:effectLst/>
                        </a:rPr>
                        <a:t>7 565 000</a:t>
                      </a:r>
                      <a:endParaRPr lang="en-US"/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8209653"/>
                  </a:ext>
                </a:extLst>
              </a:tr>
            </a:tbl>
          </a:graphicData>
        </a:graphic>
      </p:graphicFrame>
      <p:sp>
        <p:nvSpPr>
          <p:cNvPr id="2" name="Oval 1">
            <a:extLst>
              <a:ext uri="{FF2B5EF4-FFF2-40B4-BE49-F238E27FC236}">
                <a16:creationId xmlns:a16="http://schemas.microsoft.com/office/drawing/2014/main" id="{1746AC61-7555-EB5C-E1D3-4F2348B30D31}"/>
              </a:ext>
            </a:extLst>
          </p:cNvPr>
          <p:cNvSpPr/>
          <p:nvPr/>
        </p:nvSpPr>
        <p:spPr>
          <a:xfrm>
            <a:off x="4714874" y="3876674"/>
            <a:ext cx="893191" cy="893191"/>
          </a:xfrm>
          <a:prstGeom prst="ellipse">
            <a:avLst/>
          </a:pr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33C9906-9DAC-1A45-2394-915E677F815D}"/>
              </a:ext>
            </a:extLst>
          </p:cNvPr>
          <p:cNvSpPr/>
          <p:nvPr/>
        </p:nvSpPr>
        <p:spPr>
          <a:xfrm>
            <a:off x="4886323" y="4086223"/>
            <a:ext cx="546482" cy="546482"/>
          </a:xfrm>
          <a:prstGeom prst="ellipse">
            <a:avLst/>
          </a:prstGeom>
          <a:solidFill>
            <a:srgbClr val="FEBEB2"/>
          </a:solidFill>
          <a:ln w="571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Rovná spojovacia šípka 38">
            <a:extLst>
              <a:ext uri="{FF2B5EF4-FFF2-40B4-BE49-F238E27FC236}">
                <a16:creationId xmlns:a16="http://schemas.microsoft.com/office/drawing/2014/main" id="{DD1F889F-0722-35BA-97AE-0688CBEEF9DD}"/>
              </a:ext>
            </a:extLst>
          </p:cNvPr>
          <p:cNvCxnSpPr>
            <a:cxnSpLocks/>
          </p:cNvCxnSpPr>
          <p:nvPr/>
        </p:nvCxnSpPr>
        <p:spPr>
          <a:xfrm flipV="1">
            <a:off x="3311518" y="4330313"/>
            <a:ext cx="1866769" cy="14081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01414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E62906F9-494C-D460-889C-FC8E55518C5B}"/>
              </a:ext>
            </a:extLst>
          </p:cNvPr>
          <p:cNvSpPr txBox="1">
            <a:spLocks/>
          </p:cNvSpPr>
          <p:nvPr/>
        </p:nvSpPr>
        <p:spPr>
          <a:xfrm>
            <a:off x="983592" y="3204533"/>
            <a:ext cx="6262597" cy="208346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k-SK" sz="5800" b="1">
                <a:solidFill>
                  <a:schemeClr val="bg1"/>
                </a:solidFill>
                <a:latin typeface="Source Sans Pro"/>
              </a:rPr>
              <a:t>ĎAKUJEM ZA POZORNOSŤ</a:t>
            </a:r>
            <a:endParaRPr lang="sk-SK" sz="5800" b="1">
              <a:solidFill>
                <a:srgbClr val="FFFFFF"/>
              </a:solidFill>
              <a:latin typeface="Source Sans Pro"/>
            </a:endParaRPr>
          </a:p>
        </p:txBody>
      </p:sp>
      <p:sp>
        <p:nvSpPr>
          <p:cNvPr id="3" name="Obdĺžnik 2">
            <a:extLst>
              <a:ext uri="{FF2B5EF4-FFF2-40B4-BE49-F238E27FC236}">
                <a16:creationId xmlns:a16="http://schemas.microsoft.com/office/drawing/2014/main" id="{82346FF0-BEFF-F229-AD9B-F9EFE146860B}"/>
              </a:ext>
            </a:extLst>
          </p:cNvPr>
          <p:cNvSpPr/>
          <p:nvPr/>
        </p:nvSpPr>
        <p:spPr>
          <a:xfrm>
            <a:off x="633782" y="3393281"/>
            <a:ext cx="118693" cy="13025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Obdĺžnik 3">
            <a:extLst>
              <a:ext uri="{FF2B5EF4-FFF2-40B4-BE49-F238E27FC236}">
                <a16:creationId xmlns:a16="http://schemas.microsoft.com/office/drawing/2014/main" id="{3DCD809E-BC86-A99A-9546-BCF28E467E02}"/>
              </a:ext>
            </a:extLst>
          </p:cNvPr>
          <p:cNvSpPr/>
          <p:nvPr/>
        </p:nvSpPr>
        <p:spPr>
          <a:xfrm rot="2702457">
            <a:off x="8098055" y="2013219"/>
            <a:ext cx="98323" cy="715366"/>
          </a:xfrm>
          <a:prstGeom prst="rect">
            <a:avLst/>
          </a:prstGeom>
          <a:solidFill>
            <a:srgbClr val="FF69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5" name="Obrázok 4" descr="Obrázok, na ktorom je text, písmo, snímka obrazovky, grafika&#10;&#10;Automaticky generovaný popis">
            <a:extLst>
              <a:ext uri="{FF2B5EF4-FFF2-40B4-BE49-F238E27FC236}">
                <a16:creationId xmlns:a16="http://schemas.microsoft.com/office/drawing/2014/main" id="{C621417E-5533-D959-FD7F-52417ED495C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24" y="443124"/>
            <a:ext cx="3147614" cy="1819430"/>
          </a:xfrm>
          <a:prstGeom prst="rect">
            <a:avLst/>
          </a:prstGeom>
        </p:spPr>
      </p:pic>
      <p:pic>
        <p:nvPicPr>
          <p:cNvPr id="6" name="Obrázok 5" descr="Obrázok, na ktorom je text, písmo, grafika, grafický dizajn&#10;&#10;Automaticky generovaný popis">
            <a:extLst>
              <a:ext uri="{FF2B5EF4-FFF2-40B4-BE49-F238E27FC236}">
                <a16:creationId xmlns:a16="http://schemas.microsoft.com/office/drawing/2014/main" id="{D892BC59-E53B-6740-9AC5-0F50C7D77BA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9476" y="4951479"/>
            <a:ext cx="2274277" cy="1906521"/>
          </a:xfrm>
          <a:prstGeom prst="rect">
            <a:avLst/>
          </a:prstGeom>
        </p:spPr>
      </p:pic>
      <p:sp>
        <p:nvSpPr>
          <p:cNvPr id="7" name="Obdĺžnik 6">
            <a:extLst>
              <a:ext uri="{FF2B5EF4-FFF2-40B4-BE49-F238E27FC236}">
                <a16:creationId xmlns:a16="http://schemas.microsoft.com/office/drawing/2014/main" id="{3096A6E1-BE5C-78E0-1EF6-396FD639EBC9}"/>
              </a:ext>
            </a:extLst>
          </p:cNvPr>
          <p:cNvSpPr/>
          <p:nvPr/>
        </p:nvSpPr>
        <p:spPr>
          <a:xfrm rot="8223935">
            <a:off x="7530584" y="607981"/>
            <a:ext cx="98323" cy="715366"/>
          </a:xfrm>
          <a:prstGeom prst="rect">
            <a:avLst/>
          </a:prstGeom>
          <a:solidFill>
            <a:srgbClr val="00C5D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rgbClr val="00C5D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400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58FAC4-71BE-6FA7-3A62-BA75D55528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sk-SK" sz="2800"/>
              <a:t>Horizont Európa 2028 -2034 (FP10) a pozícia SR k návrhu programu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4774747-6D01-A654-A80B-CA1742EB722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 sz="2800"/>
          </a:p>
          <a:p>
            <a:endParaRPr lang="sk-SK"/>
          </a:p>
        </p:txBody>
      </p:sp>
      <p:pic>
        <p:nvPicPr>
          <p:cNvPr id="4" name="Obrázok 3" descr="Obrázok, na ktorom je text, písmo, symbol, logo&#10;&#10;Automaticky generovaný popis">
            <a:extLst>
              <a:ext uri="{FF2B5EF4-FFF2-40B4-BE49-F238E27FC236}">
                <a16:creationId xmlns:a16="http://schemas.microsoft.com/office/drawing/2014/main" id="{EE1C6869-860E-10FF-F6BF-EA193038D3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26" y="4682621"/>
            <a:ext cx="2451100" cy="92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1308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A00B39-268D-4177-BB73-F3626042B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32" y="308524"/>
            <a:ext cx="8534400" cy="1507067"/>
          </a:xfrm>
        </p:spPr>
        <p:txBody>
          <a:bodyPr>
            <a:normAutofit/>
          </a:bodyPr>
          <a:lstStyle/>
          <a:p>
            <a:r>
              <a:rPr lang="sk-SK"/>
              <a:t>Horizont Európa 2028 -2034 (FP10)</a:t>
            </a:r>
            <a:br>
              <a:rPr lang="sk-SK"/>
            </a:br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E5B8369-3FB7-4423-A03D-8DE91BDA0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0284" y="1463040"/>
            <a:ext cx="8534400" cy="4531359"/>
          </a:xfrm>
        </p:spPr>
        <p:txBody>
          <a:bodyPr>
            <a:normAutofit fontScale="92500"/>
          </a:bodyPr>
          <a:lstStyle/>
          <a:p>
            <a:r>
              <a:rPr lang="sk-SK">
                <a:solidFill>
                  <a:schemeClr val="tx1"/>
                </a:solidFill>
              </a:rPr>
              <a:t>Zachovanie samostatného výskumného a inovačného programu</a:t>
            </a:r>
          </a:p>
          <a:p>
            <a:r>
              <a:rPr lang="sk-SK" b="1">
                <a:solidFill>
                  <a:schemeClr val="tx1"/>
                </a:solidFill>
              </a:rPr>
              <a:t>2-násobný rozpočet 175 miliárd EUR</a:t>
            </a:r>
          </a:p>
          <a:p>
            <a:r>
              <a:rPr lang="sk-SK" b="1">
                <a:solidFill>
                  <a:schemeClr val="tx1"/>
                </a:solidFill>
              </a:rPr>
              <a:t>Prepojenie s </a:t>
            </a:r>
            <a:r>
              <a:rPr lang="sk-SK" b="1" err="1">
                <a:solidFill>
                  <a:schemeClr val="tx1"/>
                </a:solidFill>
              </a:rPr>
              <a:t>European</a:t>
            </a:r>
            <a:r>
              <a:rPr lang="sk-SK" b="1">
                <a:solidFill>
                  <a:schemeClr val="tx1"/>
                </a:solidFill>
              </a:rPr>
              <a:t> </a:t>
            </a:r>
            <a:r>
              <a:rPr lang="sk-SK" b="1" err="1">
                <a:solidFill>
                  <a:schemeClr val="tx1"/>
                </a:solidFill>
              </a:rPr>
              <a:t>Competitiveness</a:t>
            </a:r>
            <a:r>
              <a:rPr lang="sk-SK" b="1">
                <a:solidFill>
                  <a:schemeClr val="tx1"/>
                </a:solidFill>
              </a:rPr>
              <a:t> </a:t>
            </a:r>
            <a:r>
              <a:rPr lang="sk-SK" b="1" err="1">
                <a:solidFill>
                  <a:schemeClr val="tx1"/>
                </a:solidFill>
              </a:rPr>
              <a:t>Fund</a:t>
            </a:r>
            <a:r>
              <a:rPr lang="sk-SK" b="1">
                <a:solidFill>
                  <a:schemeClr val="tx1"/>
                </a:solidFill>
              </a:rPr>
              <a:t> najmä v 4 oblastiach - čistá transformácia a priemyselná dekarbonizácia/zdravie, biotechnológie, poľnohospodárstvo/vedúce postavenie v digitálnych technológiách/ odolnosť, bezpečnosť, obrana, priemysel a vesmír  (Koordinácia  prostredníctvom Nástroja koordinácie konkurencieschopnosti)</a:t>
            </a:r>
          </a:p>
          <a:p>
            <a:r>
              <a:rPr lang="sk-SK" b="1">
                <a:solidFill>
                  <a:schemeClr val="tx1"/>
                </a:solidFill>
              </a:rPr>
              <a:t>Zmeny v oblasti </a:t>
            </a:r>
            <a:r>
              <a:rPr lang="sk-SK" b="1" err="1">
                <a:solidFill>
                  <a:schemeClr val="tx1"/>
                </a:solidFill>
              </a:rPr>
              <a:t>Widening</a:t>
            </a:r>
            <a:r>
              <a:rPr lang="sk-SK" b="1">
                <a:solidFill>
                  <a:schemeClr val="tx1"/>
                </a:solidFill>
              </a:rPr>
              <a:t>, podpore výskumných a technologických infraštruktúr, </a:t>
            </a:r>
            <a:r>
              <a:rPr lang="sk-SK" b="1" err="1">
                <a:solidFill>
                  <a:schemeClr val="tx1"/>
                </a:solidFill>
              </a:rPr>
              <a:t>dual</a:t>
            </a:r>
            <a:r>
              <a:rPr lang="sk-SK" b="1">
                <a:solidFill>
                  <a:schemeClr val="tx1"/>
                </a:solidFill>
              </a:rPr>
              <a:t> </a:t>
            </a:r>
            <a:r>
              <a:rPr lang="sk-SK" b="1" err="1">
                <a:solidFill>
                  <a:schemeClr val="tx1"/>
                </a:solidFill>
              </a:rPr>
              <a:t>use</a:t>
            </a:r>
            <a:r>
              <a:rPr lang="sk-SK" b="1">
                <a:solidFill>
                  <a:schemeClr val="tx1"/>
                </a:solidFill>
              </a:rPr>
              <a:t> výskum a technológie, EIC viac podpory pre rizikové projekty, ďalšie zjednodušenie finančných a administratívnych pravidiel, </a:t>
            </a:r>
            <a:r>
              <a:rPr lang="sk-SK" b="1" err="1">
                <a:solidFill>
                  <a:schemeClr val="tx1"/>
                </a:solidFill>
              </a:rPr>
              <a:t>komercionalizácia</a:t>
            </a:r>
            <a:r>
              <a:rPr lang="sk-SK" b="1">
                <a:solidFill>
                  <a:schemeClr val="tx1"/>
                </a:solidFill>
              </a:rPr>
              <a:t>, podpora </a:t>
            </a:r>
            <a:r>
              <a:rPr lang="sk-SK" b="1" err="1">
                <a:solidFill>
                  <a:schemeClr val="tx1"/>
                </a:solidFill>
              </a:rPr>
              <a:t>predkomerčného</a:t>
            </a:r>
            <a:r>
              <a:rPr lang="sk-SK" b="1">
                <a:solidFill>
                  <a:schemeClr val="tx1"/>
                </a:solidFill>
              </a:rPr>
              <a:t> obstarávania inovácií a zhodnocovania vedomostí</a:t>
            </a:r>
          </a:p>
          <a:p>
            <a:pPr marL="0" indent="0">
              <a:buNone/>
            </a:pPr>
            <a:endParaRPr lang="sk-SK" b="1">
              <a:solidFill>
                <a:schemeClr val="tx1"/>
              </a:solidFill>
            </a:endParaRPr>
          </a:p>
          <a:p>
            <a:endParaRPr lang="sk-SK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5917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1DA40B6-42B4-4F40-8136-24E63EB50C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182880"/>
            <a:ext cx="11074972" cy="62819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>
                <a:solidFill>
                  <a:schemeClr val="tx1"/>
                </a:solidFill>
              </a:rPr>
              <a:t>Ciele programu:</a:t>
            </a:r>
          </a:p>
          <a:p>
            <a:r>
              <a:rPr lang="sk-SK">
                <a:solidFill>
                  <a:schemeClr val="tx1"/>
                </a:solidFill>
              </a:rPr>
              <a:t>Podporovať základné hodnoty vedeckej slobody a otvorenosti vedy</a:t>
            </a:r>
          </a:p>
          <a:p>
            <a:r>
              <a:rPr lang="sk-SK">
                <a:solidFill>
                  <a:schemeClr val="tx1"/>
                </a:solidFill>
              </a:rPr>
              <a:t>Rozšíriť vedomostnú základňu založenú na </a:t>
            </a:r>
            <a:r>
              <a:rPr lang="sk-SK" err="1">
                <a:solidFill>
                  <a:schemeClr val="tx1"/>
                </a:solidFill>
              </a:rPr>
              <a:t>excelentnosti</a:t>
            </a:r>
            <a:r>
              <a:rPr lang="sk-SK">
                <a:solidFill>
                  <a:schemeClr val="tx1"/>
                </a:solidFill>
              </a:rPr>
              <a:t> a pridanej EU hodnote.</a:t>
            </a:r>
          </a:p>
          <a:p>
            <a:r>
              <a:rPr lang="sk-SK">
                <a:solidFill>
                  <a:schemeClr val="tx1"/>
                </a:solidFill>
              </a:rPr>
              <a:t>Zlepšiť podmienky pre kariéru výskumníkov a prilákať najlepších výskumníkov z EU a ďalších krajín v súlade s iniciatívou </a:t>
            </a:r>
            <a:r>
              <a:rPr lang="sk-SK" err="1">
                <a:solidFill>
                  <a:schemeClr val="tx1"/>
                </a:solidFill>
              </a:rPr>
              <a:t>Choose</a:t>
            </a:r>
            <a:r>
              <a:rPr lang="sk-SK">
                <a:solidFill>
                  <a:schemeClr val="tx1"/>
                </a:solidFill>
              </a:rPr>
              <a:t> </a:t>
            </a:r>
            <a:r>
              <a:rPr lang="sk-SK" err="1">
                <a:solidFill>
                  <a:schemeClr val="tx1"/>
                </a:solidFill>
              </a:rPr>
              <a:t>Europe</a:t>
            </a:r>
            <a:r>
              <a:rPr lang="sk-SK">
                <a:solidFill>
                  <a:schemeClr val="tx1"/>
                </a:solidFill>
              </a:rPr>
              <a:t>.</a:t>
            </a:r>
          </a:p>
          <a:p>
            <a:r>
              <a:rPr lang="sk-SK">
                <a:solidFill>
                  <a:schemeClr val="tx1"/>
                </a:solidFill>
              </a:rPr>
              <a:t>Mobilizovať verejné a súkromné investície do celého cyklu výskumu a inovácií od základného výskumu po komercializáciu</a:t>
            </a:r>
            <a:endParaRPr lang="en-US">
              <a:solidFill>
                <a:schemeClr val="tx1"/>
              </a:solidFill>
            </a:endParaRPr>
          </a:p>
          <a:p>
            <a:r>
              <a:rPr lang="sk-SK">
                <a:solidFill>
                  <a:schemeClr val="tx1"/>
                </a:solidFill>
              </a:rPr>
              <a:t>Prispieť k rozvoju inovácií  prostredníctvom navýšenia investícií do inovačných aktivít.</a:t>
            </a:r>
            <a:r>
              <a:rPr lang="en-US">
                <a:solidFill>
                  <a:schemeClr val="tx1"/>
                </a:solidFill>
              </a:rPr>
              <a:t> </a:t>
            </a:r>
            <a:endParaRPr lang="sk-SK">
              <a:solidFill>
                <a:schemeClr val="tx1"/>
              </a:solidFill>
            </a:endParaRPr>
          </a:p>
          <a:p>
            <a:r>
              <a:rPr lang="sk-SK">
                <a:solidFill>
                  <a:schemeClr val="tx1"/>
                </a:solidFill>
              </a:rPr>
              <a:t>Podporiť príležitosti na investície do výskumu a inovácií, zamerať ich na strategické ciele EÚ a podporiť jednotný trh.</a:t>
            </a:r>
          </a:p>
          <a:p>
            <a:r>
              <a:rPr lang="sk-SK">
                <a:solidFill>
                  <a:schemeClr val="tx1"/>
                </a:solidFill>
              </a:rPr>
              <a:t>Zvýšiť potenciál verejno-súkromných partnerstiev vrátane zjednodušenia ich ekosystému. </a:t>
            </a:r>
          </a:p>
          <a:p>
            <a:r>
              <a:rPr lang="sk-SK">
                <a:solidFill>
                  <a:schemeClr val="tx1"/>
                </a:solidFill>
                <a:latin typeface="+mj-lt"/>
              </a:rPr>
              <a:t>Podporovať prelomové, </a:t>
            </a:r>
            <a:r>
              <a:rPr lang="sk-SK" err="1">
                <a:solidFill>
                  <a:schemeClr val="tx1"/>
                </a:solidFill>
                <a:latin typeface="+mj-lt"/>
              </a:rPr>
              <a:t>disruptívne</a:t>
            </a:r>
            <a:r>
              <a:rPr lang="sk-SK">
                <a:solidFill>
                  <a:schemeClr val="tx1"/>
                </a:solidFill>
                <a:latin typeface="+mj-lt"/>
              </a:rPr>
              <a:t> technológie</a:t>
            </a:r>
          </a:p>
          <a:p>
            <a:r>
              <a:rPr lang="sk-SK">
                <a:solidFill>
                  <a:schemeClr val="tx1"/>
                </a:solidFill>
                <a:latin typeface="+mj-lt"/>
              </a:rPr>
              <a:t>Zjednodušiť prístup k programu pre záujemcov</a:t>
            </a:r>
            <a:endParaRPr lang="sk-SK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535419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A6D976-EFB1-409C-8003-4455B8510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060" y="0"/>
            <a:ext cx="8534400" cy="1507067"/>
          </a:xfrm>
        </p:spPr>
        <p:txBody>
          <a:bodyPr>
            <a:normAutofit/>
          </a:bodyPr>
          <a:lstStyle/>
          <a:p>
            <a:r>
              <a:rPr lang="sk-SK" err="1"/>
              <a:t>ŠTRUKTúRA</a:t>
            </a:r>
            <a:r>
              <a:rPr lang="sk-SK"/>
              <a:t> PROGRAMU </a:t>
            </a:r>
            <a:r>
              <a:rPr lang="sk-SK" err="1"/>
              <a:t>fp</a:t>
            </a:r>
            <a:r>
              <a:rPr lang="sk-SK"/>
              <a:t> 10</a:t>
            </a:r>
          </a:p>
        </p:txBody>
      </p:sp>
      <p:pic>
        <p:nvPicPr>
          <p:cNvPr id="4" name="Zástupný objekt pre obsah 3">
            <a:extLst>
              <a:ext uri="{FF2B5EF4-FFF2-40B4-BE49-F238E27FC236}">
                <a16:creationId xmlns:a16="http://schemas.microsoft.com/office/drawing/2014/main" id="{0897302D-4C08-428D-A6B8-D47BEEF8AA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542" t="20743" r="2118" b="14245"/>
          <a:stretch/>
        </p:blipFill>
        <p:spPr>
          <a:xfrm>
            <a:off x="291838" y="1061380"/>
            <a:ext cx="11791203" cy="4570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993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CDF2E-1331-31C3-9A2C-6B0121987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err="1">
                <a:latin typeface="Source Sans Pro"/>
                <a:ea typeface="Source Sans Pro"/>
              </a:rPr>
              <a:t>Simplifikácia</a:t>
            </a:r>
            <a:r>
              <a:rPr lang="en-US" sz="3600">
                <a:latin typeface="Source Sans Pro"/>
                <a:ea typeface="Source Sans Pro"/>
              </a:rPr>
              <a:t> </a:t>
            </a:r>
            <a:r>
              <a:rPr lang="en-US" sz="3600" err="1">
                <a:latin typeface="Source Sans Pro"/>
                <a:ea typeface="Source Sans Pro"/>
              </a:rPr>
              <a:t>Plánu</a:t>
            </a:r>
            <a:r>
              <a:rPr lang="en-US" sz="3600">
                <a:latin typeface="Source Sans Pro"/>
                <a:ea typeface="Source Sans Pro"/>
              </a:rPr>
              <a:t> </a:t>
            </a:r>
            <a:r>
              <a:rPr lang="en-US" sz="3600" err="1">
                <a:latin typeface="Source Sans Pro"/>
                <a:ea typeface="Source Sans Pro"/>
              </a:rPr>
              <a:t>obnovy</a:t>
            </a:r>
            <a:r>
              <a:rPr lang="en-US" sz="3600">
                <a:latin typeface="Source Sans Pro"/>
                <a:ea typeface="Source Sans Pro"/>
              </a:rPr>
              <a:t> a </a:t>
            </a:r>
            <a:r>
              <a:rPr lang="en-US" sz="3600" err="1">
                <a:latin typeface="Source Sans Pro"/>
                <a:ea typeface="Source Sans Pro"/>
              </a:rPr>
              <a:t>odolnosti</a:t>
            </a:r>
            <a:r>
              <a:rPr lang="en-US" sz="3600">
                <a:latin typeface="Source Sans Pro"/>
                <a:ea typeface="Source Sans Pro"/>
              </a:rPr>
              <a:t> SR a </a:t>
            </a:r>
            <a:r>
              <a:rPr lang="en-US" sz="3600" err="1">
                <a:latin typeface="Source Sans Pro"/>
                <a:ea typeface="Source Sans Pro"/>
              </a:rPr>
              <a:t>jej</a:t>
            </a:r>
            <a:r>
              <a:rPr lang="en-US" sz="3600">
                <a:latin typeface="Source Sans Pro"/>
                <a:ea typeface="Source Sans Pro"/>
              </a:rPr>
              <a:t> </a:t>
            </a:r>
            <a:r>
              <a:rPr lang="en-US" sz="3600" err="1">
                <a:latin typeface="Source Sans Pro"/>
                <a:ea typeface="Source Sans Pro"/>
              </a:rPr>
              <a:t>vplyv</a:t>
            </a:r>
            <a:r>
              <a:rPr lang="en-US" sz="3600">
                <a:latin typeface="Source Sans Pro"/>
                <a:ea typeface="Source Sans Pro"/>
              </a:rPr>
              <a:t> </a:t>
            </a:r>
            <a:r>
              <a:rPr lang="en-US" sz="3600" err="1">
                <a:latin typeface="Source Sans Pro"/>
                <a:ea typeface="Source Sans Pro"/>
              </a:rPr>
              <a:t>na</a:t>
            </a:r>
            <a:r>
              <a:rPr lang="en-US" sz="3600">
                <a:latin typeface="Source Sans Pro"/>
                <a:ea typeface="Source Sans Pro"/>
              </a:rPr>
              <a:t> </a:t>
            </a:r>
            <a:r>
              <a:rPr lang="en-US" sz="3600" err="1">
                <a:latin typeface="Source Sans Pro"/>
                <a:ea typeface="Source Sans Pro"/>
              </a:rPr>
              <a:t>Komponent</a:t>
            </a:r>
            <a:r>
              <a:rPr lang="en-US" sz="3600">
                <a:latin typeface="Source Sans Pro"/>
                <a:ea typeface="Source Sans Pro"/>
              </a:rPr>
              <a:t> 9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325942912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objekt pre obsah 3">
            <a:extLst>
              <a:ext uri="{FF2B5EF4-FFF2-40B4-BE49-F238E27FC236}">
                <a16:creationId xmlns:a16="http://schemas.microsoft.com/office/drawing/2014/main" id="{100474D8-DAAA-4BF8-BFD1-2533590999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739" y="863601"/>
            <a:ext cx="3251139" cy="4700016"/>
          </a:xfrm>
          <a:prstGeom prst="rect">
            <a:avLst/>
          </a:prstGeom>
        </p:spPr>
      </p:pic>
      <p:sp>
        <p:nvSpPr>
          <p:cNvPr id="5" name="Obdĺžnik 4">
            <a:extLst>
              <a:ext uri="{FF2B5EF4-FFF2-40B4-BE49-F238E27FC236}">
                <a16:creationId xmlns:a16="http://schemas.microsoft.com/office/drawing/2014/main" id="{F2F5FE07-17E8-422C-B233-E5FCE3A3DF66}"/>
              </a:ext>
            </a:extLst>
          </p:cNvPr>
          <p:cNvSpPr/>
          <p:nvPr/>
        </p:nvSpPr>
        <p:spPr>
          <a:xfrm>
            <a:off x="3962400" y="863601"/>
            <a:ext cx="75133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Pilier 1 má za cieľ posilniť európsku vedeckú základňu, podporovať excelentný výskum na hraniciach poznania v Európe a prilákať špičkových výskumníkov  a talenty z celého sveta (posilnenie postavenia ERC, iniciatíva </a:t>
            </a:r>
            <a:r>
              <a:rPr kumimoji="0" lang="sk-SK" sz="24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Choose</a:t>
            </a:r>
            <a:r>
              <a:rPr kumimoji="0" lang="sk-SK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sk-SK" sz="24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Europe</a:t>
            </a:r>
            <a:r>
              <a:rPr kumimoji="0" lang="sk-SK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).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Rozpočet: 44 miliárd EUR</a:t>
            </a:r>
          </a:p>
        </p:txBody>
      </p:sp>
    </p:spTree>
    <p:extLst>
      <p:ext uri="{BB962C8B-B14F-4D97-AF65-F5344CB8AC3E}">
        <p14:creationId xmlns:p14="http://schemas.microsoft.com/office/powerpoint/2010/main" val="53215928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objekt pre obsah 3">
            <a:extLst>
              <a:ext uri="{FF2B5EF4-FFF2-40B4-BE49-F238E27FC236}">
                <a16:creationId xmlns:a16="http://schemas.microsoft.com/office/drawing/2014/main" id="{9BB0EDCB-043C-48A9-A456-4F8AAB80D2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3224" y="694944"/>
            <a:ext cx="3249392" cy="4700016"/>
          </a:xfrm>
          <a:prstGeom prst="rect">
            <a:avLst/>
          </a:prstGeom>
        </p:spPr>
      </p:pic>
      <p:sp>
        <p:nvSpPr>
          <p:cNvPr id="5" name="Obdĺžnik 4">
            <a:extLst>
              <a:ext uri="{FF2B5EF4-FFF2-40B4-BE49-F238E27FC236}">
                <a16:creationId xmlns:a16="http://schemas.microsoft.com/office/drawing/2014/main" id="{B218772E-A65F-497A-889A-2A033B07F875}"/>
              </a:ext>
            </a:extLst>
          </p:cNvPr>
          <p:cNvSpPr/>
          <p:nvPr/>
        </p:nvSpPr>
        <p:spPr>
          <a:xfrm>
            <a:off x="4044696" y="488308"/>
            <a:ext cx="7184136" cy="5432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Pilier II si kladie za cieľ podporu </a:t>
            </a:r>
            <a:r>
              <a:rPr kumimoji="0" lang="sk-SK" sz="24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kolaboratívneho</a:t>
            </a:r>
            <a:r>
              <a:rPr kumimoji="0" lang="sk-SK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výskumu a inovácií v oblastiach zameraných na významné spoločenské dopady.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Cielená podpora konkurencieschopnosti EÚ v oblasti transformácie na čisté technológie, vedúce postavenie v </a:t>
            </a:r>
            <a:r>
              <a:rPr kumimoji="0" lang="sk-SK" sz="24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dig</a:t>
            </a:r>
            <a:r>
              <a:rPr kumimoji="0" lang="sk-SK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. technológiách, obrane, priemysle a vesmíre.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Rozpočet: 75,9 miliardy EUR (68,3 miliardy EUR pre konkurencieschopnosť a 7,6 miliardy EUR pre časť Spoločnosť.</a:t>
            </a:r>
          </a:p>
        </p:txBody>
      </p:sp>
    </p:spTree>
    <p:extLst>
      <p:ext uri="{BB962C8B-B14F-4D97-AF65-F5344CB8AC3E}">
        <p14:creationId xmlns:p14="http://schemas.microsoft.com/office/powerpoint/2010/main" val="287327984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objekt pre obsah 3">
            <a:extLst>
              <a:ext uri="{FF2B5EF4-FFF2-40B4-BE49-F238E27FC236}">
                <a16:creationId xmlns:a16="http://schemas.microsoft.com/office/drawing/2014/main" id="{49C19440-F41D-419F-97F6-3B0837ED1C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14" t="1593" b="1"/>
          <a:stretch/>
        </p:blipFill>
        <p:spPr>
          <a:xfrm>
            <a:off x="448056" y="1088136"/>
            <a:ext cx="3199167" cy="4519450"/>
          </a:xfrm>
          <a:prstGeom prst="rect">
            <a:avLst/>
          </a:prstGeom>
        </p:spPr>
      </p:pic>
      <p:sp>
        <p:nvSpPr>
          <p:cNvPr id="5" name="Obdĺžnik 4">
            <a:extLst>
              <a:ext uri="{FF2B5EF4-FFF2-40B4-BE49-F238E27FC236}">
                <a16:creationId xmlns:a16="http://schemas.microsoft.com/office/drawing/2014/main" id="{F804ECF9-6890-4EEB-88BA-4794CE80BAF5}"/>
              </a:ext>
            </a:extLst>
          </p:cNvPr>
          <p:cNvSpPr/>
          <p:nvPr/>
        </p:nvSpPr>
        <p:spPr>
          <a:xfrm>
            <a:off x="3989832" y="827554"/>
            <a:ext cx="6157058" cy="4909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Pilier III je zameraný na podporu inovácií v Európe s osobitným zameraním na vývoj nových inovatívnych produktov, služieb a obchodných modelov).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2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Kľúčovou súčasťou je Európska inovačná rada (EIC), v rámci ktorej bude posilnená podpora vysoko rizikových projektov a podporený dôraz na obranné technológie a </a:t>
            </a:r>
            <a:r>
              <a:rPr kumimoji="0" lang="sk-SK" sz="22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start-upy</a:t>
            </a:r>
            <a:r>
              <a:rPr kumimoji="0" lang="sk-SK" sz="2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rozvíjajúce duálne technológie.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2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Rozpočet: 38,8 miliardy EUR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333580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objekt pre obsah 3">
            <a:extLst>
              <a:ext uri="{FF2B5EF4-FFF2-40B4-BE49-F238E27FC236}">
                <a16:creationId xmlns:a16="http://schemas.microsoft.com/office/drawing/2014/main" id="{6E1088E6-FC28-4764-8B93-48E5A9C85C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0607" y="301219"/>
            <a:ext cx="3235672" cy="4645152"/>
          </a:xfrm>
          <a:prstGeom prst="rect">
            <a:avLst/>
          </a:prstGeom>
        </p:spPr>
      </p:pic>
      <p:sp>
        <p:nvSpPr>
          <p:cNvPr id="5" name="Obdĺžnik 4">
            <a:extLst>
              <a:ext uri="{FF2B5EF4-FFF2-40B4-BE49-F238E27FC236}">
                <a16:creationId xmlns:a16="http://schemas.microsoft.com/office/drawing/2014/main" id="{E42DF6B0-E0EF-4738-8479-974CFBA06E6A}"/>
              </a:ext>
            </a:extLst>
          </p:cNvPr>
          <p:cNvSpPr/>
          <p:nvPr/>
        </p:nvSpPr>
        <p:spPr>
          <a:xfrm>
            <a:off x="4181856" y="0"/>
            <a:ext cx="6736080" cy="6632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Pilier IV bude podporovať budovanie jednotného Európskeho výskumného priestoru (ERA) s dôrazom na </a:t>
            </a:r>
            <a:r>
              <a:rPr kumimoji="0" lang="sk-SK" sz="18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excelentnosť</a:t>
            </a:r>
            <a:r>
              <a:rPr kumimoji="0" lang="sk-S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, inklúziu a dopady.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Ďalšou prioritou je reforma podpory pre výskumné a technologické infraštruktúry.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Zvýraznená dôležitosť pomocou samostatného piliera – nový prístup v oblasti ERA akcií, súbor štrukturálnych politík, ktoré budú aplikované priamo: otvorená veda, etika, podpora talentov, mobility a kariéra výskumníka, rodová rovnosť, medzinárodná spolupráca a zhodnocovanie vedomostí.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Naviazanie podpory </a:t>
            </a:r>
            <a:r>
              <a:rPr kumimoji="0" lang="sk-SK" sz="18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Widening</a:t>
            </a:r>
            <a:r>
              <a:rPr kumimoji="0" lang="sk-S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na merateľné ukazovatele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– zvýšenie investícií do výskumu v porovnaní s predchádzajúcim rokom.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Cielená podpora reforiem v členských krajinách prostredníctvom nástroja PSF (podpora politík)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Rozpočet: 16,3 miliardy EUR </a:t>
            </a:r>
            <a:r>
              <a:rPr kumimoji="0" lang="sk-SK" sz="1800" b="0" i="0" u="none" strike="noStrike" kern="1200" cap="none" spc="0" normalizeH="0" baseline="0" noProof="0">
                <a:ln>
                  <a:noFill/>
                </a:ln>
                <a:solidFill>
                  <a:srgbClr val="FF3737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(vrátane 5,4 miliardy EUR pre rozširovanie účasti - nový reformovaný </a:t>
            </a:r>
            <a:r>
              <a:rPr kumimoji="0" lang="sk-SK" sz="1800" b="0" i="0" u="none" strike="noStrike" kern="1200" cap="none" spc="0" normalizeH="0" baseline="0" noProof="0" err="1">
                <a:ln>
                  <a:noFill/>
                </a:ln>
                <a:solidFill>
                  <a:srgbClr val="FF3737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Widening</a:t>
            </a:r>
            <a:r>
              <a:rPr kumimoji="0" lang="sk-SK" sz="1800" b="0" i="0" u="none" strike="noStrike" kern="1200" cap="none" spc="0" normalizeH="0" baseline="0" noProof="0">
                <a:ln>
                  <a:noFill/>
                </a:ln>
                <a:solidFill>
                  <a:srgbClr val="FF3737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2730554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393BB53-802E-465C-B4CC-5040B5BFE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685800"/>
            <a:ext cx="7271068" cy="5504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/>
              <a:t>Rozširovanie účasti – </a:t>
            </a:r>
            <a:r>
              <a:rPr lang="sk-SK" err="1">
                <a:solidFill>
                  <a:schemeClr val="tx1"/>
                </a:solidFill>
              </a:rPr>
              <a:t>Widening</a:t>
            </a:r>
            <a:r>
              <a:rPr lang="sk-SK">
                <a:solidFill>
                  <a:schemeClr val="tx1"/>
                </a:solidFill>
              </a:rPr>
              <a:t>  - nový prístup</a:t>
            </a:r>
          </a:p>
          <a:p>
            <a:pPr marL="0" indent="0">
              <a:buNone/>
            </a:pPr>
            <a:endParaRPr lang="sk-SK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sk-SK">
                <a:solidFill>
                  <a:schemeClr val="tx1"/>
                </a:solidFill>
              </a:rPr>
              <a:t>2 kategórie členských štátov </a:t>
            </a:r>
            <a:r>
              <a:rPr lang="sk-SK" err="1">
                <a:solidFill>
                  <a:schemeClr val="tx1"/>
                </a:solidFill>
              </a:rPr>
              <a:t>transition</a:t>
            </a:r>
            <a:r>
              <a:rPr lang="sk-SK">
                <a:solidFill>
                  <a:schemeClr val="tx1"/>
                </a:solidFill>
              </a:rPr>
              <a:t> </a:t>
            </a:r>
            <a:r>
              <a:rPr lang="sk-SK" err="1">
                <a:solidFill>
                  <a:schemeClr val="tx1"/>
                </a:solidFill>
              </a:rPr>
              <a:t>countries</a:t>
            </a:r>
            <a:r>
              <a:rPr lang="sk-SK">
                <a:solidFill>
                  <a:schemeClr val="tx1"/>
                </a:solidFill>
              </a:rPr>
              <a:t>/</a:t>
            </a:r>
            <a:r>
              <a:rPr lang="sk-SK" err="1">
                <a:solidFill>
                  <a:schemeClr val="tx1"/>
                </a:solidFill>
              </a:rPr>
              <a:t>widening</a:t>
            </a:r>
            <a:r>
              <a:rPr lang="sk-SK">
                <a:solidFill>
                  <a:schemeClr val="tx1"/>
                </a:solidFill>
              </a:rPr>
              <a:t> </a:t>
            </a:r>
            <a:r>
              <a:rPr lang="sk-SK" err="1">
                <a:solidFill>
                  <a:schemeClr val="tx1"/>
                </a:solidFill>
              </a:rPr>
              <a:t>countries</a:t>
            </a:r>
            <a:endParaRPr lang="sk-SK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sk-SK">
                <a:solidFill>
                  <a:schemeClr val="tx1"/>
                </a:solidFill>
              </a:rPr>
              <a:t>Podľa: inovačnej výkonnosti za posledné 3 roky</a:t>
            </a:r>
          </a:p>
          <a:p>
            <a:pPr marL="0" indent="0">
              <a:buNone/>
            </a:pPr>
            <a:r>
              <a:rPr lang="sk-SK">
                <a:solidFill>
                  <a:schemeClr val="tx1"/>
                </a:solidFill>
              </a:rPr>
              <a:t>Opatrenia: </a:t>
            </a:r>
            <a:r>
              <a:rPr lang="sk-SK" err="1">
                <a:solidFill>
                  <a:schemeClr val="tx1"/>
                </a:solidFill>
              </a:rPr>
              <a:t>widening</a:t>
            </a:r>
            <a:r>
              <a:rPr lang="sk-SK">
                <a:solidFill>
                  <a:schemeClr val="tx1"/>
                </a:solidFill>
              </a:rPr>
              <a:t> aktivity na budovanie kapacít, opatrenia na zabránenie </a:t>
            </a:r>
            <a:r>
              <a:rPr lang="sk-SK" err="1">
                <a:solidFill>
                  <a:schemeClr val="tx1"/>
                </a:solidFill>
              </a:rPr>
              <a:t>brain</a:t>
            </a:r>
            <a:r>
              <a:rPr lang="sk-SK">
                <a:solidFill>
                  <a:schemeClr val="tx1"/>
                </a:solidFill>
              </a:rPr>
              <a:t> </a:t>
            </a:r>
            <a:r>
              <a:rPr lang="sk-SK" err="1">
                <a:solidFill>
                  <a:schemeClr val="tx1"/>
                </a:solidFill>
              </a:rPr>
              <a:t>drain</a:t>
            </a:r>
            <a:r>
              <a:rPr lang="sk-SK">
                <a:solidFill>
                  <a:schemeClr val="tx1"/>
                </a:solidFill>
              </a:rPr>
              <a:t>, </a:t>
            </a:r>
            <a:r>
              <a:rPr lang="sk-SK" err="1">
                <a:solidFill>
                  <a:schemeClr val="tx1"/>
                </a:solidFill>
              </a:rPr>
              <a:t>networking</a:t>
            </a:r>
            <a:r>
              <a:rPr lang="sk-SK">
                <a:solidFill>
                  <a:schemeClr val="tx1"/>
                </a:solidFill>
              </a:rPr>
              <a:t>, podpora NCP.</a:t>
            </a:r>
          </a:p>
          <a:p>
            <a:pPr marL="0" indent="0">
              <a:buNone/>
            </a:pPr>
            <a:r>
              <a:rPr lang="sk-SK">
                <a:solidFill>
                  <a:schemeClr val="tx1"/>
                </a:solidFill>
              </a:rPr>
              <a:t>Naviazanie podpory na splnenie kritérií -  výška investícií do výskumu a vývoja – nárast v porovnaní s predošlým rokom.</a:t>
            </a:r>
          </a:p>
          <a:p>
            <a:pPr marL="0" indent="0">
              <a:buNone/>
            </a:pPr>
            <a:endParaRPr lang="sk-SK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sk-SK">
              <a:solidFill>
                <a:schemeClr val="tx1"/>
              </a:solidFill>
            </a:endParaRP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2D7560CB-FA41-495C-A0B5-EE41FB8783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312" t="21333" r="29363" b="30267"/>
          <a:stretch/>
        </p:blipFill>
        <p:spPr>
          <a:xfrm>
            <a:off x="8668512" y="3282696"/>
            <a:ext cx="3209544" cy="3319272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65EB61D3-3C4B-4581-8662-3304CFF33F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75" t="22134" r="66400" b="41733"/>
          <a:stretch/>
        </p:blipFill>
        <p:spPr>
          <a:xfrm>
            <a:off x="8668512" y="256032"/>
            <a:ext cx="3209544" cy="2478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49085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A1CE85F-4BA5-4C6A-AE45-F49C64B820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685800"/>
            <a:ext cx="10297732" cy="5559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800">
                <a:solidFill>
                  <a:schemeClr val="tx1"/>
                </a:solidFill>
              </a:rPr>
              <a:t>Duálny výskum a vývoj/technológie</a:t>
            </a:r>
          </a:p>
          <a:p>
            <a:pPr marL="0" indent="0">
              <a:buNone/>
            </a:pPr>
            <a:endParaRPr lang="sk-SK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sk-SK">
                <a:solidFill>
                  <a:schemeClr val="tx1"/>
                </a:solidFill>
              </a:rPr>
              <a:t>Horizont (FP10) bude otvorený pre podporu duálneho </a:t>
            </a:r>
            <a:r>
              <a:rPr lang="sk-SK" err="1">
                <a:solidFill>
                  <a:schemeClr val="tx1"/>
                </a:solidFill>
              </a:rPr>
              <a:t>VaV</a:t>
            </a:r>
            <a:r>
              <a:rPr lang="sk-SK">
                <a:solidFill>
                  <a:schemeClr val="tx1"/>
                </a:solidFill>
              </a:rPr>
              <a:t> a technológií.</a:t>
            </a:r>
          </a:p>
          <a:p>
            <a:pPr marL="0" indent="0">
              <a:buNone/>
            </a:pPr>
            <a:r>
              <a:rPr lang="sk-SK">
                <a:solidFill>
                  <a:schemeClr val="tx1"/>
                </a:solidFill>
              </a:rPr>
              <a:t>Obranné technológie a výskum budú podporované z osobitného špecifického programu + prepojenie s ECF v rámci obranného a vesmírneho výskumu</a:t>
            </a:r>
          </a:p>
          <a:p>
            <a:pPr marL="0" indent="0">
              <a:buNone/>
            </a:pPr>
            <a:r>
              <a:rPr lang="sk-SK">
                <a:solidFill>
                  <a:schemeClr val="tx1"/>
                </a:solidFill>
              </a:rPr>
              <a:t>Duálne aplikácie budú zároveň podporované v rámci EIC akcelerátor nástroja:  </a:t>
            </a:r>
          </a:p>
          <a:p>
            <a:r>
              <a:rPr lang="sk-SK">
                <a:solidFill>
                  <a:schemeClr val="tx1"/>
                </a:solidFill>
              </a:rPr>
              <a:t>tematicky zameraná podpora EIC pre začínajúce a rozširujúce sa podniky v oblasti obrany</a:t>
            </a:r>
          </a:p>
          <a:p>
            <a:r>
              <a:rPr lang="sk-SK">
                <a:solidFill>
                  <a:schemeClr val="tx1"/>
                </a:solidFill>
              </a:rPr>
              <a:t>inšpirácia nástrojmi ARPA/DARPA –podpora strategických obranných a </a:t>
            </a:r>
            <a:r>
              <a:rPr lang="sk-SK" err="1">
                <a:solidFill>
                  <a:schemeClr val="tx1"/>
                </a:solidFill>
              </a:rPr>
              <a:t>dual</a:t>
            </a:r>
            <a:r>
              <a:rPr lang="sk-SK">
                <a:solidFill>
                  <a:schemeClr val="tx1"/>
                </a:solidFill>
              </a:rPr>
              <a:t> </a:t>
            </a:r>
            <a:r>
              <a:rPr lang="sk-SK" err="1">
                <a:solidFill>
                  <a:schemeClr val="tx1"/>
                </a:solidFill>
              </a:rPr>
              <a:t>use</a:t>
            </a:r>
            <a:r>
              <a:rPr lang="sk-SK">
                <a:solidFill>
                  <a:schemeClr val="tx1"/>
                </a:solidFill>
              </a:rPr>
              <a:t> </a:t>
            </a:r>
            <a:r>
              <a:rPr lang="sk-SK" err="1">
                <a:solidFill>
                  <a:schemeClr val="tx1"/>
                </a:solidFill>
              </a:rPr>
              <a:t>start-upov</a:t>
            </a:r>
            <a:r>
              <a:rPr lang="sk-SK">
                <a:solidFill>
                  <a:schemeClr val="tx1"/>
                </a:solidFill>
              </a:rPr>
              <a:t> aj v rámci synergií s ECF, </a:t>
            </a:r>
            <a:r>
              <a:rPr lang="sk-SK" err="1">
                <a:solidFill>
                  <a:schemeClr val="tx1"/>
                </a:solidFill>
              </a:rPr>
              <a:t>InvestEU</a:t>
            </a:r>
            <a:r>
              <a:rPr lang="sk-SK">
                <a:solidFill>
                  <a:schemeClr val="tx1"/>
                </a:solidFill>
              </a:rPr>
              <a:t>, EU </a:t>
            </a:r>
            <a:r>
              <a:rPr lang="sk-SK" err="1">
                <a:solidFill>
                  <a:schemeClr val="tx1"/>
                </a:solidFill>
              </a:rPr>
              <a:t>Defence</a:t>
            </a:r>
            <a:r>
              <a:rPr lang="sk-SK">
                <a:solidFill>
                  <a:schemeClr val="tx1"/>
                </a:solidFill>
              </a:rPr>
              <a:t> </a:t>
            </a:r>
            <a:r>
              <a:rPr lang="sk-SK" err="1">
                <a:solidFill>
                  <a:schemeClr val="tx1"/>
                </a:solidFill>
              </a:rPr>
              <a:t>Innovation</a:t>
            </a:r>
            <a:r>
              <a:rPr lang="sk-SK">
                <a:solidFill>
                  <a:schemeClr val="tx1"/>
                </a:solidFill>
              </a:rPr>
              <a:t> </a:t>
            </a:r>
            <a:r>
              <a:rPr lang="sk-SK" err="1">
                <a:solidFill>
                  <a:schemeClr val="tx1"/>
                </a:solidFill>
              </a:rPr>
              <a:t>Scheme</a:t>
            </a:r>
            <a:r>
              <a:rPr lang="sk-SK">
                <a:solidFill>
                  <a:schemeClr val="tx1"/>
                </a:solidFill>
              </a:rPr>
              <a:t>(EUDIS) a vesmírnymi aktivitami EU </a:t>
            </a:r>
          </a:p>
          <a:p>
            <a:pPr marL="0" indent="0">
              <a:buNone/>
            </a:pPr>
            <a:r>
              <a:rPr lang="sk-SK">
                <a:solidFill>
                  <a:schemeClr val="tx1"/>
                </a:solidFill>
              </a:rPr>
              <a:t>Zavedenie nových opatrení na ochranu výsledkov výskumu a vývoja z hľadiska obrannej bezpečnosti</a:t>
            </a:r>
          </a:p>
          <a:p>
            <a:pPr marL="0" indent="0">
              <a:buNone/>
            </a:pPr>
            <a:endParaRPr lang="sk-SK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97331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33B387E-4F8E-4F68-89E5-3FD83BA46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695" y="123608"/>
            <a:ext cx="6556913" cy="2860723"/>
          </a:xfrm>
        </p:spPr>
        <p:txBody>
          <a:bodyPr/>
          <a:lstStyle/>
          <a:p>
            <a:r>
              <a:rPr lang="sk-SK" sz="2400" b="1">
                <a:solidFill>
                  <a:schemeClr val="tx1"/>
                </a:solidFill>
              </a:rPr>
              <a:t>Výskumné a technologické infraštruktúry</a:t>
            </a:r>
          </a:p>
          <a:p>
            <a:pPr marL="0" indent="0">
              <a:buNone/>
            </a:pPr>
            <a:r>
              <a:rPr lang="sk-SK"/>
              <a:t>Podpora vývoja a prevádzky výskumných a technologických infraštruktúr + po novom aj podpora kapitálových výdavkov</a:t>
            </a:r>
          </a:p>
          <a:p>
            <a:endParaRPr lang="sk-SK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23AB53F3-43F9-448D-8A4C-02C5A703F3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50" t="29428" r="67825" b="12874"/>
          <a:stretch/>
        </p:blipFill>
        <p:spPr>
          <a:xfrm>
            <a:off x="338328" y="2322577"/>
            <a:ext cx="3136392" cy="3956980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45EE7DA3-470B-4105-9D2C-74E788D265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825" t="32533" r="18325" b="12592"/>
          <a:stretch/>
        </p:blipFill>
        <p:spPr>
          <a:xfrm>
            <a:off x="3624072" y="2370668"/>
            <a:ext cx="3273552" cy="3763263"/>
          </a:xfrm>
          <a:prstGeom prst="rect">
            <a:avLst/>
          </a:prstGeom>
        </p:spPr>
      </p:pic>
      <p:sp>
        <p:nvSpPr>
          <p:cNvPr id="6" name="Obdĺžnik 5">
            <a:extLst>
              <a:ext uri="{FF2B5EF4-FFF2-40B4-BE49-F238E27FC236}">
                <a16:creationId xmlns:a16="http://schemas.microsoft.com/office/drawing/2014/main" id="{E579636B-4946-4937-A005-CB1BC74C6A44}"/>
              </a:ext>
            </a:extLst>
          </p:cNvPr>
          <p:cNvSpPr/>
          <p:nvPr/>
        </p:nvSpPr>
        <p:spPr>
          <a:xfrm>
            <a:off x="7150608" y="568285"/>
            <a:ext cx="514502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Podpora výskumných infraštruktúr (podpora výskumu a inovácií) a technologických infraštruktúr (vývoj, testovanie, upscaling  a validácia technológií, demonštračné aktivity, predkomerčné aktivity)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Financovanie až do </a:t>
            </a:r>
            <a:r>
              <a:rPr kumimoji="0" lang="sl-SI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20 % nákladov</a:t>
            </a:r>
            <a:r>
              <a:rPr kumimoji="0" lang="sl-SI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 budovanie </a:t>
            </a:r>
            <a:r>
              <a:rPr kumimoji="0" lang="sl-SI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výskumných/technologických infraštruktúr</a:t>
            </a:r>
            <a:endParaRPr kumimoji="0" lang="sk-SK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35514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FFBF3E9-B196-4E69-A396-867E2C6B39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220" y="329184"/>
            <a:ext cx="8534400" cy="6254496"/>
          </a:xfrm>
        </p:spPr>
        <p:txBody>
          <a:bodyPr>
            <a:normAutofit fontScale="85000" lnSpcReduction="10000"/>
          </a:bodyPr>
          <a:lstStyle/>
          <a:p>
            <a:pPr marL="0" lvl="0" indent="0">
              <a:buNone/>
            </a:pPr>
            <a:r>
              <a:rPr lang="sl-SI" b="1">
                <a:latin typeface="+mj-lt"/>
                <a:ea typeface="Verdana" panose="020B0604030504040204" pitchFamily="34" charset="0"/>
              </a:rPr>
              <a:t>Inovácie, komercionalizácia </a:t>
            </a:r>
          </a:p>
          <a:p>
            <a:pPr marL="0" lvl="0" indent="0">
              <a:buNone/>
            </a:pPr>
            <a:endParaRPr lang="sl-SI" b="1">
              <a:solidFill>
                <a:schemeClr val="tx1"/>
              </a:solidFill>
              <a:latin typeface="+mj-lt"/>
              <a:ea typeface="Verdana" panose="020B0604030504040204" pitchFamily="34" charset="0"/>
            </a:endParaRPr>
          </a:p>
          <a:p>
            <a:pPr lvl="0"/>
            <a:r>
              <a:rPr lang="sl-SI" b="1">
                <a:solidFill>
                  <a:schemeClr val="tx1"/>
                </a:solidFill>
                <a:latin typeface="+mj-lt"/>
                <a:ea typeface="Verdana" panose="020B0604030504040204" pitchFamily="34" charset="0"/>
              </a:rPr>
              <a:t>EIC podpora SMEs, start up a scale up, podpora pre disruptívne technológie </a:t>
            </a:r>
          </a:p>
          <a:p>
            <a:pPr marL="0" lvl="0" indent="0">
              <a:buNone/>
            </a:pPr>
            <a:r>
              <a:rPr lang="sl-SI">
                <a:solidFill>
                  <a:schemeClr val="tx1"/>
                </a:solidFill>
                <a:latin typeface="+mj-lt"/>
                <a:ea typeface="Verdana" panose="020B0604030504040204" pitchFamily="34" charset="0"/>
              </a:rPr>
              <a:t>Podpora celého cyklu od základného a kolaboratívneho výskumu (ERC, piliere HEU) po komercionalizáciu (EIC)</a:t>
            </a:r>
          </a:p>
          <a:p>
            <a:pPr marL="0" lvl="0" indent="0">
              <a:buNone/>
            </a:pPr>
            <a:r>
              <a:rPr lang="sl-SI">
                <a:solidFill>
                  <a:schemeClr val="tx1"/>
                </a:solidFill>
                <a:latin typeface="+mj-lt"/>
                <a:ea typeface="Verdana" panose="020B0604030504040204" pitchFamily="34" charset="0"/>
              </a:rPr>
              <a:t>Dôraz na ARPA prístup –vysokorizikové projekty budú podporované v etapách a prípadne zrušené ak sa nepreukáže potenciál pre prelomové inovácie – hodnotenie zo strany expertov – projektových manažérov.</a:t>
            </a:r>
          </a:p>
          <a:p>
            <a:pPr lvl="0"/>
            <a:r>
              <a:rPr lang="sl-SI" b="1">
                <a:solidFill>
                  <a:schemeClr val="tx1"/>
                </a:solidFill>
                <a:latin typeface="+mj-lt"/>
                <a:ea typeface="Verdana" panose="020B0604030504040204" pitchFamily="34" charset="0"/>
              </a:rPr>
              <a:t>Technologickí šampióni: </a:t>
            </a:r>
            <a:r>
              <a:rPr lang="sl-SI">
                <a:solidFill>
                  <a:schemeClr val="tx1"/>
                </a:solidFill>
                <a:latin typeface="+mj-lt"/>
                <a:ea typeface="Verdana" panose="020B0604030504040204" pitchFamily="34" charset="0"/>
              </a:rPr>
              <a:t>tematicky otvorené dvojfázové spolufinancovanie priemyselných konzorcií s potenciálom prispieť ku konkurencieschopnosti EÚ</a:t>
            </a:r>
            <a:endParaRPr lang="sk-SK">
              <a:solidFill>
                <a:schemeClr val="tx1"/>
              </a:solidFill>
              <a:latin typeface="+mj-lt"/>
              <a:ea typeface="Verdana" panose="020B0604030504040204" pitchFamily="34" charset="0"/>
            </a:endParaRPr>
          </a:p>
          <a:p>
            <a:pPr lvl="0"/>
            <a:r>
              <a:rPr lang="sl-SI" b="1">
                <a:solidFill>
                  <a:schemeClr val="tx1"/>
                </a:solidFill>
                <a:latin typeface="+mj-lt"/>
                <a:ea typeface="Verdana" panose="020B0604030504040204" pitchFamily="34" charset="0"/>
              </a:rPr>
              <a:t>Modernizácia výroby: </a:t>
            </a:r>
            <a:r>
              <a:rPr lang="sl-SI">
                <a:solidFill>
                  <a:schemeClr val="tx1"/>
                </a:solidFill>
                <a:latin typeface="+mj-lt"/>
                <a:ea typeface="Verdana" panose="020B0604030504040204" pitchFamily="34" charset="0"/>
              </a:rPr>
              <a:t>podpora projektov, ktoré sa už začali pred výzvou</a:t>
            </a:r>
            <a:endParaRPr lang="sk-SK">
              <a:solidFill>
                <a:schemeClr val="tx1"/>
              </a:solidFill>
              <a:latin typeface="+mj-lt"/>
              <a:ea typeface="Verdana" panose="020B0604030504040204" pitchFamily="34" charset="0"/>
            </a:endParaRPr>
          </a:p>
          <a:p>
            <a:pPr lvl="0"/>
            <a:r>
              <a:rPr lang="sl-SI" b="1">
                <a:solidFill>
                  <a:schemeClr val="tx1"/>
                </a:solidFill>
                <a:latin typeface="+mj-lt"/>
                <a:ea typeface="Verdana" panose="020B0604030504040204" pitchFamily="34" charset="0"/>
              </a:rPr>
              <a:t>IPCEI: </a:t>
            </a:r>
            <a:r>
              <a:rPr lang="sl-SI">
                <a:solidFill>
                  <a:schemeClr val="tx1"/>
                </a:solidFill>
                <a:latin typeface="+mj-lt"/>
                <a:ea typeface="Verdana" panose="020B0604030504040204" pitchFamily="34" charset="0"/>
              </a:rPr>
              <a:t>financovanie transferu výsledkov výskumu projektov v rámci IPCEI na trh</a:t>
            </a:r>
            <a:endParaRPr lang="sk-SK">
              <a:solidFill>
                <a:schemeClr val="tx1"/>
              </a:solidFill>
              <a:latin typeface="+mj-lt"/>
              <a:ea typeface="Verdana" panose="020B0604030504040204" pitchFamily="34" charset="0"/>
            </a:endParaRPr>
          </a:p>
          <a:p>
            <a:pPr lvl="0"/>
            <a:r>
              <a:rPr lang="sl-SI" b="1">
                <a:solidFill>
                  <a:schemeClr val="tx1"/>
                </a:solidFill>
                <a:latin typeface="+mj-lt"/>
                <a:ea typeface="Verdana" panose="020B0604030504040204" pitchFamily="34" charset="0"/>
              </a:rPr>
              <a:t>Cielené akcie: </a:t>
            </a:r>
            <a:r>
              <a:rPr lang="sl-SI">
                <a:solidFill>
                  <a:schemeClr val="tx1"/>
                </a:solidFill>
                <a:latin typeface="+mj-lt"/>
                <a:ea typeface="Verdana" panose="020B0604030504040204" pitchFamily="34" charset="0"/>
              </a:rPr>
              <a:t>podpora bez výzvy na predkladanie návrhov pre projekt, pečať alebo dokončený projekt na pokračovanie alebo rozvoj výsledkov</a:t>
            </a:r>
            <a:endParaRPr lang="sk-SK">
              <a:solidFill>
                <a:schemeClr val="tx1"/>
              </a:solidFill>
              <a:latin typeface="+mj-lt"/>
              <a:ea typeface="Verdana" panose="020B0604030504040204" pitchFamily="34" charset="0"/>
            </a:endParaRPr>
          </a:p>
          <a:p>
            <a:pPr lvl="0"/>
            <a:r>
              <a:rPr lang="sl-SI" b="1">
                <a:solidFill>
                  <a:schemeClr val="tx1"/>
                </a:solidFill>
                <a:latin typeface="+mj-lt"/>
                <a:ea typeface="Verdana" panose="020B0604030504040204" pitchFamily="34" charset="0"/>
              </a:rPr>
              <a:t>Zrýchlené akcie: </a:t>
            </a:r>
            <a:r>
              <a:rPr lang="sl-SI">
                <a:solidFill>
                  <a:schemeClr val="tx1"/>
                </a:solidFill>
                <a:latin typeface="+mj-lt"/>
                <a:ea typeface="Verdana" panose="020B0604030504040204" pitchFamily="34" charset="0"/>
              </a:rPr>
              <a:t>podpora do 60 dní (pred termínom hodnotenia);</a:t>
            </a:r>
            <a:endParaRPr lang="sk-SK">
              <a:solidFill>
                <a:schemeClr val="tx1"/>
              </a:solidFill>
              <a:latin typeface="+mj-lt"/>
              <a:ea typeface="Verdana" panose="020B0604030504040204" pitchFamily="34" charset="0"/>
            </a:endParaRPr>
          </a:p>
          <a:p>
            <a:pPr lvl="0"/>
            <a:r>
              <a:rPr lang="sl-SI" b="1">
                <a:solidFill>
                  <a:schemeClr val="tx1"/>
                </a:solidFill>
                <a:latin typeface="+mj-lt"/>
                <a:ea typeface="Verdana" panose="020B0604030504040204" pitchFamily="34" charset="0"/>
              </a:rPr>
              <a:t>Pull akcie: </a:t>
            </a:r>
            <a:r>
              <a:rPr lang="sl-SI">
                <a:solidFill>
                  <a:schemeClr val="tx1"/>
                </a:solidFill>
                <a:latin typeface="+mj-lt"/>
                <a:ea typeface="Verdana" panose="020B0604030504040204" pitchFamily="34" charset="0"/>
              </a:rPr>
              <a:t>výzva alebo výzva pre spoločnosti, ktoré sa chcú presťahovať do EÚ (grant, vlastný kapitál alebo zmiešaný kapitál)</a:t>
            </a:r>
            <a:endParaRPr lang="sk-SK">
              <a:solidFill>
                <a:schemeClr val="tx1"/>
              </a:solidFill>
              <a:latin typeface="+mj-lt"/>
              <a:ea typeface="Verdana" panose="020B0604030504040204" pitchFamily="34" charset="0"/>
            </a:endParaRPr>
          </a:p>
          <a:p>
            <a:r>
              <a:rPr lang="sl-SI" b="1">
                <a:solidFill>
                  <a:schemeClr val="tx1"/>
                </a:solidFill>
                <a:latin typeface="+mj-lt"/>
                <a:ea typeface="Verdana" panose="020B0604030504040204" pitchFamily="34" charset="0"/>
              </a:rPr>
              <a:t>InvestEU: </a:t>
            </a:r>
            <a:r>
              <a:rPr lang="sl-SI">
                <a:solidFill>
                  <a:schemeClr val="tx1"/>
                </a:solidFill>
                <a:latin typeface="+mj-lt"/>
                <a:ea typeface="Verdana" panose="020B0604030504040204" pitchFamily="34" charset="0"/>
              </a:rPr>
              <a:t>vlastný kapitál, dlh a zmiešaný rizikový kapitál na zavádzanie technológií, výrobu, infraštruktúru;</a:t>
            </a:r>
            <a:endParaRPr lang="sk-SK">
              <a:solidFill>
                <a:schemeClr val="tx1"/>
              </a:solidFill>
              <a:latin typeface="+mj-lt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987127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9BF3DEF-82CF-408F-8B5F-691B044957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685800"/>
            <a:ext cx="10517188" cy="54406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err="1">
                <a:solidFill>
                  <a:schemeClr val="tx1"/>
                </a:solidFill>
              </a:rPr>
              <a:t>Moonshot</a:t>
            </a:r>
            <a:r>
              <a:rPr lang="sk-SK">
                <a:solidFill>
                  <a:schemeClr val="tx1"/>
                </a:solidFill>
              </a:rPr>
              <a:t> </a:t>
            </a:r>
            <a:r>
              <a:rPr lang="sk-SK" err="1">
                <a:solidFill>
                  <a:schemeClr val="tx1"/>
                </a:solidFill>
              </a:rPr>
              <a:t>projects</a:t>
            </a:r>
            <a:r>
              <a:rPr lang="sk-SK">
                <a:solidFill>
                  <a:schemeClr val="tx1"/>
                </a:solidFill>
              </a:rPr>
              <a:t> – projekty podporované z ECF a Horizontu Európa, silný výskumný element, podpora strategickej autonómie EÚ a široká EU pridaná hodnota</a:t>
            </a:r>
          </a:p>
          <a:p>
            <a:pPr marL="0" indent="0">
              <a:buNone/>
            </a:pPr>
            <a:endParaRPr lang="sk-SK">
              <a:solidFill>
                <a:schemeClr val="tx1"/>
              </a:solidFill>
            </a:endParaRPr>
          </a:p>
          <a:p>
            <a:r>
              <a:rPr lang="sk-SK">
                <a:solidFill>
                  <a:schemeClr val="tx1"/>
                </a:solidFill>
              </a:rPr>
              <a:t>Investície do CERN a budúceho urýchľovača, cieľom je podporiť vedúce postavenie EÚ v časticovej fyzike (až 20% z celkových nákladov pôjde z Horizontu Európa</a:t>
            </a:r>
          </a:p>
          <a:p>
            <a:r>
              <a:rPr lang="sk-SK" err="1">
                <a:solidFill>
                  <a:schemeClr val="tx1"/>
                </a:solidFill>
              </a:rPr>
              <a:t>Smart</a:t>
            </a:r>
            <a:r>
              <a:rPr lang="sk-SK">
                <a:solidFill>
                  <a:schemeClr val="tx1"/>
                </a:solidFill>
              </a:rPr>
              <a:t> and </a:t>
            </a:r>
            <a:r>
              <a:rPr lang="sk-SK" err="1">
                <a:solidFill>
                  <a:schemeClr val="tx1"/>
                </a:solidFill>
              </a:rPr>
              <a:t>Clean</a:t>
            </a:r>
            <a:r>
              <a:rPr lang="sk-SK">
                <a:solidFill>
                  <a:schemeClr val="tx1"/>
                </a:solidFill>
              </a:rPr>
              <a:t> </a:t>
            </a:r>
            <a:r>
              <a:rPr lang="sk-SK" err="1">
                <a:solidFill>
                  <a:schemeClr val="tx1"/>
                </a:solidFill>
              </a:rPr>
              <a:t>Aviation</a:t>
            </a:r>
            <a:r>
              <a:rPr lang="sk-SK">
                <a:solidFill>
                  <a:schemeClr val="tx1"/>
                </a:solidFill>
              </a:rPr>
              <a:t> – nová generácia lietadiel bez emisií CO² a vývoj v oblasti automatizovaného riadenia leteckej prevádzky</a:t>
            </a:r>
          </a:p>
          <a:p>
            <a:r>
              <a:rPr lang="sk-SK">
                <a:solidFill>
                  <a:schemeClr val="tx1"/>
                </a:solidFill>
              </a:rPr>
              <a:t>Kvantový počítač pre budúcnosť, EU ako prvý kontinent s nasadením kvantového počítania do praxe, od </a:t>
            </a:r>
            <a:r>
              <a:rPr lang="sk-SK" err="1">
                <a:solidFill>
                  <a:schemeClr val="tx1"/>
                </a:solidFill>
              </a:rPr>
              <a:t>personalizovanej</a:t>
            </a:r>
            <a:r>
              <a:rPr lang="sk-SK">
                <a:solidFill>
                  <a:schemeClr val="tx1"/>
                </a:solidFill>
              </a:rPr>
              <a:t> medicíny po klimatické modely</a:t>
            </a:r>
          </a:p>
          <a:p>
            <a:r>
              <a:rPr lang="sk-SK">
                <a:solidFill>
                  <a:schemeClr val="tx1"/>
                </a:solidFill>
              </a:rPr>
              <a:t>Nová generácia AI s prispením európskych vedcov</a:t>
            </a:r>
          </a:p>
          <a:p>
            <a:r>
              <a:rPr lang="sk-SK">
                <a:solidFill>
                  <a:schemeClr val="tx1"/>
                </a:solidFill>
              </a:rPr>
              <a:t>Kritické vedecké dáta – bezpečnosť dát v prospech európskych výskumníkov, univerzít a podnikov</a:t>
            </a:r>
          </a:p>
          <a:p>
            <a:endParaRPr lang="sk-SK">
              <a:solidFill>
                <a:schemeClr val="tx1"/>
              </a:solidFill>
            </a:endParaRPr>
          </a:p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2147307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FC49464-C632-4901-AB5E-216242BA1E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685800"/>
            <a:ext cx="10700068" cy="5010912"/>
          </a:xfrm>
        </p:spPr>
        <p:txBody>
          <a:bodyPr>
            <a:normAutofit lnSpcReduction="10000"/>
          </a:bodyPr>
          <a:lstStyle/>
          <a:p>
            <a:r>
              <a:rPr lang="sk-SK">
                <a:solidFill>
                  <a:schemeClr val="tx1"/>
                </a:solidFill>
              </a:rPr>
              <a:t>Vývoj automatizovaného systému dopravy a mobility v EÚ – redukovanie emisií, podpora bezpečnosti </a:t>
            </a:r>
          </a:p>
          <a:p>
            <a:r>
              <a:rPr lang="sk-SK">
                <a:solidFill>
                  <a:schemeClr val="tx1"/>
                </a:solidFill>
              </a:rPr>
              <a:t>Inovatívne postupy pre regeneráciu ľudského zdravia, nasadenie v prípade aktuálne nevyliečiteľných chorôb</a:t>
            </a:r>
          </a:p>
          <a:p>
            <a:r>
              <a:rPr lang="sk-SK">
                <a:solidFill>
                  <a:schemeClr val="tx1"/>
                </a:solidFill>
              </a:rPr>
              <a:t>Zelená transformácia s podporou </a:t>
            </a:r>
            <a:r>
              <a:rPr lang="sk-SK" err="1">
                <a:solidFill>
                  <a:schemeClr val="tx1"/>
                </a:solidFill>
              </a:rPr>
              <a:t>fúznej</a:t>
            </a:r>
            <a:r>
              <a:rPr lang="sk-SK">
                <a:solidFill>
                  <a:schemeClr val="tx1"/>
                </a:solidFill>
              </a:rPr>
              <a:t> energie – nasadenie </a:t>
            </a:r>
            <a:r>
              <a:rPr lang="sk-SK" err="1">
                <a:solidFill>
                  <a:schemeClr val="tx1"/>
                </a:solidFill>
              </a:rPr>
              <a:t>fúzneho</a:t>
            </a:r>
            <a:r>
              <a:rPr lang="sk-SK">
                <a:solidFill>
                  <a:schemeClr val="tx1"/>
                </a:solidFill>
              </a:rPr>
              <a:t> reaktora, komerčná výroba energie do siete od roku 2034 – bezpečný, udržateľný zdroj energie pre občanov a podniky vrátane vysoko energeticky náročných odvetví</a:t>
            </a:r>
          </a:p>
          <a:p>
            <a:r>
              <a:rPr lang="sk-SK">
                <a:solidFill>
                  <a:schemeClr val="tx1"/>
                </a:solidFill>
              </a:rPr>
              <a:t>Vesmírna ekonomika, sprístupnenie mesiaca pre EÚ, nová generácia vesmírnych dopravných prostriedkov s využitím robotiky, masívne navýšenie schopnosti dopravovať ťažké náklady</a:t>
            </a:r>
          </a:p>
          <a:p>
            <a:r>
              <a:rPr lang="sk-SK">
                <a:solidFill>
                  <a:schemeClr val="tx1"/>
                </a:solidFill>
              </a:rPr>
              <a:t>Nulové znečistenie vôd, zvyšovanie odolnosti, inteligentné vodné hospodárstvo, dostupnosť čistej vody v kontexte extrémnych klimatických zmien</a:t>
            </a:r>
          </a:p>
          <a:p>
            <a:r>
              <a:rPr lang="sk-SK">
                <a:solidFill>
                  <a:schemeClr val="tx1"/>
                </a:solidFill>
              </a:rPr>
              <a:t>Prieskum zeme, podpora novej generácie pozorovacích a prieskumných kapacít EÚ pre oceánsky výskum, výstavba infraštruktúry, podpora modrej ekonomiky a diplomacie 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80254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210E81-E28C-DC39-B84F-5FF6A3C7EF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650AC-B68E-D1A5-4312-CEFF4AF18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err="1">
                <a:latin typeface="Source Sans Pro"/>
                <a:ea typeface="Source Sans Pro"/>
              </a:rPr>
              <a:t>Odpočet</a:t>
            </a:r>
            <a:r>
              <a:rPr lang="en-US" sz="3600">
                <a:latin typeface="Source Sans Pro"/>
                <a:ea typeface="Source Sans Pro"/>
              </a:rPr>
              <a:t> </a:t>
            </a:r>
            <a:r>
              <a:rPr lang="en-US" sz="3600" err="1">
                <a:latin typeface="Source Sans Pro"/>
                <a:ea typeface="Source Sans Pro"/>
              </a:rPr>
              <a:t>opatrení</a:t>
            </a:r>
            <a:r>
              <a:rPr lang="en-US" sz="3600">
                <a:latin typeface="Source Sans Pro"/>
                <a:ea typeface="Source Sans Pro"/>
              </a:rPr>
              <a:t> </a:t>
            </a:r>
            <a:r>
              <a:rPr lang="en-US" sz="3600" err="1">
                <a:latin typeface="Source Sans Pro"/>
                <a:ea typeface="Source Sans Pro"/>
              </a:rPr>
              <a:t>Akčného</a:t>
            </a:r>
            <a:r>
              <a:rPr lang="en-US" sz="3600">
                <a:latin typeface="Source Sans Pro"/>
                <a:ea typeface="Source Sans Pro"/>
              </a:rPr>
              <a:t> </a:t>
            </a:r>
            <a:r>
              <a:rPr lang="en-US" sz="3600" err="1">
                <a:latin typeface="Source Sans Pro"/>
                <a:ea typeface="Source Sans Pro"/>
              </a:rPr>
              <a:t>plánu</a:t>
            </a:r>
            <a:r>
              <a:rPr lang="en-US" sz="3600">
                <a:latin typeface="Source Sans Pro"/>
                <a:ea typeface="Source Sans Pro"/>
              </a:rPr>
              <a:t> </a:t>
            </a:r>
            <a:r>
              <a:rPr lang="en-US" sz="3600" err="1">
                <a:latin typeface="Source Sans Pro"/>
                <a:ea typeface="Source Sans Pro"/>
              </a:rPr>
              <a:t>NSVVaI</a:t>
            </a:r>
            <a:r>
              <a:rPr lang="en-US" sz="3600">
                <a:latin typeface="Source Sans Pro"/>
                <a:ea typeface="Source Sans Pro"/>
              </a:rPr>
              <a:t> 2023 -2025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139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99BD76E-A5EC-4588-9DE5-A21BD46FC1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685800"/>
            <a:ext cx="8534400" cy="566928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sk-SK"/>
          </a:p>
          <a:p>
            <a:pPr marL="0" lvl="0" indent="0">
              <a:buNone/>
            </a:pPr>
            <a:r>
              <a:rPr lang="sk-SK"/>
              <a:t>Zjednodušenie administratívnych a finančných pravidiel </a:t>
            </a:r>
          </a:p>
          <a:p>
            <a:pPr marL="0" lvl="0" indent="0">
              <a:buNone/>
            </a:pPr>
            <a:endParaRPr lang="sk-SK">
              <a:solidFill>
                <a:schemeClr val="tx1"/>
              </a:solidFill>
            </a:endParaRPr>
          </a:p>
          <a:p>
            <a:pPr lvl="0">
              <a:buFont typeface="Wingdings" panose="05000000000000000000" pitchFamily="2" charset="2"/>
              <a:buChar char="§"/>
            </a:pPr>
            <a:r>
              <a:rPr lang="sk-SK">
                <a:solidFill>
                  <a:schemeClr val="tx1"/>
                </a:solidFill>
              </a:rPr>
              <a:t>Zjednodušenie a zosúladenie postupu pri reportovaní/vykazovaní odpracovaného času, nákladov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sk-SK">
                <a:solidFill>
                  <a:schemeClr val="tx1"/>
                </a:solidFill>
              </a:rPr>
              <a:t>Štandardné využívanie lump </a:t>
            </a:r>
            <a:r>
              <a:rPr lang="sk-SK" err="1">
                <a:solidFill>
                  <a:schemeClr val="tx1"/>
                </a:solidFill>
              </a:rPr>
              <a:t>sum</a:t>
            </a:r>
            <a:r>
              <a:rPr lang="sk-SK">
                <a:solidFill>
                  <a:schemeClr val="tx1"/>
                </a:solidFill>
              </a:rPr>
              <a:t> pri financovaní grantov </a:t>
            </a:r>
            <a:r>
              <a:rPr lang="sk-SK"/>
              <a:t>– podpora pre účasť nováčikov v programe, zjednodušenie finančného manažmentu, menej chýb pri reportovaní  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sk-SK">
                <a:solidFill>
                  <a:schemeClr val="tx1"/>
                </a:solidFill>
              </a:rPr>
              <a:t>Jednoduchší prístup, čo sa týka typov grantov (žiadne delenie na RIA/IA)  jedna </a:t>
            </a:r>
            <a:r>
              <a:rPr lang="sk-SK" err="1">
                <a:solidFill>
                  <a:schemeClr val="tx1"/>
                </a:solidFill>
              </a:rPr>
              <a:t>funding</a:t>
            </a:r>
            <a:r>
              <a:rPr lang="sk-SK">
                <a:solidFill>
                  <a:schemeClr val="tx1"/>
                </a:solidFill>
              </a:rPr>
              <a:t> rate 100 % (s výnimkou podnikov, </a:t>
            </a:r>
            <a:r>
              <a:rPr lang="sk-SK" err="1">
                <a:solidFill>
                  <a:schemeClr val="tx1"/>
                </a:solidFill>
              </a:rPr>
              <a:t>SMEs</a:t>
            </a:r>
            <a:r>
              <a:rPr lang="sk-SK">
                <a:solidFill>
                  <a:schemeClr val="tx1"/>
                </a:solidFill>
              </a:rPr>
              <a:t>, pri ktorých zostáva 70%)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sk-SK">
                <a:solidFill>
                  <a:schemeClr val="tx1"/>
                </a:solidFill>
              </a:rPr>
              <a:t>Zrýchlenie procedúr pri podávaní, hodnotení projektov  - </a:t>
            </a:r>
            <a:r>
              <a:rPr lang="sk-SK" err="1">
                <a:solidFill>
                  <a:schemeClr val="bg1"/>
                </a:solidFill>
              </a:rPr>
              <a:t>Time</a:t>
            </a:r>
            <a:r>
              <a:rPr lang="sk-SK">
                <a:solidFill>
                  <a:schemeClr val="bg1"/>
                </a:solidFill>
              </a:rPr>
              <a:t> to grant maximálne 7 mesiacov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sk-SK">
                <a:solidFill>
                  <a:schemeClr val="tx1"/>
                </a:solidFill>
              </a:rPr>
              <a:t>Menej obmedzujúce programovanie</a:t>
            </a:r>
          </a:p>
          <a:p>
            <a:pPr marL="0" indent="0">
              <a:buNone/>
            </a:pPr>
            <a:endParaRPr lang="sk-SK"/>
          </a:p>
          <a:p>
            <a:pPr lvl="0"/>
            <a:endParaRPr lang="sk-SK"/>
          </a:p>
          <a:p>
            <a:pPr lvl="0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0786299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85D5C57-DC35-4DC2-AED0-B79CE42648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685800"/>
            <a:ext cx="8534400" cy="5559552"/>
          </a:xfrm>
        </p:spPr>
        <p:txBody>
          <a:bodyPr>
            <a:normAutofit/>
          </a:bodyPr>
          <a:lstStyle/>
          <a:p>
            <a:pPr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sk-SK" sz="1800" b="1">
                <a:solidFill>
                  <a:schemeClr val="accent1"/>
                </a:solidFill>
              </a:rPr>
              <a:t>Aktuálna účasť SR v programe Horizont Európa 2021 - 2027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sk-SK" sz="1800" b="1">
              <a:solidFill>
                <a:schemeClr val="accent1"/>
              </a:solidFill>
            </a:endParaRP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sk-SK" sz="1800" b="1">
                <a:solidFill>
                  <a:schemeClr val="accent1"/>
                </a:solidFill>
              </a:rPr>
              <a:t>Projektové návrhy</a:t>
            </a:r>
          </a:p>
          <a:p>
            <a:pPr lvl="1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sk-SK" sz="1600">
                <a:solidFill>
                  <a:schemeClr val="tx1"/>
                </a:solidFill>
              </a:rPr>
              <a:t>2 424 projektových žiadostí</a:t>
            </a:r>
          </a:p>
          <a:p>
            <a:pPr lvl="1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sk-SK" sz="1600">
                <a:solidFill>
                  <a:schemeClr val="tx1"/>
                </a:solidFill>
              </a:rPr>
              <a:t>1 737 oprávnených projektových návrhov (334 navrhnutých na financovanie)</a:t>
            </a:r>
          </a:p>
          <a:p>
            <a:pPr lvl="1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sk-SK" sz="1600">
                <a:solidFill>
                  <a:schemeClr val="tx1"/>
                </a:solidFill>
              </a:rPr>
              <a:t>878,7 mil. EUR požadovaný príspevok EÚ</a:t>
            </a:r>
          </a:p>
          <a:p>
            <a:pPr lvl="1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sk-SK" sz="1600">
                <a:solidFill>
                  <a:schemeClr val="tx1"/>
                </a:solidFill>
              </a:rPr>
              <a:t>19,23 % úspešnosť projektových návrhov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sk-SK" sz="1600"/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sk-SK" sz="1800" b="1">
                <a:solidFill>
                  <a:schemeClr val="accent1"/>
                </a:solidFill>
              </a:rPr>
              <a:t>Projekty</a:t>
            </a:r>
          </a:p>
          <a:p>
            <a:pPr lvl="1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sk-SK" sz="1600">
                <a:solidFill>
                  <a:schemeClr val="tx1"/>
                </a:solidFill>
              </a:rPr>
              <a:t>352 financovaných projektov</a:t>
            </a:r>
          </a:p>
          <a:p>
            <a:pPr lvl="1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sk-SK" sz="1600">
                <a:solidFill>
                  <a:schemeClr val="tx1"/>
                </a:solidFill>
              </a:rPr>
              <a:t>471 počet účastí v projektoch</a:t>
            </a:r>
          </a:p>
          <a:p>
            <a:pPr lvl="1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sk-SK" sz="1600">
                <a:solidFill>
                  <a:schemeClr val="tx1"/>
                </a:solidFill>
              </a:rPr>
              <a:t>195 účastníkov</a:t>
            </a:r>
          </a:p>
          <a:p>
            <a:pPr lvl="1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sk-SK" sz="1600">
                <a:solidFill>
                  <a:schemeClr val="tx1"/>
                </a:solidFill>
              </a:rPr>
              <a:t>132,1 mil. EUR čistý príspevok EÚ	</a:t>
            </a:r>
            <a:r>
              <a:rPr lang="sk-SK" sz="1600"/>
              <a:t> </a:t>
            </a:r>
          </a:p>
          <a:p>
            <a:endParaRPr lang="sk-SK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47504AF4-F02C-41D4-9404-9D0F273EA7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00" t="23066" r="34675" b="6533"/>
          <a:stretch/>
        </p:blipFill>
        <p:spPr>
          <a:xfrm>
            <a:off x="6030532" y="2686264"/>
            <a:ext cx="5874956" cy="3732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75847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objekt pre obsah 3">
            <a:extLst>
              <a:ext uri="{FF2B5EF4-FFF2-40B4-BE49-F238E27FC236}">
                <a16:creationId xmlns:a16="http://schemas.microsoft.com/office/drawing/2014/main" id="{AFDEAD28-3FEB-453B-855B-A0EFDC12EA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218" t="1012" r="13786" b="16269"/>
          <a:stretch/>
        </p:blipFill>
        <p:spPr>
          <a:xfrm>
            <a:off x="1225296" y="228600"/>
            <a:ext cx="10041622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90827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objekt pre obsah 3">
            <a:extLst>
              <a:ext uri="{FF2B5EF4-FFF2-40B4-BE49-F238E27FC236}">
                <a16:creationId xmlns:a16="http://schemas.microsoft.com/office/drawing/2014/main" id="{FC81D49A-D91F-49D0-931C-977BA3CAEC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783" t="6830" r="14639" b="13486"/>
          <a:stretch/>
        </p:blipFill>
        <p:spPr>
          <a:xfrm>
            <a:off x="1125583" y="351472"/>
            <a:ext cx="9691769" cy="615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31134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2AB85C-2E06-4072-B373-976B12E32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2A21C1C-CBE9-4858-BE13-39A95D2E95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k-SK" sz="3600">
                <a:solidFill>
                  <a:schemeClr val="tx1"/>
                </a:solidFill>
              </a:rPr>
              <a:t>Predbežná pozícia SR k FP 10</a:t>
            </a:r>
          </a:p>
        </p:txBody>
      </p:sp>
    </p:spTree>
    <p:extLst>
      <p:ext uri="{BB962C8B-B14F-4D97-AF65-F5344CB8AC3E}">
        <p14:creationId xmlns:p14="http://schemas.microsoft.com/office/powerpoint/2010/main" val="205263856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23A02C-498A-9FE0-30CE-104FAC0B7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Kľúčové body predbežnej pozície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3F99D4B-B4F2-7B94-AEF4-7FB12B6DAA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/>
              <a:t>posilňovanie konkurencieschopnosti EÚ </a:t>
            </a:r>
          </a:p>
          <a:p>
            <a:endParaRPr lang="sk-SK" b="1"/>
          </a:p>
          <a:p>
            <a:r>
              <a:rPr lang="sk-SK" b="1"/>
              <a:t>podpora EVP </a:t>
            </a:r>
            <a:r>
              <a:rPr lang="sk-SK"/>
              <a:t>s dôrazom na </a:t>
            </a:r>
            <a:r>
              <a:rPr lang="sk-SK" b="1"/>
              <a:t>dopady</a:t>
            </a:r>
          </a:p>
          <a:p>
            <a:endParaRPr lang="sk-SK" b="1"/>
          </a:p>
          <a:p>
            <a:r>
              <a:rPr lang="sk-SK" b="1"/>
              <a:t>európsky výskumný ekosystém </a:t>
            </a:r>
            <a:r>
              <a:rPr lang="sk-SK"/>
              <a:t>a </a:t>
            </a:r>
            <a:r>
              <a:rPr lang="sk-SK" b="1"/>
              <a:t>zlepšenie kariérnych príležitostí </a:t>
            </a:r>
            <a:r>
              <a:rPr lang="sk-SK"/>
              <a:t>výskumníkov a výskumníčok v EVP</a:t>
            </a:r>
          </a:p>
        </p:txBody>
      </p:sp>
    </p:spTree>
    <p:extLst>
      <p:ext uri="{BB962C8B-B14F-4D97-AF65-F5344CB8AC3E}">
        <p14:creationId xmlns:p14="http://schemas.microsoft.com/office/powerpoint/2010/main" val="296398130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8C5D99-EDA9-1956-FCE2-01CFBBF10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err="1"/>
              <a:t>všeobecnÉ</a:t>
            </a:r>
            <a:r>
              <a:rPr lang="sk-SK"/>
              <a:t> princípy fungovania programu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09DC1F7-55C5-63E4-8E4C-A0F541D687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sk-SK" sz="2200"/>
              <a:t>nevyhnutnosť </a:t>
            </a:r>
            <a:r>
              <a:rPr lang="sk-SK" sz="2200" b="1"/>
              <a:t>investícií </a:t>
            </a:r>
            <a:r>
              <a:rPr lang="sk-SK" sz="2200"/>
              <a:t>do vysokokvalitného výskumu na </a:t>
            </a:r>
            <a:r>
              <a:rPr lang="sk-SK" sz="2200" b="1"/>
              <a:t>vybudovanie znalostnej ekonomiky</a:t>
            </a:r>
          </a:p>
          <a:p>
            <a:pPr algn="l"/>
            <a:r>
              <a:rPr lang="sk-SK" sz="2200"/>
              <a:t>zabezpečenie dostatočných finančných zdrojov pre budúci RP s cieľom vytvoriť </a:t>
            </a:r>
            <a:r>
              <a:rPr lang="sk-SK" sz="2200" b="1"/>
              <a:t>stabilný a predvídateľný rozpočet </a:t>
            </a:r>
            <a:r>
              <a:rPr lang="sk-SK" sz="2200"/>
              <a:t>na podporu výskumu, inovácií a technológií</a:t>
            </a:r>
          </a:p>
          <a:p>
            <a:pPr algn="l"/>
            <a:r>
              <a:rPr lang="sk-SK" sz="2200" b="1"/>
              <a:t>zachovanie súčasnej štruktúry RP </a:t>
            </a:r>
            <a:r>
              <a:rPr lang="sk-SK" sz="2200"/>
              <a:t>(piliere a klastre)</a:t>
            </a:r>
          </a:p>
          <a:p>
            <a:pPr algn="l"/>
            <a:r>
              <a:rPr lang="sk-SK" sz="2200" b="1"/>
              <a:t>zjednodušenie a racionalizácia nástrojov</a:t>
            </a:r>
            <a:r>
              <a:rPr lang="sk-SK" sz="2200"/>
              <a:t> (napr. systém paušálneho financovania (lump </a:t>
            </a:r>
            <a:r>
              <a:rPr lang="sk-SK" sz="2200" err="1"/>
              <a:t>sum</a:t>
            </a:r>
            <a:r>
              <a:rPr lang="sk-SK" sz="2200"/>
              <a:t>) považujeme za vhodný spôsob zjednodušovania)</a:t>
            </a:r>
          </a:p>
        </p:txBody>
      </p:sp>
    </p:spTree>
    <p:extLst>
      <p:ext uri="{BB962C8B-B14F-4D97-AF65-F5344CB8AC3E}">
        <p14:creationId xmlns:p14="http://schemas.microsoft.com/office/powerpoint/2010/main" val="323938334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8E0D5D-BF34-003F-9DE5-3AC28C51F2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DAC94F-3B59-F537-BF26-5B4035A32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err="1"/>
              <a:t>všeobecnÉ</a:t>
            </a:r>
            <a:r>
              <a:rPr lang="sk-SK"/>
              <a:t> princípy fungovania programu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E09A437-931D-2A31-E2EC-F7E83375B0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l"/>
            <a:r>
              <a:rPr lang="sk-SK" sz="2400" b="1"/>
              <a:t>vyvážený prístup k výskumu </a:t>
            </a:r>
            <a:r>
              <a:rPr lang="sk-SK" sz="2400"/>
              <a:t>a typu projektov: </a:t>
            </a:r>
          </a:p>
          <a:p>
            <a:pPr lvl="1"/>
            <a:r>
              <a:rPr lang="sk-SK" sz="2000"/>
              <a:t>zhora nadol a zdola nahor</a:t>
            </a:r>
          </a:p>
          <a:p>
            <a:pPr lvl="1"/>
            <a:r>
              <a:rPr lang="sk-SK" sz="2000"/>
              <a:t>vyváženosť medzi základným a aplikovaným výskumom </a:t>
            </a:r>
          </a:p>
          <a:p>
            <a:pPr lvl="1"/>
            <a:r>
              <a:rPr lang="sk-SK" sz="2000"/>
              <a:t>financovanie projektov na rôznych úrovniach technologickej pripravenosti (TRL)</a:t>
            </a:r>
          </a:p>
          <a:p>
            <a:r>
              <a:rPr lang="sk-SK" sz="2400"/>
              <a:t>využívanie synergií: </a:t>
            </a:r>
          </a:p>
          <a:p>
            <a:pPr lvl="1"/>
            <a:r>
              <a:rPr lang="sk-SK" sz="2000" b="1"/>
              <a:t>zlepšenie synergií a ich uvedenie do praxe už v štádiu projektového návrhu</a:t>
            </a:r>
          </a:p>
          <a:p>
            <a:pPr lvl="1"/>
            <a:r>
              <a:rPr lang="sk-SK" sz="2000"/>
              <a:t>využívanie </a:t>
            </a:r>
            <a:r>
              <a:rPr lang="sk-SK" sz="2000" b="1"/>
              <a:t>synergií s inými programami </a:t>
            </a:r>
            <a:r>
              <a:rPr lang="sk-SK" sz="2000"/>
              <a:t>EÚ, ako aj s národnými a regionálnymi investíciami do VVI</a:t>
            </a:r>
          </a:p>
          <a:p>
            <a:pPr lvl="1"/>
            <a:r>
              <a:rPr lang="sk-SK" sz="2000"/>
              <a:t>posilnenie synergií a prepojení </a:t>
            </a:r>
            <a:r>
              <a:rPr lang="sk-SK" sz="2000" b="1"/>
              <a:t>medzi všetkými zložkami RP</a:t>
            </a:r>
          </a:p>
        </p:txBody>
      </p:sp>
    </p:spTree>
    <p:extLst>
      <p:ext uri="{BB962C8B-B14F-4D97-AF65-F5344CB8AC3E}">
        <p14:creationId xmlns:p14="http://schemas.microsoft.com/office/powerpoint/2010/main" val="228649013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FB1097-583F-ABE7-D59E-233B4FCCC9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B15765-7CE8-A1E5-6E13-C4E607C21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err="1"/>
              <a:t>všeobecnÉ</a:t>
            </a:r>
            <a:r>
              <a:rPr lang="sk-SK"/>
              <a:t> princípy fungovania programu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EB87828-52E6-1E19-FB76-208F40129C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l"/>
            <a:r>
              <a:rPr lang="sk-SK"/>
              <a:t>zameranie sa na využívanie </a:t>
            </a:r>
            <a:r>
              <a:rPr lang="sk-SK" b="1"/>
              <a:t>verejných a súkromných investícií </a:t>
            </a:r>
          </a:p>
          <a:p>
            <a:pPr algn="l"/>
            <a:r>
              <a:rPr lang="sk-SK"/>
              <a:t>stimulovanie </a:t>
            </a:r>
            <a:r>
              <a:rPr lang="sk-SK" b="1"/>
              <a:t>verejno-súkromnej spolupráce </a:t>
            </a:r>
            <a:r>
              <a:rPr lang="sk-SK"/>
              <a:t>zlepšením a posilnením spoločne financovaných nástrojov a politík s cieľom prilákať národné, regionálne a súkromné investície</a:t>
            </a:r>
          </a:p>
          <a:p>
            <a:pPr algn="l"/>
            <a:r>
              <a:rPr lang="sk-SK"/>
              <a:t>reflektovanie </a:t>
            </a:r>
            <a:r>
              <a:rPr lang="sk-SK" b="1"/>
              <a:t>výskumnej integrity </a:t>
            </a:r>
            <a:r>
              <a:rPr lang="sk-SK"/>
              <a:t>a </a:t>
            </a:r>
            <a:r>
              <a:rPr lang="sk-SK" b="1"/>
              <a:t>etiky vo výskume </a:t>
            </a:r>
            <a:r>
              <a:rPr lang="sk-SK"/>
              <a:t>(nové kritérium oprávnenosti) </a:t>
            </a:r>
          </a:p>
          <a:p>
            <a:pPr algn="l"/>
            <a:r>
              <a:rPr lang="sk-SK"/>
              <a:t>reflektovanie </a:t>
            </a:r>
            <a:r>
              <a:rPr lang="sk-SK" b="1"/>
              <a:t>AI</a:t>
            </a:r>
            <a:r>
              <a:rPr lang="sk-SK"/>
              <a:t> a </a:t>
            </a:r>
            <a:r>
              <a:rPr lang="sk-SK" b="1"/>
              <a:t>bezpečnosti výskumu </a:t>
            </a:r>
            <a:r>
              <a:rPr lang="sk-SK"/>
              <a:t>(ako horizontálne otázky v 10. RP)</a:t>
            </a:r>
          </a:p>
          <a:p>
            <a:pPr algn="l"/>
            <a:r>
              <a:rPr lang="sk-SK" b="1"/>
              <a:t>výlučne civilné zameranie </a:t>
            </a:r>
            <a:r>
              <a:rPr lang="sk-SK"/>
              <a:t>10. RP </a:t>
            </a:r>
          </a:p>
          <a:p>
            <a:pPr algn="l"/>
            <a:r>
              <a:rPr lang="sk-SK" b="1"/>
              <a:t>posilnenie</a:t>
            </a:r>
            <a:r>
              <a:rPr lang="sk-SK"/>
              <a:t> novej politiky tzv. „</a:t>
            </a:r>
            <a:r>
              <a:rPr lang="sk-SK" b="1" err="1"/>
              <a:t>blind</a:t>
            </a:r>
            <a:r>
              <a:rPr lang="sk-SK" b="1"/>
              <a:t> </a:t>
            </a:r>
            <a:r>
              <a:rPr lang="sk-SK" b="1" err="1"/>
              <a:t>evaluation</a:t>
            </a:r>
            <a:r>
              <a:rPr lang="sk-SK"/>
              <a:t>“ v procese hodnotenia projektových návrhov</a:t>
            </a:r>
          </a:p>
        </p:txBody>
      </p:sp>
    </p:spTree>
    <p:extLst>
      <p:ext uri="{BB962C8B-B14F-4D97-AF65-F5344CB8AC3E}">
        <p14:creationId xmlns:p14="http://schemas.microsoft.com/office/powerpoint/2010/main" val="92541943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802C64-968E-996D-3074-AD472704E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err="1"/>
              <a:t>tematickÉ</a:t>
            </a:r>
            <a:r>
              <a:rPr lang="sk-SK"/>
              <a:t> </a:t>
            </a:r>
            <a:r>
              <a:rPr lang="sk-SK" err="1"/>
              <a:t>aspektY</a:t>
            </a:r>
            <a:r>
              <a:rPr lang="sk-SK"/>
              <a:t> programu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0C9BAA1-C940-CCFD-E07F-EF6717153A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sk-SK"/>
              <a:t>Výskumné infraštruktúry: </a:t>
            </a:r>
            <a:r>
              <a:rPr lang="sk-SK" b="1"/>
              <a:t>rozvoj Európskeho </a:t>
            </a:r>
            <a:r>
              <a:rPr lang="sk-SK" b="1" err="1"/>
              <a:t>cloudu</a:t>
            </a:r>
            <a:r>
              <a:rPr lang="sk-SK" b="1"/>
              <a:t> pre otvorenú vedu </a:t>
            </a:r>
            <a:r>
              <a:rPr lang="sk-SK"/>
              <a:t>(EOSC)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sk-SK"/>
              <a:t>Európska rada pre inovácie (EIC): </a:t>
            </a:r>
          </a:p>
          <a:p>
            <a:pPr lvl="1" algn="just">
              <a:lnSpc>
                <a:spcPct val="115000"/>
              </a:lnSpc>
              <a:spcAft>
                <a:spcPts val="800"/>
              </a:spcAft>
            </a:pPr>
            <a:r>
              <a:rPr lang="sk-SK" sz="1700" b="1"/>
              <a:t>uvádzanie </a:t>
            </a:r>
            <a:r>
              <a:rPr lang="sk-SK" sz="1700" b="1" err="1"/>
              <a:t>deep-tech</a:t>
            </a:r>
            <a:r>
              <a:rPr lang="sk-SK" sz="1700" b="1"/>
              <a:t> inovácií na trh </a:t>
            </a:r>
          </a:p>
          <a:p>
            <a:pPr lvl="1" algn="just">
              <a:lnSpc>
                <a:spcPct val="115000"/>
              </a:lnSpc>
              <a:spcAft>
                <a:spcPts val="800"/>
              </a:spcAft>
            </a:pPr>
            <a:r>
              <a:rPr lang="sk-SK" sz="1700"/>
              <a:t>presun investícií na škálovanie z EIC do iných vhodnejších fondov EÚ a návrat EIC k jeho pôvodnému poslaniu </a:t>
            </a:r>
            <a:r>
              <a:rPr lang="sk-SK" sz="1700" b="1"/>
              <a:t>včasného vysokorizikového fondu</a:t>
            </a:r>
          </a:p>
          <a:p>
            <a:pPr lvl="1" algn="just">
              <a:lnSpc>
                <a:spcPct val="115000"/>
              </a:lnSpc>
              <a:spcAft>
                <a:spcPts val="800"/>
              </a:spcAft>
            </a:pPr>
            <a:r>
              <a:rPr lang="sk-SK" sz="1700" b="1"/>
              <a:t>podpora startupov s prelomovými myšlienkami v oblasti </a:t>
            </a:r>
            <a:r>
              <a:rPr lang="sk-SK" sz="1700" b="1" err="1"/>
              <a:t>deep-tech</a:t>
            </a:r>
            <a:r>
              <a:rPr lang="sk-SK" sz="1700" b="1"/>
              <a:t> </a:t>
            </a:r>
            <a:r>
              <a:rPr lang="sk-SK" sz="1700"/>
              <a:t>(</a:t>
            </a:r>
            <a:r>
              <a:rPr lang="sk-SK" sz="1700" err="1"/>
              <a:t>o.i</a:t>
            </a:r>
            <a:r>
              <a:rPr lang="sk-SK" sz="1700"/>
              <a:t>. príprava na schémy a ďalšie investície, napr. EIC Akcelerátor)</a:t>
            </a:r>
          </a:p>
        </p:txBody>
      </p:sp>
    </p:spTree>
    <p:extLst>
      <p:ext uri="{BB962C8B-B14F-4D97-AF65-F5344CB8AC3E}">
        <p14:creationId xmlns:p14="http://schemas.microsoft.com/office/powerpoint/2010/main" val="1512121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68F787-21B6-BA8E-2A97-70DF6B4470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3AED3DCC-1E45-84F7-2E67-ECA433D6E62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82043" y="569881"/>
            <a:ext cx="3240403" cy="645276"/>
          </a:xfrm>
        </p:spPr>
        <p:txBody>
          <a:bodyPr/>
          <a:lstStyle/>
          <a:p>
            <a:r>
              <a:rPr lang="sk-SK">
                <a:latin typeface="Source Sans Pro"/>
                <a:ea typeface="Source Sans Pro"/>
              </a:rPr>
              <a:t>Plnenie opatrení</a:t>
            </a:r>
            <a:endParaRPr lang="sk-SK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5" name="Obrázok 4" descr="Obrázok, na ktorom je text, snímka obrazovky, písmo, dizajn&#10;&#10;Obsah vygenerovaný pomocou AI môže byť nesprávny.">
            <a:extLst>
              <a:ext uri="{FF2B5EF4-FFF2-40B4-BE49-F238E27FC236}">
                <a16:creationId xmlns:a16="http://schemas.microsoft.com/office/drawing/2014/main" id="{4B72B040-D620-56D9-9FFA-19439AA869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823" y="1490791"/>
            <a:ext cx="3234897" cy="2671635"/>
          </a:xfrm>
          <a:prstGeom prst="rect">
            <a:avLst/>
          </a:prstGeom>
          <a:ln>
            <a:noFill/>
          </a:ln>
        </p:spPr>
      </p:pic>
      <p:pic>
        <p:nvPicPr>
          <p:cNvPr id="6" name="Obrázok 5" descr="Obrázok, na ktorom je text, snímka obrazovky, štvorec, žltý&#10;&#10;Obsah vygenerovaný pomocou AI môže byť nesprávny.">
            <a:extLst>
              <a:ext uri="{FF2B5EF4-FFF2-40B4-BE49-F238E27FC236}">
                <a16:creationId xmlns:a16="http://schemas.microsoft.com/office/drawing/2014/main" id="{9E8D5088-46BB-34E9-2A2B-D864597D02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7680" y="1496110"/>
            <a:ext cx="3028061" cy="2670727"/>
          </a:xfrm>
          <a:prstGeom prst="rect">
            <a:avLst/>
          </a:prstGeom>
          <a:ln>
            <a:noFill/>
          </a:ln>
        </p:spPr>
      </p:pic>
      <p:sp>
        <p:nvSpPr>
          <p:cNvPr id="7" name="BlokTextu 6">
            <a:extLst>
              <a:ext uri="{FF2B5EF4-FFF2-40B4-BE49-F238E27FC236}">
                <a16:creationId xmlns:a16="http://schemas.microsoft.com/office/drawing/2014/main" id="{00AB79A4-6E51-23D4-0E6D-E0E5C34063B1}"/>
              </a:ext>
            </a:extLst>
          </p:cNvPr>
          <p:cNvSpPr txBox="1"/>
          <p:nvPr/>
        </p:nvSpPr>
        <p:spPr>
          <a:xfrm>
            <a:off x="834379" y="1206127"/>
            <a:ext cx="2743199" cy="365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k-SK" b="1">
                <a:ea typeface="Calibri"/>
                <a:cs typeface="Calibri"/>
              </a:rPr>
              <a:t>Stav k 30.6.2024</a:t>
            </a:r>
            <a:endParaRPr lang="sk-SK" b="1"/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78BB8A8F-944E-964D-AAE5-82D4119C4F55}"/>
              </a:ext>
            </a:extLst>
          </p:cNvPr>
          <p:cNvSpPr txBox="1"/>
          <p:nvPr/>
        </p:nvSpPr>
        <p:spPr>
          <a:xfrm>
            <a:off x="5749575" y="1206126"/>
            <a:ext cx="2743199" cy="365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k-SK" b="1">
                <a:ea typeface="Calibri"/>
                <a:cs typeface="Calibri"/>
              </a:rPr>
              <a:t>Stav k 30.6.2025</a:t>
            </a:r>
            <a:endParaRPr lang="sk-SK" b="1"/>
          </a:p>
        </p:txBody>
      </p:sp>
      <p:pic>
        <p:nvPicPr>
          <p:cNvPr id="9" name="Obrázok 8" descr="Obrázok, na ktorom je text, snímka obrazovky, písmo, číslo&#10;&#10;Obsah vygenerovaný pomocou AI môže byť nesprávny.">
            <a:extLst>
              <a:ext uri="{FF2B5EF4-FFF2-40B4-BE49-F238E27FC236}">
                <a16:creationId xmlns:a16="http://schemas.microsoft.com/office/drawing/2014/main" id="{DCBC15BD-1060-5922-9B6F-8DDF809FCA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555" y="4354982"/>
            <a:ext cx="3320107" cy="2281624"/>
          </a:xfrm>
          <a:prstGeom prst="rect">
            <a:avLst/>
          </a:prstGeom>
        </p:spPr>
      </p:pic>
      <p:pic>
        <p:nvPicPr>
          <p:cNvPr id="10" name="Obrázok 9" descr="Obrázok, na ktorom je text, snímka obrazovky, písmo, dizajn&#10;&#10;Obsah vygenerovaný pomocou AI môže byť nesprávny.">
            <a:extLst>
              <a:ext uri="{FF2B5EF4-FFF2-40B4-BE49-F238E27FC236}">
                <a16:creationId xmlns:a16="http://schemas.microsoft.com/office/drawing/2014/main" id="{8541C33B-3285-7740-3D15-20662259C9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4809" y="4311569"/>
            <a:ext cx="3324740" cy="2291149"/>
          </a:xfrm>
          <a:prstGeom prst="rect">
            <a:avLst/>
          </a:prstGeom>
        </p:spPr>
      </p:pic>
      <p:sp>
        <p:nvSpPr>
          <p:cNvPr id="11" name="BlokTextu 10">
            <a:extLst>
              <a:ext uri="{FF2B5EF4-FFF2-40B4-BE49-F238E27FC236}">
                <a16:creationId xmlns:a16="http://schemas.microsoft.com/office/drawing/2014/main" id="{CC6B251E-2D01-B5C9-1FBA-B3BBAAA09D5D}"/>
              </a:ext>
            </a:extLst>
          </p:cNvPr>
          <p:cNvSpPr txBox="1"/>
          <p:nvPr/>
        </p:nvSpPr>
        <p:spPr>
          <a:xfrm>
            <a:off x="1081514" y="4161451"/>
            <a:ext cx="2743199" cy="365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sk-SK" b="1">
                <a:ea typeface="Calibri"/>
                <a:cs typeface="Calibri"/>
              </a:rPr>
              <a:t>v %</a:t>
            </a:r>
            <a:endParaRPr lang="sk-SK">
              <a:ea typeface="Calibri" panose="020F0502020204030204"/>
              <a:cs typeface="Calibri" panose="020F0502020204030204"/>
            </a:endParaRPr>
          </a:p>
        </p:txBody>
      </p:sp>
      <p:sp>
        <p:nvSpPr>
          <p:cNvPr id="12" name="BlokTextu 11">
            <a:extLst>
              <a:ext uri="{FF2B5EF4-FFF2-40B4-BE49-F238E27FC236}">
                <a16:creationId xmlns:a16="http://schemas.microsoft.com/office/drawing/2014/main" id="{602FC1FB-8F76-9646-AD6F-836BF6613992}"/>
              </a:ext>
            </a:extLst>
          </p:cNvPr>
          <p:cNvSpPr txBox="1"/>
          <p:nvPr/>
        </p:nvSpPr>
        <p:spPr>
          <a:xfrm>
            <a:off x="5887248" y="4067788"/>
            <a:ext cx="2743199" cy="365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sk-SK" b="1">
                <a:ea typeface="Calibri"/>
                <a:cs typeface="Calibri"/>
              </a:rPr>
              <a:t>v %</a:t>
            </a:r>
            <a:endParaRPr lang="sk-SK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56646720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491922-05E1-E353-2D13-F1D7922427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678D58-128B-F9D4-D1A0-9D065F88A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err="1"/>
              <a:t>tematickÉ</a:t>
            </a:r>
            <a:r>
              <a:rPr lang="sk-SK"/>
              <a:t> </a:t>
            </a:r>
            <a:r>
              <a:rPr lang="sk-SK" err="1"/>
              <a:t>aspektY</a:t>
            </a:r>
            <a:r>
              <a:rPr lang="sk-SK"/>
              <a:t> programu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9E761AF-8E96-5288-34DD-BED91A86D0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sk-SK"/>
              <a:t>Európske partnerstvá: </a:t>
            </a:r>
          </a:p>
          <a:p>
            <a:pPr lvl="1" algn="just">
              <a:lnSpc>
                <a:spcPct val="115000"/>
              </a:lnSpc>
              <a:spcAft>
                <a:spcPts val="800"/>
              </a:spcAft>
            </a:pPr>
            <a:r>
              <a:rPr lang="sk-SK" sz="1700"/>
              <a:t>rozdelenie do troch súčasných kategórií je fungujúce</a:t>
            </a:r>
          </a:p>
          <a:p>
            <a:pPr lvl="1" algn="just">
              <a:lnSpc>
                <a:spcPct val="115000"/>
              </a:lnSpc>
              <a:spcAft>
                <a:spcPts val="800"/>
              </a:spcAft>
            </a:pPr>
            <a:r>
              <a:rPr lang="sk-SK" sz="1700" b="1"/>
              <a:t>posilnenie synergií a prepojení </a:t>
            </a:r>
            <a:r>
              <a:rPr lang="sk-SK" sz="1700"/>
              <a:t>s inými európskymi, národnými a regionálnymi programami</a:t>
            </a:r>
          </a:p>
          <a:p>
            <a:pPr lvl="1" algn="just">
              <a:lnSpc>
                <a:spcPct val="115000"/>
              </a:lnSpc>
              <a:spcAft>
                <a:spcPts val="800"/>
              </a:spcAft>
            </a:pPr>
            <a:r>
              <a:rPr lang="sk-SK" sz="1700"/>
              <a:t>podpora väčšej </a:t>
            </a:r>
            <a:r>
              <a:rPr lang="sk-SK" sz="1700" b="1"/>
              <a:t>otvorenosti a transparentnosti </a:t>
            </a:r>
            <a:r>
              <a:rPr lang="sk-SK" sz="1700"/>
              <a:t>s cieľom vyhnúť sa tzv. „uzavretému klubu“ </a:t>
            </a:r>
          </a:p>
        </p:txBody>
      </p:sp>
    </p:spTree>
    <p:extLst>
      <p:ext uri="{BB962C8B-B14F-4D97-AF65-F5344CB8AC3E}">
        <p14:creationId xmlns:p14="http://schemas.microsoft.com/office/powerpoint/2010/main" val="42114897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A8BB01-F37F-0BB1-8FD0-0A8370C00A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18506D-84DA-B3C2-A55E-AC174AF18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err="1"/>
              <a:t>tematickÉ</a:t>
            </a:r>
            <a:r>
              <a:rPr lang="sk-SK"/>
              <a:t> </a:t>
            </a:r>
            <a:r>
              <a:rPr lang="sk-SK" err="1"/>
              <a:t>aspektY</a:t>
            </a:r>
            <a:r>
              <a:rPr lang="sk-SK"/>
              <a:t> programu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80951A7-F723-68F7-83D1-6418E35674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sk-SK"/>
              <a:t>Rozširovanie účasti a posilnenie Európskeho výskumného priestoru: </a:t>
            </a:r>
          </a:p>
          <a:p>
            <a:pPr lvl="1" algn="just">
              <a:lnSpc>
                <a:spcPct val="115000"/>
              </a:lnSpc>
              <a:spcAft>
                <a:spcPts val="800"/>
              </a:spcAft>
            </a:pPr>
            <a:r>
              <a:rPr lang="sk-SK" sz="1700" b="1"/>
              <a:t>cielená pomoc vysokokvalitným výskumníkom z menej skúsených ČŠ</a:t>
            </a:r>
          </a:p>
          <a:p>
            <a:pPr lvl="1" algn="just">
              <a:lnSpc>
                <a:spcPct val="115000"/>
              </a:lnSpc>
              <a:spcAft>
                <a:spcPts val="800"/>
              </a:spcAft>
            </a:pPr>
            <a:r>
              <a:rPr lang="sk-SK" sz="1700" b="1"/>
              <a:t>začlenenie </a:t>
            </a:r>
            <a:r>
              <a:rPr lang="sk-SK" sz="1700" err="1"/>
              <a:t>Wideningu</a:t>
            </a:r>
            <a:r>
              <a:rPr lang="sk-SK" sz="1700"/>
              <a:t> </a:t>
            </a:r>
            <a:r>
              <a:rPr lang="sk-SK" sz="1700" b="1"/>
              <a:t>do všetkých pilierov </a:t>
            </a:r>
            <a:r>
              <a:rPr lang="sk-SK" sz="1700"/>
              <a:t>naprieč novým RP </a:t>
            </a:r>
          </a:p>
          <a:p>
            <a:pPr lvl="1" algn="just">
              <a:lnSpc>
                <a:spcPct val="115000"/>
              </a:lnSpc>
              <a:spcAft>
                <a:spcPts val="800"/>
              </a:spcAft>
            </a:pPr>
            <a:r>
              <a:rPr lang="sk-SK" sz="1700" b="1"/>
              <a:t>finančné navýšenie </a:t>
            </a:r>
            <a:r>
              <a:rPr lang="sk-SK" sz="1700" err="1"/>
              <a:t>Wideningu</a:t>
            </a:r>
            <a:endParaRPr lang="sk-SK" sz="1700"/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sk-SK" b="1"/>
              <a:t>posilnenie úlohy spoločenských, umeleckých a humanitných vied </a:t>
            </a:r>
            <a:r>
              <a:rPr lang="sk-SK"/>
              <a:t>ako prierezovej témy v 10. RP</a:t>
            </a:r>
          </a:p>
        </p:txBody>
      </p:sp>
    </p:spTree>
    <p:extLst>
      <p:ext uri="{BB962C8B-B14F-4D97-AF65-F5344CB8AC3E}">
        <p14:creationId xmlns:p14="http://schemas.microsoft.com/office/powerpoint/2010/main" val="399746331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B94C2E-9DC0-75EF-5CD8-64C30368B6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E7E504-4668-FD91-1FDB-D3D5C1036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err="1"/>
              <a:t>tematickÉ</a:t>
            </a:r>
            <a:r>
              <a:rPr lang="sk-SK"/>
              <a:t> </a:t>
            </a:r>
            <a:r>
              <a:rPr lang="sk-SK" err="1"/>
              <a:t>aspektY</a:t>
            </a:r>
            <a:r>
              <a:rPr lang="sk-SK"/>
              <a:t> programu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FC99F6D-B247-2F11-4206-759A148465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sk-SK"/>
              <a:t>zlepšenie príležitostí pre kariérny rozvoj v EVP:</a:t>
            </a:r>
          </a:p>
          <a:p>
            <a:pPr lvl="1" algn="just">
              <a:lnSpc>
                <a:spcPct val="115000"/>
              </a:lnSpc>
              <a:spcAft>
                <a:spcPts val="800"/>
              </a:spcAft>
            </a:pPr>
            <a:r>
              <a:rPr lang="sk-SK" sz="1700"/>
              <a:t>podpora </a:t>
            </a:r>
            <a:r>
              <a:rPr lang="sk-SK" sz="1700" b="1"/>
              <a:t>atraktívneho pracovného prostredia </a:t>
            </a:r>
            <a:r>
              <a:rPr lang="sk-SK" sz="1700"/>
              <a:t>pre výskumníkov a výskumníčky</a:t>
            </a:r>
          </a:p>
          <a:p>
            <a:pPr lvl="1" algn="just">
              <a:lnSpc>
                <a:spcPct val="115000"/>
              </a:lnSpc>
              <a:spcAft>
                <a:spcPts val="800"/>
              </a:spcAft>
            </a:pPr>
            <a:r>
              <a:rPr lang="sk-SK" sz="1700" b="1"/>
              <a:t>rozvoj a posilňovanie strategických kompetencií </a:t>
            </a:r>
            <a:r>
              <a:rPr lang="sk-SK" sz="1700"/>
              <a:t>prostredníctvom odbornej prípravy, rekvalifikácií, zvyšovania kvalifikácií a kariérneho rozvoja</a:t>
            </a:r>
          </a:p>
          <a:p>
            <a:pPr lvl="1" algn="just">
              <a:lnSpc>
                <a:spcPct val="115000"/>
              </a:lnSpc>
              <a:spcAft>
                <a:spcPts val="800"/>
              </a:spcAft>
            </a:pPr>
            <a:r>
              <a:rPr lang="sk-SK" sz="1700"/>
              <a:t>začínajúci výskumníci: </a:t>
            </a:r>
            <a:r>
              <a:rPr lang="sk-SK" sz="1700" b="1"/>
              <a:t>podpora mobilít </a:t>
            </a:r>
            <a:r>
              <a:rPr lang="sk-SK" sz="1700"/>
              <a:t>do etablovaných inštitúcií / </a:t>
            </a:r>
            <a:r>
              <a:rPr lang="sk-SK" sz="1700" b="1"/>
              <a:t>podpora</a:t>
            </a:r>
            <a:r>
              <a:rPr lang="sk-SK" sz="1700"/>
              <a:t> doktorandských sietí </a:t>
            </a:r>
            <a:r>
              <a:rPr lang="sk-SK" sz="1700" b="1"/>
              <a:t>MSCA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sk-SK" b="1"/>
              <a:t>uznanie profesie projektového manažmentu vo výskume </a:t>
            </a:r>
            <a:r>
              <a:rPr lang="sk-SK"/>
              <a:t>naprieč celým RP (RMA akadémia)</a:t>
            </a:r>
          </a:p>
        </p:txBody>
      </p:sp>
    </p:spTree>
    <p:extLst>
      <p:ext uri="{BB962C8B-B14F-4D97-AF65-F5344CB8AC3E}">
        <p14:creationId xmlns:p14="http://schemas.microsoft.com/office/powerpoint/2010/main" val="178664399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2A4C4DB-AF76-40D5-8828-C41105A735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685800"/>
            <a:ext cx="10233724" cy="56418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Ďalší krok – príprava riadneho predbežného stanoviska SR k leg. balíku Horizontu </a:t>
            </a:r>
          </a:p>
          <a:p>
            <a:r>
              <a:rPr lang="sk-SK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Návrh NARIADENIE EURÓPSKEHO PARLAMENTU A RADY, ktorým sa ustanovuje rámcový program pre výskum a inovácie Horizont Európa na obdobie 2028 – 2034, stanovujú pravidlá účasti na ňom a pravidlá šírenia jeho výsledkov a ktorým sa zrušuje nariadenie (EÚ) 2021/695 v štádiu Zápis stanoviska k návrhu aktu EÚ.</a:t>
            </a:r>
          </a:p>
          <a:p>
            <a:r>
              <a:rPr lang="sk-SK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Návrh ROZHODNUTIE RADY, ktorým sa zriaďuje osobitný program na vykonávanie programu Horizont Európa – rámcový program pre výskum a inovácie na obdobie 2028 – 2034, stanovujú pravidlá účasti a šírenia v rámci uvedeného programu</a:t>
            </a:r>
          </a:p>
          <a:p>
            <a:pPr marL="0" indent="0">
              <a:buNone/>
            </a:pPr>
            <a:r>
              <a:rPr lang="sk-SK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Návrh bude predložený na MPK</a:t>
            </a:r>
          </a:p>
        </p:txBody>
      </p:sp>
    </p:spTree>
    <p:extLst>
      <p:ext uri="{BB962C8B-B14F-4D97-AF65-F5344CB8AC3E}">
        <p14:creationId xmlns:p14="http://schemas.microsoft.com/office/powerpoint/2010/main" val="190127044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86C1A8-80AD-0F20-D2D1-5DE484B59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Ďakujem za </a:t>
            </a:r>
            <a:r>
              <a:rPr lang="sk-SK" err="1"/>
              <a:t>pozornoSŤ</a:t>
            </a:r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B5B463A-A4BF-0EBD-B7E1-EA3904C3EF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sk-SK" b="1"/>
              <a:t>priestor pre Vaše otázky</a:t>
            </a:r>
          </a:p>
        </p:txBody>
      </p:sp>
    </p:spTree>
    <p:extLst>
      <p:ext uri="{BB962C8B-B14F-4D97-AF65-F5344CB8AC3E}">
        <p14:creationId xmlns:p14="http://schemas.microsoft.com/office/powerpoint/2010/main" val="50345782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515E55-1854-9849-BC5D-DFB6911675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509AE-A6EA-178C-3F46-3F66D26AE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>
                <a:latin typeface="Source Sans Pro"/>
                <a:ea typeface="Source Sans Pro"/>
              </a:rPr>
              <a:t>Dodatok</a:t>
            </a:r>
            <a:r>
              <a:rPr lang="pl-PL" dirty="0">
                <a:latin typeface="Source Sans Pro"/>
                <a:ea typeface="Source Sans Pro"/>
              </a:rPr>
              <a:t> č.2 k </a:t>
            </a:r>
            <a:r>
              <a:rPr lang="pl-PL" dirty="0" err="1">
                <a:latin typeface="Source Sans Pro"/>
                <a:ea typeface="Source Sans Pro"/>
              </a:rPr>
              <a:t>štatútu</a:t>
            </a:r>
            <a:r>
              <a:rPr lang="pl-PL" dirty="0">
                <a:latin typeface="Source Sans Pro"/>
                <a:ea typeface="Source Sans Pro"/>
              </a:rPr>
              <a:t> Rady </a:t>
            </a:r>
            <a:r>
              <a:rPr lang="pl-PL" dirty="0" err="1">
                <a:latin typeface="Source Sans Pro"/>
                <a:ea typeface="Source Sans Pro"/>
              </a:rPr>
              <a:t>vlády</a:t>
            </a:r>
            <a:r>
              <a:rPr lang="pl-PL" dirty="0">
                <a:latin typeface="Source Sans Pro"/>
                <a:ea typeface="Source Sans Pro"/>
              </a:rPr>
              <a:t> SR </a:t>
            </a:r>
            <a:r>
              <a:rPr lang="pl-PL" dirty="0" err="1">
                <a:latin typeface="Source Sans Pro"/>
                <a:ea typeface="Source Sans Pro"/>
              </a:rPr>
              <a:t>pre</a:t>
            </a:r>
            <a:r>
              <a:rPr lang="pl-PL" dirty="0">
                <a:latin typeface="Source Sans Pro"/>
                <a:ea typeface="Source Sans Pro"/>
              </a:rPr>
              <a:t> </a:t>
            </a:r>
            <a:r>
              <a:rPr lang="pl-PL" dirty="0" err="1">
                <a:latin typeface="Source Sans Pro"/>
                <a:ea typeface="Source Sans Pro"/>
              </a:rPr>
              <a:t>vedu</a:t>
            </a:r>
            <a:r>
              <a:rPr lang="pl-PL" dirty="0">
                <a:latin typeface="Source Sans Pro"/>
                <a:ea typeface="Source Sans Pro"/>
              </a:rPr>
              <a:t>, techniku a </a:t>
            </a:r>
            <a:r>
              <a:rPr lang="pl-PL" dirty="0" err="1">
                <a:latin typeface="Source Sans Pro"/>
                <a:ea typeface="Source Sans Pro"/>
              </a:rPr>
              <a:t>inovácie</a:t>
            </a:r>
            <a:r>
              <a:rPr lang="pl-PL" dirty="0">
                <a:latin typeface="Source Sans Pro"/>
                <a:ea typeface="Source Sans Pro"/>
              </a:rPr>
              <a:t> </a:t>
            </a:r>
            <a:br>
              <a:rPr lang="pl-PL" dirty="0"/>
            </a:b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541931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5E9E40-D3FB-03C0-3EA5-1397545C90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61EA3-B61B-F546-E6F9-83AD206AE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err="1">
                <a:latin typeface="Source Sans Pro"/>
                <a:ea typeface="Source Sans Pro"/>
              </a:rPr>
              <a:t>Ďakujeme</a:t>
            </a:r>
            <a:r>
              <a:rPr lang="pl-PL">
                <a:latin typeface="Source Sans Pro"/>
                <a:ea typeface="Source Sans Pro"/>
              </a:rPr>
              <a:t> za pozornosť</a:t>
            </a:r>
            <a:br>
              <a:rPr lang="pl-PL">
                <a:latin typeface="Source Sans Pro"/>
                <a:ea typeface="Source Sans Pro"/>
              </a:rPr>
            </a:br>
            <a:r>
              <a:rPr lang="pl-PL">
                <a:latin typeface="Source Sans Pro"/>
                <a:ea typeface="Source Sans Pro"/>
              </a:rPr>
              <a:t>www.vaia.gov.sk </a:t>
            </a:r>
            <a:br>
              <a:rPr lang="pl-PL"/>
            </a:b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4593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5F11E408-406F-601A-B6C4-AF3C45446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>
                <a:latin typeface="Source Sans Pro"/>
                <a:ea typeface="Source Sans Pro"/>
              </a:rPr>
              <a:t>Aktualizácia č. 3 (</a:t>
            </a:r>
            <a:r>
              <a:rPr lang="sk-SK" err="1">
                <a:latin typeface="Source Sans Pro"/>
                <a:ea typeface="Source Sans Pro"/>
              </a:rPr>
              <a:t>febr</a:t>
            </a:r>
            <a:r>
              <a:rPr lang="sk-SK">
                <a:latin typeface="Source Sans Pro"/>
                <a:ea typeface="Source Sans Pro"/>
              </a:rPr>
              <a:t>. 2025)</a:t>
            </a:r>
            <a:endParaRPr lang="sk-SK"/>
          </a:p>
        </p:txBody>
      </p:sp>
      <p:graphicFrame>
        <p:nvGraphicFramePr>
          <p:cNvPr id="13" name="Tabuľka 12">
            <a:extLst>
              <a:ext uri="{FF2B5EF4-FFF2-40B4-BE49-F238E27FC236}">
                <a16:creationId xmlns:a16="http://schemas.microsoft.com/office/drawing/2014/main" id="{4435061D-A0F9-72EC-2339-B11447322B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2190522"/>
              </p:ext>
            </p:extLst>
          </p:nvPr>
        </p:nvGraphicFramePr>
        <p:xfrm>
          <a:off x="4015945" y="1379837"/>
          <a:ext cx="6947106" cy="5224211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5584824">
                  <a:extLst>
                    <a:ext uri="{9D8B030D-6E8A-4147-A177-3AD203B41FA5}">
                      <a16:colId xmlns:a16="http://schemas.microsoft.com/office/drawing/2014/main" val="2371914058"/>
                    </a:ext>
                  </a:extLst>
                </a:gridCol>
                <a:gridCol w="1362282">
                  <a:extLst>
                    <a:ext uri="{9D8B030D-6E8A-4147-A177-3AD203B41FA5}">
                      <a16:colId xmlns:a16="http://schemas.microsoft.com/office/drawing/2014/main" val="573456051"/>
                    </a:ext>
                  </a:extLst>
                </a:gridCol>
              </a:tblGrid>
              <a:tr h="23633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sk-SK" sz="1200">
                          <a:solidFill>
                            <a:srgbClr val="000000"/>
                          </a:solidFill>
                          <a:effectLst/>
                        </a:rPr>
                        <a:t>Zrušené opatrenie 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sk-SK" sz="1200">
                          <a:solidFill>
                            <a:srgbClr val="000000"/>
                          </a:solidFill>
                          <a:effectLst/>
                        </a:rPr>
                        <a:t>Hlavný gestor 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939632092"/>
                  </a:ext>
                </a:extLst>
              </a:tr>
              <a:tr h="23633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sk-SK" sz="1200">
                          <a:solidFill>
                            <a:srgbClr val="000000"/>
                          </a:solidFill>
                          <a:effectLst/>
                        </a:rPr>
                        <a:t>1.2.2.2 </a:t>
                      </a:r>
                      <a:r>
                        <a:rPr lang="sk-SK" sz="1200" err="1">
                          <a:solidFill>
                            <a:srgbClr val="000000"/>
                          </a:solidFill>
                          <a:effectLst/>
                        </a:rPr>
                        <a:t>Rekodifikovanie</a:t>
                      </a:r>
                      <a:r>
                        <a:rPr lang="sk-SK" sz="1200">
                          <a:solidFill>
                            <a:srgbClr val="000000"/>
                          </a:solidFill>
                          <a:effectLst/>
                        </a:rPr>
                        <a:t> práva obchodných spoločností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sk-SK" sz="1200">
                          <a:effectLst/>
                        </a:rPr>
                        <a:t>MS SR 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81009289"/>
                  </a:ext>
                </a:extLst>
              </a:tr>
              <a:tr h="47266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sk-SK" sz="1200">
                          <a:solidFill>
                            <a:srgbClr val="000000"/>
                          </a:solidFill>
                          <a:effectLst/>
                        </a:rPr>
                        <a:t>1.2.2.5 Zavedenie pilotného projektu merania konceptov agilnej regulácie v NBS, následné rozšírenie na ďalších kľúčových regulátorov pre oblasť inovácií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sk-SK" sz="1200">
                          <a:effectLst/>
                        </a:rPr>
                        <a:t>NBS 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53517461"/>
                  </a:ext>
                </a:extLst>
              </a:tr>
              <a:tr h="47266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sk-SK" sz="1200">
                          <a:solidFill>
                            <a:srgbClr val="000000"/>
                          </a:solidFill>
                          <a:effectLst/>
                        </a:rPr>
                        <a:t>1.2.3.3 Zavedenie magisterského programu na technologický a vedomostný transfer a inovačný manažment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sk-SK" sz="1200">
                          <a:effectLst/>
                        </a:rPr>
                        <a:t>ÚPPV SR POZE 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92686915"/>
                  </a:ext>
                </a:extLst>
              </a:tr>
              <a:tr h="23633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sk-SK" sz="1200">
                          <a:solidFill>
                            <a:srgbClr val="000000"/>
                          </a:solidFill>
                          <a:effectLst/>
                        </a:rPr>
                        <a:t>1.2.3.5 Uskutočnenie odbornej diskusie o Jednotnom patentovom súde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sk-SK" sz="1200">
                          <a:effectLst/>
                        </a:rPr>
                        <a:t>MS SR 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48571663"/>
                  </a:ext>
                </a:extLst>
              </a:tr>
              <a:tr h="23633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sk-SK" sz="1200">
                          <a:solidFill>
                            <a:srgbClr val="000000"/>
                          </a:solidFill>
                          <a:effectLst/>
                        </a:rPr>
                        <a:t>1.3.2.8 Vyhodnotenie reforiem vysokých škôl z Plánu obnovy a odolnosti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sk-SK" sz="1200">
                          <a:effectLst/>
                        </a:rPr>
                        <a:t>ÚPPV SR POZE 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43041304"/>
                  </a:ext>
                </a:extLst>
              </a:tr>
              <a:tr h="47266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sk-SK" sz="1200">
                          <a:solidFill>
                            <a:srgbClr val="000000"/>
                          </a:solidFill>
                          <a:effectLst/>
                        </a:rPr>
                        <a:t>1.3.5.3 Upravovanie pravidiel investovania penzijných fondov pre alokáciu zdrojov do alternatívnych aktív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sk-SK" sz="1200">
                          <a:effectLst/>
                        </a:rPr>
                        <a:t>MPSVaR SR 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99819022"/>
                  </a:ext>
                </a:extLst>
              </a:tr>
              <a:tr h="47266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sk-SK" sz="1200">
                          <a:solidFill>
                            <a:srgbClr val="000000"/>
                          </a:solidFill>
                          <a:effectLst/>
                        </a:rPr>
                        <a:t>2.1.1.1 Legislatívna zmena počtu a výberu členov výkonnej rady Slovenskej akreditačnej agentúry pre vysoké školstvo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sk-SK" sz="1200" err="1">
                          <a:effectLst/>
                        </a:rPr>
                        <a:t>MŠVVaM</a:t>
                      </a:r>
                      <a:r>
                        <a:rPr lang="sk-SK" sz="1200">
                          <a:effectLst/>
                        </a:rPr>
                        <a:t> SR 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25299583"/>
                  </a:ext>
                </a:extLst>
              </a:tr>
              <a:tr h="23633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sk-SK" sz="1200">
                          <a:solidFill>
                            <a:srgbClr val="000000"/>
                          </a:solidFill>
                          <a:effectLst/>
                        </a:rPr>
                        <a:t>2.1.2.2 Podporovanie občianskej vedy a popularizácia výskumu formou </a:t>
                      </a:r>
                      <a:r>
                        <a:rPr lang="sk-SK" sz="1200" err="1">
                          <a:solidFill>
                            <a:srgbClr val="000000"/>
                          </a:solidFill>
                          <a:effectLst/>
                        </a:rPr>
                        <a:t>minigrantov</a:t>
                      </a:r>
                      <a:r>
                        <a:rPr lang="sk-SK" sz="1200">
                          <a:solidFill>
                            <a:srgbClr val="000000"/>
                          </a:solidFill>
                          <a:effectLst/>
                        </a:rPr>
                        <a:t>  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sk-SK" sz="1200" err="1">
                          <a:effectLst/>
                        </a:rPr>
                        <a:t>MŠVVaM</a:t>
                      </a:r>
                      <a:r>
                        <a:rPr lang="sk-SK" sz="1200">
                          <a:effectLst/>
                        </a:rPr>
                        <a:t> SR 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70325683"/>
                  </a:ext>
                </a:extLst>
              </a:tr>
              <a:tr h="23633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sk-SK" sz="1200">
                          <a:solidFill>
                            <a:srgbClr val="000000"/>
                          </a:solidFill>
                          <a:effectLst/>
                        </a:rPr>
                        <a:t>2.2.1.4 Vytvorenie distribuovaného inštitútu spájajúceho najkvalitnejších výskumníkov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sk-SK" sz="1200">
                          <a:effectLst/>
                        </a:rPr>
                        <a:t>ÚPPV SR POZE 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76003559"/>
                  </a:ext>
                </a:extLst>
              </a:tr>
              <a:tr h="23633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sk-SK" sz="1200">
                          <a:solidFill>
                            <a:srgbClr val="000000"/>
                          </a:solidFill>
                          <a:effectLst/>
                        </a:rPr>
                        <a:t>2.2.3.2 Vytvorenie krátkych terciárnych programov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sk-SK" sz="1200" err="1">
                          <a:effectLst/>
                        </a:rPr>
                        <a:t>MŠVVaM</a:t>
                      </a:r>
                      <a:r>
                        <a:rPr lang="sk-SK" sz="1200">
                          <a:effectLst/>
                        </a:rPr>
                        <a:t> SR 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01734887"/>
                  </a:ext>
                </a:extLst>
              </a:tr>
              <a:tr h="47266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sk-SK" sz="1200">
                          <a:solidFill>
                            <a:srgbClr val="000000"/>
                          </a:solidFill>
                          <a:effectLst/>
                        </a:rPr>
                        <a:t>2.3.1.1 Vypracovanie analýzy hodnotiacej možnosti pre zatraktívnenie Slovenska, jeho miest a obcí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sk-SK" sz="1200">
                          <a:effectLst/>
                        </a:rPr>
                        <a:t>ÚPPV SR POZE 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74308198"/>
                  </a:ext>
                </a:extLst>
              </a:tr>
              <a:tr h="47266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sk-SK" sz="1200">
                          <a:solidFill>
                            <a:srgbClr val="000000"/>
                          </a:solidFill>
                          <a:effectLst/>
                        </a:rPr>
                        <a:t>2.3.1.2 Vytvorenie záväzných princípov a štandardov budovania výskumnej a inovačnej infraštruktúry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sk-SK" sz="1200">
                          <a:effectLst/>
                        </a:rPr>
                        <a:t>ÚPPV SR POZE 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2402343"/>
                  </a:ext>
                </a:extLst>
              </a:tr>
              <a:tr h="73387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sk-SK" sz="1200">
                          <a:solidFill>
                            <a:srgbClr val="000000"/>
                          </a:solidFill>
                          <a:effectLst/>
                        </a:rPr>
                        <a:t>2.3.1.3 Vytvorenie vzdelávacej schémy pre zamestnancov verejných výskumno-vývojových organizácii a samospráv k PPP pre rozvoj výskumného a inovačného ekosystému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sk-SK" sz="1200">
                          <a:effectLst/>
                        </a:rPr>
                        <a:t>ÚPPV SR POZE 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6140452"/>
                  </a:ext>
                </a:extLst>
              </a:tr>
            </a:tbl>
          </a:graphicData>
        </a:graphic>
      </p:graphicFrame>
      <p:sp>
        <p:nvSpPr>
          <p:cNvPr id="15" name="BlokTextu 14">
            <a:extLst>
              <a:ext uri="{FF2B5EF4-FFF2-40B4-BE49-F238E27FC236}">
                <a16:creationId xmlns:a16="http://schemas.microsoft.com/office/drawing/2014/main" id="{2E7A72BD-DE71-DC27-FD54-C80D8AE28950}"/>
              </a:ext>
            </a:extLst>
          </p:cNvPr>
          <p:cNvSpPr txBox="1"/>
          <p:nvPr/>
        </p:nvSpPr>
        <p:spPr>
          <a:xfrm>
            <a:off x="574656" y="2452977"/>
            <a:ext cx="3128275" cy="178510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 fontAlgn="base">
              <a:buFont typeface="Arial"/>
              <a:buChar char="•"/>
            </a:pPr>
            <a:r>
              <a:rPr lang="sk-SK" b="1">
                <a:solidFill>
                  <a:schemeClr val="bg2"/>
                </a:solidFill>
              </a:rPr>
              <a:t>Úplne sa vypustilo 13 opatrení</a:t>
            </a:r>
            <a:endParaRPr lang="sk-SK" b="1">
              <a:solidFill>
                <a:schemeClr val="bg2"/>
              </a:solidFill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sk-SK">
                <a:solidFill>
                  <a:schemeClr val="bg2"/>
                </a:solidFill>
                <a:latin typeface="Calibri"/>
                <a:ea typeface="Calibri"/>
                <a:cs typeface="Calibri"/>
              </a:rPr>
              <a:t>Zvyšok bol a) zlúčený, b) presúvali sa zdroje a c) upravovala sa textácia</a:t>
            </a:r>
          </a:p>
          <a:p>
            <a:endParaRPr lang="sk-SK" sz="2000">
              <a:solidFill>
                <a:srgbClr val="000000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972046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350B3F-D9C3-DF1B-1034-0D2BDA4637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65A5C6F8-C7A4-B760-29E3-FD0513C72BC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4234" y="569881"/>
            <a:ext cx="10401116" cy="582646"/>
          </a:xfrm>
        </p:spPr>
        <p:txBody>
          <a:bodyPr/>
          <a:lstStyle/>
          <a:p>
            <a:r>
              <a:rPr lang="sk-SK">
                <a:latin typeface="Source Sans Pro"/>
                <a:ea typeface="Source Sans Pro"/>
                <a:cs typeface="Calibri"/>
              </a:rPr>
              <a:t>Podpora výskumu a vývoja v podnikoch za 513 mil. EUR</a:t>
            </a:r>
            <a:endParaRPr lang="sk-SK"/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AEBDD08E-505F-5C81-8DA1-2EFA8EA9A4AF}"/>
              </a:ext>
            </a:extLst>
          </p:cNvPr>
          <p:cNvSpPr txBox="1"/>
          <p:nvPr/>
        </p:nvSpPr>
        <p:spPr>
          <a:xfrm>
            <a:off x="438816" y="1516910"/>
            <a:ext cx="11191058" cy="513986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742950" lvl="1" indent="-285750" fontAlgn="base">
              <a:buFont typeface="Arial"/>
              <a:buChar char="•"/>
            </a:pPr>
            <a:r>
              <a:rPr lang="sk-SK">
                <a:solidFill>
                  <a:schemeClr val="bg2"/>
                </a:solidFill>
              </a:rPr>
              <a:t>123 mil. EUR - </a:t>
            </a:r>
            <a:r>
              <a:rPr lang="sk-SK">
                <a:solidFill>
                  <a:schemeClr val="bg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Strategický výskum a vývoj prostredníctvom partnerstiev</a:t>
            </a:r>
            <a:r>
              <a:rPr lang="sk-SK">
                <a:solidFill>
                  <a:schemeClr val="bg2"/>
                </a:solidFill>
              </a:rPr>
              <a:t> (zdroj PSK, poskytovateľ </a:t>
            </a:r>
            <a:r>
              <a:rPr lang="sk-SK" err="1">
                <a:solidFill>
                  <a:schemeClr val="bg2"/>
                </a:solidFill>
              </a:rPr>
              <a:t>MŠVVaM</a:t>
            </a:r>
            <a:r>
              <a:rPr lang="sk-SK">
                <a:solidFill>
                  <a:schemeClr val="bg2"/>
                </a:solidFill>
              </a:rPr>
              <a:t> SR, vyhlásené 21.10.2024)</a:t>
            </a:r>
            <a:endParaRPr lang="sk-SK">
              <a:solidFill>
                <a:schemeClr val="bg2"/>
              </a:solidFill>
              <a:ea typeface="Calibri"/>
              <a:cs typeface="Calibri"/>
            </a:endParaRPr>
          </a:p>
          <a:p>
            <a:pPr marL="742950" lvl="1" indent="-285750">
              <a:buFont typeface="Arial"/>
              <a:buChar char="•"/>
            </a:pPr>
            <a:r>
              <a:rPr lang="sk-SK">
                <a:solidFill>
                  <a:schemeClr val="bg2"/>
                </a:solidFill>
                <a:ea typeface="Calibri"/>
                <a:cs typeface="Calibri"/>
              </a:rPr>
              <a:t>10 mil. EUR – </a:t>
            </a:r>
            <a:r>
              <a:rPr lang="sk-SK">
                <a:solidFill>
                  <a:schemeClr val="bg2"/>
                </a:solidFill>
                <a:ea typeface="Calibri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SPACE</a:t>
            </a:r>
            <a:r>
              <a:rPr lang="sk-SK">
                <a:solidFill>
                  <a:schemeClr val="bg2"/>
                </a:solidFill>
                <a:ea typeface="Calibri"/>
                <a:cs typeface="Calibri"/>
              </a:rPr>
              <a:t> (PSK, </a:t>
            </a:r>
            <a:r>
              <a:rPr lang="sk-SK" err="1">
                <a:solidFill>
                  <a:schemeClr val="bg2"/>
                </a:solidFill>
                <a:ea typeface="Calibri"/>
                <a:cs typeface="Calibri"/>
              </a:rPr>
              <a:t>MŠVVaM</a:t>
            </a:r>
            <a:r>
              <a:rPr lang="sk-SK">
                <a:solidFill>
                  <a:schemeClr val="bg2"/>
                </a:solidFill>
                <a:ea typeface="Calibri"/>
                <a:cs typeface="Calibri"/>
              </a:rPr>
              <a:t> SR, vyhlásené 19.8.2024)</a:t>
            </a:r>
          </a:p>
          <a:p>
            <a:pPr marL="742950" lvl="1" indent="-285750">
              <a:buFont typeface="Arial"/>
              <a:buChar char="•"/>
            </a:pPr>
            <a:r>
              <a:rPr lang="sk-SK">
                <a:solidFill>
                  <a:schemeClr val="bg2"/>
                </a:solidFill>
              </a:rPr>
              <a:t>17 mil. EUR – </a:t>
            </a:r>
            <a:r>
              <a:rPr lang="sk-SK">
                <a:solidFill>
                  <a:schemeClr val="bg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Priemyselný výskum a experimentálny vývoj</a:t>
            </a:r>
            <a:r>
              <a:rPr lang="sk-SK">
                <a:solidFill>
                  <a:schemeClr val="bg2"/>
                </a:solidFill>
              </a:rPr>
              <a:t> (JTF – Fond spravodlivej transformácie, MH SR, 4.12.2024)</a:t>
            </a:r>
            <a:endParaRPr lang="sk-SK">
              <a:solidFill>
                <a:schemeClr val="bg2"/>
              </a:solidFill>
              <a:ea typeface="Calibri"/>
              <a:cs typeface="Calibri"/>
            </a:endParaRPr>
          </a:p>
          <a:p>
            <a:pPr marL="742950" lvl="1" indent="-285750">
              <a:buFont typeface="Arial"/>
              <a:buChar char="•"/>
            </a:pPr>
            <a:r>
              <a:rPr lang="sk-SK">
                <a:solidFill>
                  <a:schemeClr val="bg2"/>
                </a:solidFill>
                <a:ea typeface="Calibri"/>
                <a:cs typeface="Calibri"/>
              </a:rPr>
              <a:t>24 mil. EUR - </a:t>
            </a:r>
            <a:r>
              <a:rPr lang="sk-SK">
                <a:solidFill>
                  <a:schemeClr val="bg2"/>
                </a:solidFill>
                <a:ea typeface="Calibri"/>
                <a:cs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Priemyselný výskum a experimentálny vývoj</a:t>
            </a:r>
            <a:r>
              <a:rPr lang="sk-SK">
                <a:solidFill>
                  <a:schemeClr val="bg2"/>
                </a:solidFill>
                <a:ea typeface="Calibri"/>
                <a:cs typeface="Calibri"/>
              </a:rPr>
              <a:t> (PSK, MH SR, 18.12.2024)</a:t>
            </a:r>
          </a:p>
          <a:p>
            <a:pPr marL="742950" lvl="1" indent="-285750">
              <a:buFont typeface="Arial"/>
              <a:buChar char="•"/>
            </a:pPr>
            <a:r>
              <a:rPr lang="sk-SK">
                <a:solidFill>
                  <a:schemeClr val="bg2"/>
                </a:solidFill>
                <a:ea typeface="Calibri"/>
                <a:cs typeface="Calibri"/>
              </a:rPr>
              <a:t>36 mil. EUR - </a:t>
            </a:r>
            <a:r>
              <a:rPr lang="sk-SK">
                <a:solidFill>
                  <a:schemeClr val="bg2"/>
                </a:solidFill>
                <a:ea typeface="Calibri"/>
                <a:cs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Priemyselný výskum a experimentálny vývoj</a:t>
            </a:r>
            <a:r>
              <a:rPr lang="sk-SK">
                <a:solidFill>
                  <a:schemeClr val="bg2"/>
                </a:solidFill>
                <a:ea typeface="Calibri"/>
                <a:cs typeface="Calibri"/>
              </a:rPr>
              <a:t> (PSK, MH SR, 18.12.2024)</a:t>
            </a:r>
          </a:p>
          <a:p>
            <a:pPr marL="742950" lvl="1" indent="-285750">
              <a:buFont typeface="Arial"/>
              <a:buChar char="•"/>
            </a:pPr>
            <a:r>
              <a:rPr lang="sk-SK">
                <a:solidFill>
                  <a:schemeClr val="bg2"/>
                </a:solidFill>
                <a:ea typeface="Calibri"/>
                <a:cs typeface="Calibri"/>
              </a:rPr>
              <a:t>15 mil. EUR – </a:t>
            </a:r>
            <a:r>
              <a:rPr lang="sk-SK">
                <a:solidFill>
                  <a:schemeClr val="bg2"/>
                </a:solidFill>
                <a:ea typeface="Calibri"/>
                <a:cs typeface="Calibri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IPCEI Baterky</a:t>
            </a:r>
            <a:r>
              <a:rPr lang="sk-SK">
                <a:solidFill>
                  <a:schemeClr val="bg2"/>
                </a:solidFill>
                <a:ea typeface="Calibri"/>
                <a:cs typeface="Calibri"/>
              </a:rPr>
              <a:t>, 2.fáza (PSK, MH SR, 11.2.2025)</a:t>
            </a:r>
          </a:p>
          <a:p>
            <a:pPr marL="742950" lvl="1" indent="-285750">
              <a:buFont typeface="Arial"/>
              <a:buChar char="•"/>
            </a:pPr>
            <a:r>
              <a:rPr lang="sk-SK">
                <a:solidFill>
                  <a:schemeClr val="bg2"/>
                </a:solidFill>
              </a:rPr>
              <a:t>15 mil. EUR – </a:t>
            </a:r>
            <a:r>
              <a:rPr lang="sk-SK">
                <a:solidFill>
                  <a:schemeClr val="bg2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Vývoj inovatívnych riešení v oblasti dekarbonizácie 2</a:t>
            </a:r>
            <a:r>
              <a:rPr lang="sk-SK">
                <a:solidFill>
                  <a:schemeClr val="bg2"/>
                </a:solidFill>
              </a:rPr>
              <a:t> (POO, MH SR, 19.9.2024)</a:t>
            </a:r>
            <a:endParaRPr lang="sk-SK">
              <a:solidFill>
                <a:schemeClr val="bg2"/>
              </a:solidFill>
              <a:ea typeface="Calibri"/>
              <a:cs typeface="Calibri"/>
            </a:endParaRPr>
          </a:p>
          <a:p>
            <a:pPr marL="742950" lvl="1" indent="-285750">
              <a:buFont typeface="Arial"/>
              <a:buChar char="•"/>
            </a:pPr>
            <a:r>
              <a:rPr lang="sk-SK">
                <a:solidFill>
                  <a:schemeClr val="bg2"/>
                </a:solidFill>
              </a:rPr>
              <a:t>39 mil. EUR - </a:t>
            </a:r>
            <a:r>
              <a:rPr lang="sk-SK">
                <a:solidFill>
                  <a:schemeClr val="bg2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Vývoj inovatívnych digitálnych riešení 2</a:t>
            </a:r>
            <a:r>
              <a:rPr lang="sk-SK">
                <a:solidFill>
                  <a:schemeClr val="bg2"/>
                </a:solidFill>
              </a:rPr>
              <a:t> (POO, ÚPPVL, 24.10.2024)</a:t>
            </a:r>
            <a:endParaRPr lang="sk-SK">
              <a:solidFill>
                <a:schemeClr val="bg2"/>
              </a:solidFill>
              <a:ea typeface="Calibri"/>
              <a:cs typeface="Calibri"/>
            </a:endParaRPr>
          </a:p>
          <a:p>
            <a:pPr marL="742950" lvl="1" indent="-285750">
              <a:buFont typeface="Arial"/>
              <a:buChar char="•"/>
            </a:pPr>
            <a:r>
              <a:rPr lang="sk-SK">
                <a:solidFill>
                  <a:schemeClr val="bg2"/>
                </a:solidFill>
                <a:ea typeface="Calibri"/>
                <a:cs typeface="Calibri"/>
              </a:rPr>
              <a:t>53/45 mil. EUR – </a:t>
            </a:r>
            <a:r>
              <a:rPr lang="sk-SK">
                <a:solidFill>
                  <a:schemeClr val="bg2"/>
                </a:solidFill>
                <a:ea typeface="Calibri"/>
                <a:cs typeface="Calibri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VaV v oblasti digitálnej transformácie Slovenska</a:t>
            </a:r>
            <a:r>
              <a:rPr lang="sk-SK">
                <a:solidFill>
                  <a:schemeClr val="bg2"/>
                </a:solidFill>
                <a:ea typeface="Calibri"/>
                <a:cs typeface="Calibri"/>
              </a:rPr>
              <a:t> (POO, MIRRI SR, 29.7.2024/21.8.2025) – pôvodná výzva za 53 mil. EUR zrušená a nahradená novou výzvou za 45 mil. EUR</a:t>
            </a:r>
          </a:p>
          <a:p>
            <a:pPr marL="742950" lvl="1" indent="-285750">
              <a:buFont typeface="Arial"/>
              <a:buChar char="•"/>
            </a:pPr>
            <a:r>
              <a:rPr lang="sk-SK">
                <a:solidFill>
                  <a:schemeClr val="bg2"/>
                </a:solidFill>
              </a:rPr>
              <a:t>9 mil. EUR – </a:t>
            </a:r>
            <a:r>
              <a:rPr lang="sk-SK">
                <a:solidFill>
                  <a:schemeClr val="bg2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VaV na účely obrany štátu</a:t>
            </a:r>
            <a:r>
              <a:rPr lang="sk-SK">
                <a:solidFill>
                  <a:schemeClr val="bg2"/>
                </a:solidFill>
              </a:rPr>
              <a:t> (ŠR, MO SR, 5.3.2025)</a:t>
            </a:r>
            <a:endParaRPr lang="sk-SK">
              <a:solidFill>
                <a:schemeClr val="bg2"/>
              </a:solidFill>
              <a:ea typeface="Calibri"/>
              <a:cs typeface="Calibri"/>
            </a:endParaRPr>
          </a:p>
          <a:p>
            <a:pPr marL="742950" lvl="1" indent="-285750">
              <a:buFont typeface="Arial"/>
              <a:buChar char="•"/>
            </a:pPr>
            <a:r>
              <a:rPr lang="sk-SK">
                <a:solidFill>
                  <a:schemeClr val="bg2"/>
                </a:solidFill>
                <a:ea typeface="Calibri"/>
                <a:cs typeface="Calibri"/>
              </a:rPr>
              <a:t>90 mil. EUR – </a:t>
            </a:r>
            <a:r>
              <a:rPr lang="sk-SK">
                <a:solidFill>
                  <a:schemeClr val="bg2"/>
                </a:solidFill>
                <a:ea typeface="Calibri"/>
                <a:cs typeface="Calibri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VaV v oblasti robotika a automatizácia</a:t>
            </a:r>
            <a:r>
              <a:rPr lang="sk-SK">
                <a:solidFill>
                  <a:schemeClr val="bg2"/>
                </a:solidFill>
                <a:ea typeface="Calibri"/>
                <a:cs typeface="Calibri"/>
              </a:rPr>
              <a:t> (ŠR, ÚPPVL, 16.6.2025) </a:t>
            </a:r>
          </a:p>
          <a:p>
            <a:pPr marL="742950" lvl="1" indent="-285750">
              <a:buFont typeface="Arial"/>
              <a:buChar char="•"/>
            </a:pPr>
            <a:r>
              <a:rPr lang="sk-SK">
                <a:solidFill>
                  <a:schemeClr val="bg2"/>
                </a:solidFill>
                <a:ea typeface="Calibri"/>
                <a:cs typeface="Calibri"/>
              </a:rPr>
              <a:t>90 mil. EUR – </a:t>
            </a:r>
            <a:r>
              <a:rPr lang="sk-SK">
                <a:solidFill>
                  <a:schemeClr val="bg2"/>
                </a:solidFill>
                <a:ea typeface="Calibri"/>
                <a:cs typeface="Calibri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VaV v oblasti biotechnológií</a:t>
            </a:r>
            <a:r>
              <a:rPr lang="sk-SK">
                <a:solidFill>
                  <a:schemeClr val="bg2"/>
                </a:solidFill>
                <a:ea typeface="Calibri"/>
                <a:cs typeface="Calibri"/>
              </a:rPr>
              <a:t> (ŠR, ÚPPVL, </a:t>
            </a:r>
            <a:r>
              <a:rPr lang="sk-SK">
                <a:solidFill>
                  <a:schemeClr val="bg2"/>
                </a:solidFill>
              </a:rPr>
              <a:t>16.6.2025)</a:t>
            </a:r>
            <a:endParaRPr lang="sk-SK">
              <a:solidFill>
                <a:schemeClr val="bg2"/>
              </a:solidFill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sz="2000">
              <a:solidFill>
                <a:schemeClr val="bg2"/>
              </a:solidFill>
              <a:ea typeface="Calibri"/>
              <a:cs typeface="Calibri"/>
            </a:endParaRPr>
          </a:p>
          <a:p>
            <a:endParaRPr lang="sk-SK" sz="2000">
              <a:solidFill>
                <a:schemeClr val="bg2"/>
              </a:solidFill>
              <a:latin typeface="Source Sans Pro"/>
              <a:ea typeface="Source Sans Pro"/>
              <a:cs typeface="Calibri"/>
            </a:endParaRPr>
          </a:p>
          <a:p>
            <a:endParaRPr lang="sk-SK" sz="2000">
              <a:solidFill>
                <a:srgbClr val="000000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951087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3517D2-EEFB-F6E3-8146-F5410E8AD9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245D8B7D-29F9-CCF1-5684-C69236FE3B7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4234" y="569881"/>
            <a:ext cx="10401116" cy="582646"/>
          </a:xfrm>
        </p:spPr>
        <p:txBody>
          <a:bodyPr/>
          <a:lstStyle/>
          <a:p>
            <a:r>
              <a:rPr lang="sk-SK">
                <a:latin typeface="Source Sans Pro"/>
                <a:ea typeface="Source Sans Pro"/>
                <a:cs typeface="Calibri"/>
              </a:rPr>
              <a:t>Vybrané ďalšie splnené opatrenia</a:t>
            </a:r>
            <a:endParaRPr lang="sk-SK"/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67343036-4BB2-E6B8-4424-705A2DDDA6FE}"/>
              </a:ext>
            </a:extLst>
          </p:cNvPr>
          <p:cNvSpPr txBox="1"/>
          <p:nvPr/>
        </p:nvSpPr>
        <p:spPr>
          <a:xfrm>
            <a:off x="584953" y="1443841"/>
            <a:ext cx="11191058" cy="480131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lvl="1" indent="-285750" fontAlgn="base">
              <a:buFont typeface="Arial" panose="020B0604020202020204" pitchFamily="34" charset="0"/>
              <a:buChar char="•"/>
            </a:pPr>
            <a:r>
              <a:rPr lang="sk-SK" b="1" err="1">
                <a:solidFill>
                  <a:schemeClr val="bg2"/>
                </a:solidFill>
                <a:latin typeface="Calibri" panose="020F0502020204030204"/>
                <a:ea typeface="Calibri"/>
                <a:cs typeface="Calibri"/>
              </a:rPr>
              <a:t>Zazmluvnenie</a:t>
            </a:r>
            <a:r>
              <a:rPr lang="sk-SK" b="1">
                <a:solidFill>
                  <a:schemeClr val="bg2"/>
                </a:solidFill>
                <a:latin typeface="Calibri" panose="020F0502020204030204"/>
                <a:ea typeface="Calibri"/>
                <a:cs typeface="Calibri"/>
              </a:rPr>
              <a:t> 6 projektov transformačných a inovačných konzorcií </a:t>
            </a:r>
            <a:r>
              <a:rPr lang="sk-SK">
                <a:solidFill>
                  <a:schemeClr val="bg2"/>
                </a:solidFill>
                <a:latin typeface="Calibri" panose="020F0502020204030204"/>
                <a:ea typeface="Calibri"/>
                <a:cs typeface="Calibri"/>
              </a:rPr>
              <a:t>v hodnote až 86 mil. EUR 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sk-SK" b="1">
                <a:solidFill>
                  <a:schemeClr val="bg2"/>
                </a:solidFill>
                <a:latin typeface="Calibri" panose="020F0502020204030204"/>
                <a:ea typeface="Calibri"/>
                <a:cs typeface="Calibri"/>
              </a:rPr>
              <a:t>Podpora </a:t>
            </a:r>
            <a:r>
              <a:rPr lang="sk-SK" b="1" err="1">
                <a:solidFill>
                  <a:schemeClr val="bg2"/>
                </a:solidFill>
                <a:latin typeface="Calibri" panose="020F0502020204030204"/>
                <a:ea typeface="Calibri"/>
                <a:cs typeface="Calibri"/>
              </a:rPr>
              <a:t>teamingových</a:t>
            </a:r>
            <a:r>
              <a:rPr lang="sk-SK" b="1">
                <a:solidFill>
                  <a:schemeClr val="bg2"/>
                </a:solidFill>
                <a:latin typeface="Calibri" panose="020F0502020204030204"/>
                <a:ea typeface="Calibri"/>
                <a:cs typeface="Calibri"/>
              </a:rPr>
              <a:t> centier</a:t>
            </a:r>
            <a:r>
              <a:rPr lang="sk-SK">
                <a:solidFill>
                  <a:schemeClr val="bg2"/>
                </a:solidFill>
                <a:latin typeface="Calibri" panose="020F0502020204030204"/>
                <a:ea typeface="Calibri"/>
                <a:cs typeface="Calibri"/>
              </a:rPr>
              <a:t> </a:t>
            </a:r>
            <a:r>
              <a:rPr lang="sk-SK" err="1">
                <a:solidFill>
                  <a:schemeClr val="bg2"/>
                </a:solidFill>
                <a:latin typeface="Calibri" panose="020F0502020204030204"/>
                <a:ea typeface="Calibri"/>
                <a:cs typeface="Calibri"/>
              </a:rPr>
              <a:t>LignoSilva</a:t>
            </a:r>
            <a:r>
              <a:rPr lang="sk-SK">
                <a:solidFill>
                  <a:schemeClr val="bg2"/>
                </a:solidFill>
                <a:latin typeface="Calibri" panose="020F0502020204030204"/>
                <a:ea typeface="Calibri"/>
                <a:cs typeface="Calibri"/>
              </a:rPr>
              <a:t> (NLC) vo výške 15 mil. EUR a vyhlásenie výzvy na podporu ďalšieho </a:t>
            </a:r>
            <a:r>
              <a:rPr lang="sk-SK" err="1">
                <a:solidFill>
                  <a:schemeClr val="bg2"/>
                </a:solidFill>
                <a:latin typeface="Calibri" panose="020F0502020204030204"/>
                <a:ea typeface="Calibri"/>
                <a:cs typeface="Calibri"/>
              </a:rPr>
              <a:t>teamingového</a:t>
            </a:r>
            <a:r>
              <a:rPr lang="sk-SK">
                <a:solidFill>
                  <a:schemeClr val="bg2"/>
                </a:solidFill>
                <a:latin typeface="Calibri" panose="020F0502020204030204"/>
                <a:ea typeface="Calibri"/>
                <a:cs typeface="Calibri"/>
              </a:rPr>
              <a:t> výskumného centra vo výške 6,5 mil. EUR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b="1">
                <a:solidFill>
                  <a:schemeClr val="bg2"/>
                </a:solidFill>
                <a:latin typeface="Calibri" panose="020F0502020204030204"/>
                <a:ea typeface="Calibri"/>
                <a:cs typeface="Calibri"/>
              </a:rPr>
              <a:t>Akceleračné programy pre mladých študentov</a:t>
            </a:r>
            <a:r>
              <a:rPr lang="sk-SK">
                <a:solidFill>
                  <a:schemeClr val="bg2"/>
                </a:solidFill>
                <a:latin typeface="Calibri" panose="020F0502020204030204"/>
                <a:ea typeface="Calibri"/>
                <a:cs typeface="Calibri"/>
              </a:rPr>
              <a:t> - </a:t>
            </a:r>
            <a:r>
              <a:rPr lang="sk-SK" err="1">
                <a:solidFill>
                  <a:schemeClr val="bg2"/>
                </a:solidFill>
                <a:latin typeface="Calibri" panose="020F0502020204030204"/>
                <a:ea typeface="Calibri"/>
                <a:cs typeface="Calibri"/>
              </a:rPr>
              <a:t>EduHack</a:t>
            </a:r>
            <a:r>
              <a:rPr lang="sk-SK">
                <a:solidFill>
                  <a:schemeClr val="bg2"/>
                </a:solidFill>
                <a:latin typeface="Calibri" panose="020F0502020204030204"/>
                <a:ea typeface="Calibri"/>
                <a:cs typeface="Calibri"/>
              </a:rPr>
              <a:t> a Podnikavá generácia </a:t>
            </a:r>
            <a:endParaRPr lang="sk-SK">
              <a:solidFill>
                <a:schemeClr val="bg2"/>
              </a:solidFill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b="1">
                <a:solidFill>
                  <a:schemeClr val="bg2"/>
                </a:solidFill>
                <a:latin typeface="Calibri" panose="020F0502020204030204"/>
                <a:ea typeface="Calibri"/>
                <a:cs typeface="Calibri"/>
              </a:rPr>
              <a:t>Vytvorenie jednotného portálu pre výzvy </a:t>
            </a:r>
            <a:r>
              <a:rPr lang="sk-SK">
                <a:solidFill>
                  <a:schemeClr val="bg2"/>
                </a:solidFill>
                <a:latin typeface="Calibri" panose="020F0502020204030204"/>
                <a:ea typeface="Calibri"/>
                <a:cs typeface="Calibri"/>
              </a:rPr>
              <a:t>v oblasti </a:t>
            </a:r>
            <a:r>
              <a:rPr lang="sk-SK" err="1">
                <a:solidFill>
                  <a:schemeClr val="bg2"/>
                </a:solidFill>
                <a:latin typeface="Calibri" panose="020F0502020204030204"/>
                <a:ea typeface="Calibri"/>
                <a:cs typeface="Calibri"/>
              </a:rPr>
              <a:t>VVaI</a:t>
            </a:r>
            <a:r>
              <a:rPr lang="sk-SK">
                <a:solidFill>
                  <a:schemeClr val="bg2"/>
                </a:solidFill>
                <a:latin typeface="Calibri" panose="020F0502020204030204"/>
                <a:ea typeface="Calibri"/>
                <a:cs typeface="Calibri"/>
              </a:rPr>
              <a:t> vvi.gov.sk  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b="1">
                <a:solidFill>
                  <a:schemeClr val="bg2"/>
                </a:solidFill>
                <a:latin typeface="Calibri" panose="020F0502020204030204"/>
                <a:ea typeface="Calibri"/>
                <a:cs typeface="Calibri"/>
              </a:rPr>
              <a:t>Podpora centier transferu technológií na vysokých školách</a:t>
            </a:r>
            <a:r>
              <a:rPr lang="sk-SK">
                <a:solidFill>
                  <a:schemeClr val="bg2"/>
                </a:solidFill>
                <a:latin typeface="Calibri" panose="020F0502020204030204"/>
                <a:ea typeface="Calibri"/>
                <a:cs typeface="Calibri"/>
              </a:rPr>
              <a:t> v sumárnej hodnote 708 tisíc EUR na roky 2024 a 2025 </a:t>
            </a:r>
            <a:endParaRPr lang="sk-SK">
              <a:solidFill>
                <a:schemeClr val="bg2"/>
              </a:solidFill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b="1">
                <a:solidFill>
                  <a:schemeClr val="bg2"/>
                </a:solidFill>
                <a:latin typeface="Calibri" panose="020F0502020204030204"/>
                <a:ea typeface="Calibri"/>
                <a:cs typeface="Calibri"/>
              </a:rPr>
              <a:t>Podpora inovácií vzdelávacích programov v celkovej výške 61 mil. EUR</a:t>
            </a:r>
            <a:r>
              <a:rPr lang="sk-SK">
                <a:solidFill>
                  <a:schemeClr val="bg2"/>
                </a:solidFill>
                <a:latin typeface="Calibri" panose="020F0502020204030204"/>
                <a:ea typeface="Calibri"/>
                <a:cs typeface="Calibri"/>
              </a:rPr>
              <a:t> (zo zdrojov PSK  prostredníctvom výziev „Simulačné centrá na vysokých školách“ a "Podpora podnikateľského a inovačného potenciálu študentov"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>
                <a:solidFill>
                  <a:schemeClr val="bg2"/>
                </a:solidFill>
                <a:latin typeface="Calibri" panose="020F0502020204030204"/>
                <a:ea typeface="Calibri"/>
                <a:cs typeface="Calibri"/>
              </a:rPr>
              <a:t>Podpora zavádzania inovácií v regionálnom školstve prostredníctvom výzvy </a:t>
            </a:r>
            <a:r>
              <a:rPr lang="sk-SK" err="1">
                <a:solidFill>
                  <a:schemeClr val="bg2"/>
                </a:solidFill>
                <a:latin typeface="Calibri" panose="020F0502020204030204"/>
                <a:ea typeface="Calibri"/>
                <a:cs typeface="Calibri"/>
              </a:rPr>
              <a:t>NIVAMu</a:t>
            </a:r>
            <a:r>
              <a:rPr lang="sk-SK">
                <a:solidFill>
                  <a:schemeClr val="bg2"/>
                </a:solidFill>
                <a:latin typeface="Calibri" panose="020F0502020204030204"/>
                <a:ea typeface="Calibri"/>
                <a:cs typeface="Calibri"/>
              </a:rPr>
              <a:t> „Rozšírenie overených inovácií do výchovy a vzdelávania v školách 2024“ s podporou 1,4 mil. EUR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b="1" err="1">
                <a:solidFill>
                  <a:schemeClr val="bg2"/>
                </a:solidFill>
                <a:latin typeface="Calibri" panose="020F0502020204030204"/>
                <a:ea typeface="Calibri"/>
                <a:cs typeface="Calibri"/>
              </a:rPr>
              <a:t>Fablaby</a:t>
            </a:r>
            <a:r>
              <a:rPr lang="sk-SK" b="1">
                <a:solidFill>
                  <a:schemeClr val="bg2"/>
                </a:solidFill>
                <a:latin typeface="Calibri" panose="020F0502020204030204"/>
                <a:ea typeface="Calibri"/>
                <a:cs typeface="Calibri"/>
              </a:rPr>
              <a:t> </a:t>
            </a:r>
            <a:r>
              <a:rPr lang="sk-SK">
                <a:solidFill>
                  <a:schemeClr val="bg2"/>
                </a:solidFill>
                <a:latin typeface="Calibri" panose="020F0502020204030204"/>
                <a:ea typeface="Calibri"/>
                <a:cs typeface="Calibri"/>
              </a:rPr>
              <a:t>- 50 inteligentných laboratórií v knižniciach po celom Slovensku ako aj zaviesť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b="1">
                <a:solidFill>
                  <a:schemeClr val="bg2"/>
                </a:solidFill>
                <a:latin typeface="Calibri" panose="020F0502020204030204"/>
                <a:ea typeface="Calibri"/>
                <a:cs typeface="Calibri"/>
              </a:rPr>
              <a:t>Top-</a:t>
            </a:r>
            <a:r>
              <a:rPr lang="sk-SK" b="1" err="1">
                <a:solidFill>
                  <a:schemeClr val="bg2"/>
                </a:solidFill>
                <a:latin typeface="Calibri" panose="020F0502020204030204"/>
                <a:ea typeface="Calibri"/>
                <a:cs typeface="Calibri"/>
              </a:rPr>
              <a:t>up</a:t>
            </a:r>
            <a:r>
              <a:rPr lang="sk-SK" b="1">
                <a:solidFill>
                  <a:schemeClr val="bg2"/>
                </a:solidFill>
                <a:latin typeface="Calibri" panose="020F0502020204030204"/>
                <a:ea typeface="Calibri"/>
                <a:cs typeface="Calibri"/>
              </a:rPr>
              <a:t>  pre popularizačné spracovanie výsledkov vo všeobecnej výzve APVV 2024</a:t>
            </a:r>
            <a:r>
              <a:rPr lang="sk-SK">
                <a:solidFill>
                  <a:schemeClr val="bg2"/>
                </a:solidFill>
                <a:latin typeface="Calibri" panose="020F0502020204030204"/>
                <a:ea typeface="Calibri"/>
                <a:cs typeface="Calibri"/>
              </a:rPr>
              <a:t> </a:t>
            </a:r>
            <a:endParaRPr lang="sk-SK">
              <a:solidFill>
                <a:schemeClr val="bg2"/>
              </a:solidFill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>
                <a:solidFill>
                  <a:schemeClr val="bg2"/>
                </a:solidFill>
                <a:latin typeface="Calibri" panose="020F0502020204030204"/>
                <a:ea typeface="Calibri"/>
                <a:cs typeface="Calibri"/>
              </a:rPr>
              <a:t>Pre integráciu cudzincov sa podarilo spustiť výzvu na </a:t>
            </a:r>
            <a:r>
              <a:rPr lang="sk-SK" b="1">
                <a:solidFill>
                  <a:schemeClr val="bg2"/>
                </a:solidFill>
                <a:latin typeface="Calibri" panose="020F0502020204030204"/>
                <a:ea typeface="Calibri"/>
                <a:cs typeface="Calibri"/>
              </a:rPr>
              <a:t>financovanie jazykových kurzov slovenčiny</a:t>
            </a:r>
            <a:r>
              <a:rPr lang="sk-SK">
                <a:solidFill>
                  <a:schemeClr val="bg2"/>
                </a:solidFill>
                <a:latin typeface="Calibri" panose="020F0502020204030204"/>
                <a:ea typeface="Calibri"/>
                <a:cs typeface="Calibri"/>
              </a:rPr>
              <a:t>, ktoré už stihlo absolvovať 534 poslucháčov zo štyroch jazykových škôl</a:t>
            </a:r>
            <a:endParaRPr lang="sk-SK">
              <a:solidFill>
                <a:schemeClr val="bg2"/>
              </a:solidFill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>
              <a:solidFill>
                <a:schemeClr val="bg2"/>
              </a:solidFill>
              <a:latin typeface="Calibri" panose="020F0502020204030204"/>
              <a:ea typeface="Calibri"/>
              <a:cs typeface="Calibri"/>
            </a:endParaRPr>
          </a:p>
          <a:p>
            <a:endParaRPr lang="sk-SK">
              <a:solidFill>
                <a:srgbClr val="1E22AA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Calibri"/>
            </a:endParaRPr>
          </a:p>
          <a:p>
            <a:endParaRPr lang="sk-SK">
              <a:solidFill>
                <a:srgbClr val="000000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54163134"/>
      </p:ext>
    </p:extLst>
  </p:cSld>
  <p:clrMapOvr>
    <a:masterClrMapping/>
  </p:clrMapOvr>
</p:sld>
</file>

<file path=ppt/theme/theme1.xml><?xml version="1.0" encoding="utf-8"?>
<a:theme xmlns:a="http://schemas.openxmlformats.org/drawingml/2006/main" name="Uvádzazie">
  <a:themeElements>
    <a:clrScheme name="VAIA paleta farieb">
      <a:dk1>
        <a:srgbClr val="000000"/>
      </a:dk1>
      <a:lt1>
        <a:srgbClr val="FFFFFF"/>
      </a:lt1>
      <a:dk2>
        <a:srgbClr val="00C5DB"/>
      </a:dk2>
      <a:lt2>
        <a:srgbClr val="1E22AA"/>
      </a:lt2>
      <a:accent1>
        <a:srgbClr val="E10600"/>
      </a:accent1>
      <a:accent2>
        <a:srgbClr val="FF6900"/>
      </a:accent2>
      <a:accent3>
        <a:srgbClr val="4A53B8"/>
      </a:accent3>
      <a:accent4>
        <a:srgbClr val="6FDCE8"/>
      </a:accent4>
      <a:accent5>
        <a:srgbClr val="E04943"/>
      </a:accent5>
      <a:accent6>
        <a:srgbClr val="FF974D"/>
      </a:accent6>
      <a:hlink>
        <a:srgbClr val="293B97"/>
      </a:hlink>
      <a:folHlink>
        <a:srgbClr val="00C5DB"/>
      </a:folHlink>
    </a:clrScheme>
    <a:fontScheme name="VAIA font">
      <a:majorFont>
        <a:latin typeface="Source Sans Pro Black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ia-prezentacia-v2" id="{E5FA6070-2E9D-4496-A156-F492CA859579}" vid="{B540EC9E-2204-4F18-B6AA-124DA7C04117}"/>
    </a:ext>
  </a:extLst>
</a:theme>
</file>

<file path=ppt/theme/theme2.xml><?xml version="1.0" encoding="utf-8"?>
<a:theme xmlns:a="http://schemas.openxmlformats.org/drawingml/2006/main" name="Obrázkové">
  <a:themeElements>
    <a:clrScheme name="VAIA paleta farieb">
      <a:dk1>
        <a:srgbClr val="000000"/>
      </a:dk1>
      <a:lt1>
        <a:srgbClr val="FFFFFF"/>
      </a:lt1>
      <a:dk2>
        <a:srgbClr val="00C5DB"/>
      </a:dk2>
      <a:lt2>
        <a:srgbClr val="1E22AA"/>
      </a:lt2>
      <a:accent1>
        <a:srgbClr val="E10600"/>
      </a:accent1>
      <a:accent2>
        <a:srgbClr val="FF6900"/>
      </a:accent2>
      <a:accent3>
        <a:srgbClr val="4A53B8"/>
      </a:accent3>
      <a:accent4>
        <a:srgbClr val="6FDCE8"/>
      </a:accent4>
      <a:accent5>
        <a:srgbClr val="E04943"/>
      </a:accent5>
      <a:accent6>
        <a:srgbClr val="FF974D"/>
      </a:accent6>
      <a:hlink>
        <a:srgbClr val="293B97"/>
      </a:hlink>
      <a:folHlink>
        <a:srgbClr val="00C5D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ia-prezentacia-v2" id="{E5FA6070-2E9D-4496-A156-F492CA859579}" vid="{16D04083-6C01-4986-9D20-0E64663185F9}"/>
    </a:ext>
  </a:extLst>
</a:theme>
</file>

<file path=ppt/theme/theme3.xml><?xml version="1.0" encoding="utf-8"?>
<a:theme xmlns:a="http://schemas.openxmlformats.org/drawingml/2006/main" name="Vlastný návrh">
  <a:themeElements>
    <a:clrScheme name="VAIA paleta farieb">
      <a:dk1>
        <a:srgbClr val="000000"/>
      </a:dk1>
      <a:lt1>
        <a:srgbClr val="FFFFFF"/>
      </a:lt1>
      <a:dk2>
        <a:srgbClr val="00C5DB"/>
      </a:dk2>
      <a:lt2>
        <a:srgbClr val="1E22AA"/>
      </a:lt2>
      <a:accent1>
        <a:srgbClr val="E10600"/>
      </a:accent1>
      <a:accent2>
        <a:srgbClr val="FF6900"/>
      </a:accent2>
      <a:accent3>
        <a:srgbClr val="4A53B8"/>
      </a:accent3>
      <a:accent4>
        <a:srgbClr val="6FDCE8"/>
      </a:accent4>
      <a:accent5>
        <a:srgbClr val="E04943"/>
      </a:accent5>
      <a:accent6>
        <a:srgbClr val="FF974D"/>
      </a:accent6>
      <a:hlink>
        <a:srgbClr val="293B97"/>
      </a:hlink>
      <a:folHlink>
        <a:srgbClr val="00C5D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Textové">
  <a:themeElements>
    <a:clrScheme name="VAIA paleta farieb">
      <a:dk1>
        <a:srgbClr val="000000"/>
      </a:dk1>
      <a:lt1>
        <a:srgbClr val="FFFFFF"/>
      </a:lt1>
      <a:dk2>
        <a:srgbClr val="00C5DB"/>
      </a:dk2>
      <a:lt2>
        <a:srgbClr val="1E22AA"/>
      </a:lt2>
      <a:accent1>
        <a:srgbClr val="E10600"/>
      </a:accent1>
      <a:accent2>
        <a:srgbClr val="FF6900"/>
      </a:accent2>
      <a:accent3>
        <a:srgbClr val="4A53B8"/>
      </a:accent3>
      <a:accent4>
        <a:srgbClr val="6FDCE8"/>
      </a:accent4>
      <a:accent5>
        <a:srgbClr val="E04943"/>
      </a:accent5>
      <a:accent6>
        <a:srgbClr val="FF974D"/>
      </a:accent6>
      <a:hlink>
        <a:srgbClr val="293B97"/>
      </a:hlink>
      <a:folHlink>
        <a:srgbClr val="00C5D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ia-prezentacia-v2" id="{E5FA6070-2E9D-4496-A156-F492CA859579}" vid="{296C03DC-F49E-40D4-BC91-D17A7D91D1E8}"/>
    </a:ext>
  </a:extLst>
</a:theme>
</file>

<file path=ppt/theme/theme5.xml><?xml version="1.0" encoding="utf-8"?>
<a:theme xmlns:a="http://schemas.openxmlformats.org/drawingml/2006/main" name="Výsek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6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cc5c8e5f-d5cf-48c3-9b5f-7b6134728260" xsi:nil="true"/>
    <TaxCatchAll xmlns="421375f5-370a-4650-8fe9-f6faac8af305" xsi:nil="true"/>
    <lcf76f155ced4ddcb4097134ff3c332f xmlns="cc5c8e5f-d5cf-48c3-9b5f-7b6134728260">
      <Terms xmlns="http://schemas.microsoft.com/office/infopath/2007/PartnerControls"/>
    </lcf76f155ced4ddcb4097134ff3c332f>
    <priority xmlns="cc5c8e5f-d5cf-48c3-9b5f-7b6134728260" xsi:nil="true"/>
    <najdolezitejsiefotky xmlns="cc5c8e5f-d5cf-48c3-9b5f-7b6134728260">false</najdolezitejsiefotky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E935AE76EEF24AA10FB5D99CAF32AC" ma:contentTypeVersion="23" ma:contentTypeDescription="Create a new document." ma:contentTypeScope="" ma:versionID="a3cbd271ee3f132e2ce0d05fb8d3f47e">
  <xsd:schema xmlns:xsd="http://www.w3.org/2001/XMLSchema" xmlns:xs="http://www.w3.org/2001/XMLSchema" xmlns:p="http://schemas.microsoft.com/office/2006/metadata/properties" xmlns:ns2="cc5c8e5f-d5cf-48c3-9b5f-7b6134728260" xmlns:ns3="421375f5-370a-4650-8fe9-f6faac8af305" targetNamespace="http://schemas.microsoft.com/office/2006/metadata/properties" ma:root="true" ma:fieldsID="f89a3227033ae6fdcfe607e4f653d94d" ns2:_="" ns3:_="">
    <xsd:import namespace="cc5c8e5f-d5cf-48c3-9b5f-7b6134728260"/>
    <xsd:import namespace="421375f5-370a-4650-8fe9-f6faac8af30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_Flow_SignoffStatu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priority" minOccurs="0"/>
                <xsd:element ref="ns2:najdolezitejsiefotk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5c8e5f-d5cf-48c3-9b5f-7b613472826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53470ff6-1c61-4f9e-8c6f-d6853ea7288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_Flow_SignoffStatus" ma:index="23" nillable="true" ma:displayName="Sign-off status" ma:internalName="Sign_x002d_off_x0020_status">
      <xsd:simpleType>
        <xsd:restriction base="dms:Text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priority" ma:index="27" nillable="true" ma:displayName="priority" ma:format="Dropdown" ma:internalName="priority">
      <xsd:simpleType>
        <xsd:restriction base="dms:Choice">
          <xsd:enumeration value="Urcite zahrnut"/>
          <xsd:enumeration value="odporucam"/>
        </xsd:restriction>
      </xsd:simpleType>
    </xsd:element>
    <xsd:element name="najdolezitejsiefotky" ma:index="28" nillable="true" ma:displayName="najdolezitejsie fotky" ma:default="0" ma:description="vybrane najdolezitejsie momenty vaia" ma:format="Dropdown" ma:internalName="najdolezitejsiefotky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1375f5-370a-4650-8fe9-f6faac8af305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3f71b4cb-9b21-4841-b525-444442b2f5e8}" ma:internalName="TaxCatchAll" ma:showField="CatchAllData" ma:web="421375f5-370a-4650-8fe9-f6faac8af30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CEA3650-35A4-452E-BCD9-A893FC6A1E5B}">
  <ds:schemaRefs>
    <ds:schemaRef ds:uri="421375f5-370a-4650-8fe9-f6faac8af305"/>
    <ds:schemaRef ds:uri="cc5c8e5f-d5cf-48c3-9b5f-7b613472826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261B1A0-0F3C-4E4D-BE83-BEC155BA6F0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CF039BA-8E19-4ADA-BF66-AC75BF160A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c5c8e5f-d5cf-48c3-9b5f-7b6134728260"/>
    <ds:schemaRef ds:uri="421375f5-370a-4650-8fe9-f6faac8af30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vaia-prezentacia-v3</Template>
  <Application>Microsoft Office PowerPoint</Application>
  <PresentationFormat>Širokouhlá</PresentationFormat>
  <Slides>66</Slides>
  <Notes>21</Notes>
  <HiddenSlides>0</HiddenSlides>
  <ScaleCrop>false</ScaleCrop>
  <HeadingPairs>
    <vt:vector size="4" baseType="variant">
      <vt:variant>
        <vt:lpstr>Motív</vt:lpstr>
      </vt:variant>
      <vt:variant>
        <vt:i4>5</vt:i4>
      </vt:variant>
      <vt:variant>
        <vt:lpstr>Nadpisy snímok</vt:lpstr>
      </vt:variant>
      <vt:variant>
        <vt:i4>66</vt:i4>
      </vt:variant>
    </vt:vector>
  </HeadingPairs>
  <TitlesOfParts>
    <vt:vector size="71" baseType="lpstr">
      <vt:lpstr>Uvádzazie</vt:lpstr>
      <vt:lpstr>Obrázkové</vt:lpstr>
      <vt:lpstr>Vlastný návrh</vt:lpstr>
      <vt:lpstr>1_Textové</vt:lpstr>
      <vt:lpstr>Výsek</vt:lpstr>
      <vt:lpstr>Prezentácia programu PowerPoint</vt:lpstr>
      <vt:lpstr>Prezentácia programu PowerPoint</vt:lpstr>
      <vt:lpstr>Program zasadnutia </vt:lpstr>
      <vt:lpstr>Simplifikácia Plánu obnovy a odolnosti SR a jej vplyv na Komponent 9</vt:lpstr>
      <vt:lpstr>Odpočet opatrení Akčného plánu NSVVaI 2023 -2025</vt:lpstr>
      <vt:lpstr>Plnenie opatrení</vt:lpstr>
      <vt:lpstr>Aktualizácia č. 3 (febr. 2025)</vt:lpstr>
      <vt:lpstr>Podpora výskumu a vývoja v podnikoch za 513 mil. EUR</vt:lpstr>
      <vt:lpstr>Vybrané ďalšie splnené opatrenia</vt:lpstr>
      <vt:lpstr>Neplní sa...</vt:lpstr>
      <vt:lpstr>Ciele v súlade s očakávaniami</vt:lpstr>
      <vt:lpstr>Postavenie v subindikátoroch EIS 2025</vt:lpstr>
      <vt:lpstr>Akčný plán NSVVaI 2026 -2028</vt:lpstr>
      <vt:lpstr>OBSAH</vt:lpstr>
      <vt:lpstr>VÝVOJ AKČNÉHO PLÁNU NSVVaI</vt:lpstr>
      <vt:lpstr>PLNENIE AP NA R. 2023-2025</vt:lpstr>
      <vt:lpstr>Prezentácia programu PowerPoint</vt:lpstr>
      <vt:lpstr>VÝCHODISKÁ AKTUALIZÁCIE</vt:lpstr>
      <vt:lpstr>HARMONOGRAM</vt:lpstr>
      <vt:lpstr>Štruktúra a obsah Akčného plánu na roky 2026-2028</vt:lpstr>
      <vt:lpstr>Hlavné „take-aways“</vt:lpstr>
      <vt:lpstr>Zapojenie stakeholdrov</vt:lpstr>
      <vt:lpstr>UPRAVENÁ ŠTRUKTÚRA AP</vt:lpstr>
      <vt:lpstr>PRIORITNÉ OBLASTI AKČNÉHO PLÁNU</vt:lpstr>
      <vt:lpstr>PRIORITNÉ OBLASTI AKČNÉHO PLÁNU</vt:lpstr>
      <vt:lpstr>PRIORITNÉ OBLASTI AKČNÉHO PLÁNU</vt:lpstr>
      <vt:lpstr>ĎALŠIE OBLASTI PODPORY AKČNÉHO PLÁNU</vt:lpstr>
      <vt:lpstr>ĎALŠIE OBLASTI PODPORY AKČNÉHO PLÁNU</vt:lpstr>
      <vt:lpstr>ĎALŠIE OBLASTI PODPORY AKČNÉHO PLÁNU</vt:lpstr>
      <vt:lpstr>ĎALŠIE OBLASTI PODPORY AKČNÉHO PLÁNU</vt:lpstr>
      <vt:lpstr>ĎALŠIE OBLASTI PODPORY AKČNÉHO PLÁNU</vt:lpstr>
      <vt:lpstr>ĎALŠIE OBLASTI PODPORY AKČNÉHO PLÁNU</vt:lpstr>
      <vt:lpstr>ĎALŠIE OBLASTI PODPORY AKČNÉHO PLÁNU</vt:lpstr>
      <vt:lpstr>Prezentácia programu PowerPoint</vt:lpstr>
      <vt:lpstr>Prezentácia programu PowerPoint</vt:lpstr>
      <vt:lpstr>Horizont Európa 2028 -2034 (FP10) a pozícia SR k návrhu programu </vt:lpstr>
      <vt:lpstr>Horizont Európa 2028 -2034 (FP10) </vt:lpstr>
      <vt:lpstr>Prezentácia programu PowerPoint</vt:lpstr>
      <vt:lpstr>ŠTRUKTúRA PROGRAMU fp 10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Kľúčové body predbežnej pozície</vt:lpstr>
      <vt:lpstr>všeobecnÉ princípy fungovania programu</vt:lpstr>
      <vt:lpstr>všeobecnÉ princípy fungovania programu</vt:lpstr>
      <vt:lpstr>všeobecnÉ princípy fungovania programu</vt:lpstr>
      <vt:lpstr>tematickÉ aspektY programu</vt:lpstr>
      <vt:lpstr>tematickÉ aspektY programu</vt:lpstr>
      <vt:lpstr>tematickÉ aspektY programu</vt:lpstr>
      <vt:lpstr>tematickÉ aspektY programu</vt:lpstr>
      <vt:lpstr>Prezentácia programu PowerPoint</vt:lpstr>
      <vt:lpstr>Ďakujem za pozornoSŤ</vt:lpstr>
      <vt:lpstr>Dodatok č.2 k štatútu Rady vlády SR pre vedu, techniku a inovácie  </vt:lpstr>
      <vt:lpstr>Ďakujeme za pozornosť www.vaia.gov.sk 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KUBOVICS, Michal</dc:creator>
  <cp:revision>36</cp:revision>
  <dcterms:created xsi:type="dcterms:W3CDTF">2023-04-14T17:48:30Z</dcterms:created>
  <dcterms:modified xsi:type="dcterms:W3CDTF">2025-10-09T07:28:13Z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0x01010084E935AE76EEF24AA10FB5D99CAF32AC</vt:lpwstr>
  </property>
  <property fmtid="{D5CDD505-2E9C-101B-9397-08002B2CF9AE}" pid="3" name="MediaServiceImageTags">
    <vt:lpwstr/>
  </property>
</Properties>
</file>